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bin" ContentType="application/vnd.openxmlformats-officedocument.oleObject"/>
  <Default Extension="wav" ContentType="audio/x-wav"/>
  <Default Extension="gif" ContentType="image/gif"/>
  <Default Extension="wmf" ContentType="image/x-wm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278" r:id="rId3"/>
    <p:sldId id="261" r:id="rId4"/>
    <p:sldId id="262" r:id="rId5"/>
    <p:sldId id="263" r:id="rId7"/>
    <p:sldId id="264" r:id="rId8"/>
    <p:sldId id="266" r:id="rId9"/>
    <p:sldId id="267" r:id="rId10"/>
    <p:sldId id="279" r:id="rId11"/>
    <p:sldId id="268" r:id="rId12"/>
    <p:sldId id="270" r:id="rId13"/>
    <p:sldId id="272" r:id="rId14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CCFF"/>
    <a:srgbClr val="CC0099"/>
    <a:srgbClr val="E1F2F3"/>
    <a:srgbClr val="FF33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>
        <p:scale>
          <a:sx n="75" d="100"/>
          <a:sy n="75" d="100"/>
        </p:scale>
        <p:origin x="-366" y="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134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200" smtClean="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484" name="Rectangle 4"/>
          <p:cNvSpPr>
            <a:spLocks noRot="1" noTextEdi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 sz="1200" smtClean="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p>
            <a:pPr lvl="0" algn="r" eaLnBrk="1" hangingPunct="1"/>
            <a:fld id="{9A0DB2DC-4C9A-4742-B13C-FB6460FD3503}" type="slidenum">
              <a:rPr lang="en-US" altLang="zh-CN" sz="1200" dirty="0"/>
            </a:fld>
            <a:endParaRPr lang="en-US" altLang="zh-CN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6" name="Rectangle 7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en-US" altLang="zh-CN" sz="1200" dirty="0"/>
            </a:fld>
            <a:endParaRPr lang="en-US" altLang="zh-CN" sz="1200" dirty="0"/>
          </a:p>
        </p:txBody>
      </p:sp>
      <p:sp>
        <p:nvSpPr>
          <p:cNvPr id="21507" name="Rectangle 2"/>
          <p:cNvSpPr>
            <a:spLocks noRot="1" noTextEdit="1"/>
          </p:cNvSpPr>
          <p:nvPr>
            <p:ph type="sldImg"/>
          </p:nvPr>
        </p:nvSpPr>
        <p:spPr/>
      </p:sp>
      <p:sp>
        <p:nvSpPr>
          <p:cNvPr id="21508" name="Rectangle 3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 wrap="square" lIns="91440" tIns="45720" rIns="91440" bIns="45720" anchor="t"/>
          <a:p>
            <a:pPr lvl="0" eaLnBrk="1" hangingPunct="1"/>
            <a:endParaRPr lang="zh-CN" altLang="zh-CN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5122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5123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400" smtClean="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image" Target="../media/image10.jpeg"/><Relationship Id="rId7" Type="http://schemas.openxmlformats.org/officeDocument/2006/relationships/image" Target="../media/image9.jpeg"/><Relationship Id="rId6" Type="http://schemas.openxmlformats.org/officeDocument/2006/relationships/image" Target="../media/image8.jpeg"/><Relationship Id="rId5" Type="http://schemas.openxmlformats.org/officeDocument/2006/relationships/hyperlink" Target="http://image.baidu.com/ir?u=http://www.tushu.org/60/051-1.jpg&amp;f=http://www.tushu.org/60/735.htm&amp;c=baidu" TargetMode="External"/><Relationship Id="rId4" Type="http://schemas.openxmlformats.org/officeDocument/2006/relationships/image" Target="../media/image7.jpeg"/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1.jpeg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G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vmlDrawing" Target="../drawings/vmlDrawing1.v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3.wmf"/><Relationship Id="rId2" Type="http://schemas.openxmlformats.org/officeDocument/2006/relationships/oleObject" Target="../embeddings/oleObject1.bin"/><Relationship Id="rId1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4825" name="矩形 34824"/>
          <p:cNvSpPr/>
          <p:nvPr/>
        </p:nvSpPr>
        <p:spPr>
          <a:xfrm>
            <a:off x="0" y="1125538"/>
            <a:ext cx="9144000" cy="14319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en-US" altLang="zh-CN" sz="4400" b="1">
                <a:effectLst>
                  <a:outerShdw blurRad="38100" dist="38100" dir="2700000">
                    <a:srgbClr val="FFFFFF"/>
                  </a:outerShdw>
                </a:effectLst>
                <a:latin typeface="宋体" panose="02010600030101010101" pitchFamily="2" charset="-122"/>
              </a:rPr>
              <a:t>1.5 </a:t>
            </a:r>
            <a:r>
              <a:rPr lang="zh-CN" altLang="en-US" sz="4400" b="1" dirty="0">
                <a:effectLst>
                  <a:outerShdw blurRad="38100" dist="38100" dir="2700000">
                    <a:srgbClr val="FFFFFF"/>
                  </a:outerShdw>
                </a:effectLst>
                <a:latin typeface="宋体" panose="02010600030101010101" pitchFamily="2" charset="-122"/>
              </a:rPr>
              <a:t>有理数的乘方（第</a:t>
            </a:r>
            <a:r>
              <a:rPr lang="en-US" altLang="zh-CN" sz="4400" b="1">
                <a:effectLst>
                  <a:outerShdw blurRad="38100" dist="38100" dir="2700000">
                    <a:srgbClr val="FFFFFF"/>
                  </a:outerShdw>
                </a:effectLst>
                <a:latin typeface="宋体" panose="02010600030101010101" pitchFamily="2" charset="-122"/>
              </a:rPr>
              <a:t>3</a:t>
            </a:r>
            <a:r>
              <a:rPr lang="zh-CN" altLang="en-US" sz="4400" b="1" dirty="0">
                <a:effectLst>
                  <a:outerShdw blurRad="38100" dist="38100" dir="2700000">
                    <a:srgbClr val="FFFFFF"/>
                  </a:outerShdw>
                </a:effectLst>
                <a:latin typeface="宋体" panose="02010600030101010101" pitchFamily="2" charset="-122"/>
              </a:rPr>
              <a:t>课时）</a:t>
            </a:r>
            <a:endParaRPr lang="zh-CN" altLang="en-US" sz="4400" b="1" dirty="0">
              <a:effectLst>
                <a:outerShdw blurRad="38100" dist="38100" dir="2700000">
                  <a:srgbClr val="FFFFFF"/>
                </a:outerShdw>
              </a:effectLst>
              <a:latin typeface="宋体" panose="02010600030101010101" pitchFamily="2" charset="-122"/>
            </a:endParaRPr>
          </a:p>
          <a:p>
            <a:pPr algn="ctr"/>
            <a:r>
              <a:rPr lang="en-US" altLang="zh-CN" sz="4400" b="1">
                <a:effectLst>
                  <a:outerShdw blurRad="38100" dist="38100" dir="2700000">
                    <a:srgbClr val="FFFFFF"/>
                  </a:outerShdw>
                </a:effectLst>
                <a:latin typeface="宋体" panose="02010600030101010101" pitchFamily="2" charset="-122"/>
              </a:rPr>
              <a:t>1.5.3 </a:t>
            </a:r>
            <a:r>
              <a:rPr lang="zh-CN" altLang="en-US" sz="4400" b="1" dirty="0">
                <a:effectLst>
                  <a:outerShdw blurRad="38100" dist="38100" dir="2700000">
                    <a:srgbClr val="FFFFFF"/>
                  </a:outerShdw>
                </a:effectLst>
                <a:latin typeface="宋体" panose="02010600030101010101" pitchFamily="2" charset="-122"/>
              </a:rPr>
              <a:t>近似数</a:t>
            </a:r>
            <a:endParaRPr lang="zh-CN" altLang="en-US" sz="4400" b="1" dirty="0">
              <a:effectLst>
                <a:outerShdw blurRad="38100" dist="38100" dir="2700000">
                  <a:srgbClr val="FFFFFF"/>
                </a:outerShdw>
              </a:effectLst>
              <a:latin typeface="宋体" panose="02010600030101010101" pitchFamily="2" charset="-122"/>
            </a:endParaRPr>
          </a:p>
        </p:txBody>
      </p:sp>
      <p:pic>
        <p:nvPicPr>
          <p:cNvPr id="34826" name="Picture 5" descr="E:\李燃\教师教学用书\人民教育电子音像出版社 社标字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50050" y="6253163"/>
            <a:ext cx="2173288" cy="4778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4827" name="文本框 34826"/>
          <p:cNvSpPr txBox="1"/>
          <p:nvPr/>
        </p:nvSpPr>
        <p:spPr>
          <a:xfrm>
            <a:off x="107950" y="295275"/>
            <a:ext cx="6337300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000" b="1" dirty="0">
                <a:latin typeface="宋体" panose="02010600030101010101" pitchFamily="2" charset="-122"/>
              </a:rPr>
              <a:t>义务教育教科书  数学  七年级  上册</a:t>
            </a:r>
            <a:endParaRPr lang="zh-CN" altLang="en-US" sz="2000" b="1" dirty="0">
              <a:latin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6387" name="Text Box 4"/>
          <p:cNvSpPr txBox="1"/>
          <p:nvPr/>
        </p:nvSpPr>
        <p:spPr>
          <a:xfrm>
            <a:off x="611188" y="476250"/>
            <a:ext cx="31242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实际问题</a:t>
            </a:r>
            <a:endParaRPr lang="zh-CN" altLang="en-US" sz="36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6388" name="Text Box 5"/>
          <p:cNvSpPr txBox="1"/>
          <p:nvPr/>
        </p:nvSpPr>
        <p:spPr>
          <a:xfrm>
            <a:off x="179388" y="1592263"/>
            <a:ext cx="9001125" cy="1692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457200" indent="-457200">
              <a:spcBef>
                <a:spcPct val="50000"/>
              </a:spcBef>
            </a:pPr>
            <a:r>
              <a:rPr lang="zh-CN" altLang="en-US" sz="3000" b="1" dirty="0">
                <a:latin typeface="Times New Roman" panose="02020603050405020304" pitchFamily="18" charset="0"/>
              </a:rPr>
              <a:t>李明测得一根钢管的长度约为</a:t>
            </a:r>
            <a:r>
              <a:rPr lang="en-US" altLang="zh-CN" sz="3000" b="1">
                <a:latin typeface="Times New Roman" panose="02020603050405020304" pitchFamily="18" charset="0"/>
              </a:rPr>
              <a:t>0.8 m.</a:t>
            </a:r>
            <a:endParaRPr lang="en-US" altLang="zh-CN" sz="3000" b="1">
              <a:latin typeface="Times New Roman" panose="02020603050405020304" pitchFamily="18" charset="0"/>
            </a:endParaRPr>
          </a:p>
          <a:p>
            <a:pPr marL="457200" indent="-457200">
              <a:spcBef>
                <a:spcPct val="50000"/>
              </a:spcBef>
            </a:pPr>
            <a:r>
              <a:rPr lang="zh-CN" altLang="en-US" sz="3000" b="1" dirty="0">
                <a:latin typeface="Times New Roman" panose="02020603050405020304" pitchFamily="18" charset="0"/>
              </a:rPr>
              <a:t>（</a:t>
            </a:r>
            <a:r>
              <a:rPr lang="en-US" altLang="zh-CN" sz="3000" b="1">
                <a:latin typeface="Times New Roman" panose="02020603050405020304" pitchFamily="18" charset="0"/>
              </a:rPr>
              <a:t>1</a:t>
            </a:r>
            <a:r>
              <a:rPr lang="zh-CN" altLang="en-US" sz="3000" b="1" dirty="0">
                <a:latin typeface="Times New Roman" panose="02020603050405020304" pitchFamily="18" charset="0"/>
              </a:rPr>
              <a:t>）试举例说明该近似数可能是由哪些数四舍五入</a:t>
            </a:r>
            <a:endParaRPr lang="zh-CN" altLang="en-US" sz="3000" b="1" dirty="0">
              <a:latin typeface="Times New Roman" panose="02020603050405020304" pitchFamily="18" charset="0"/>
            </a:endParaRPr>
          </a:p>
          <a:p>
            <a:pPr marL="457200" indent="-457200"/>
            <a:r>
              <a:rPr lang="zh-CN" altLang="en-US" sz="3000" b="1" dirty="0">
                <a:latin typeface="Times New Roman" panose="02020603050405020304" pitchFamily="18" charset="0"/>
              </a:rPr>
              <a:t>得来的？</a:t>
            </a:r>
            <a:endParaRPr lang="zh-CN" altLang="en-US" sz="3000" b="1" dirty="0">
              <a:latin typeface="Times New Roman" panose="02020603050405020304" pitchFamily="18" charset="0"/>
            </a:endParaRPr>
          </a:p>
        </p:txBody>
      </p:sp>
      <p:sp>
        <p:nvSpPr>
          <p:cNvPr id="21510" name="Text Box 6"/>
          <p:cNvSpPr txBox="1"/>
          <p:nvPr/>
        </p:nvSpPr>
        <p:spPr>
          <a:xfrm>
            <a:off x="107950" y="3575050"/>
            <a:ext cx="9078913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3000" b="1">
                <a:latin typeface="Times New Roman" panose="02020603050405020304" pitchFamily="18" charset="0"/>
              </a:rPr>
              <a:t> </a:t>
            </a:r>
            <a:r>
              <a:rPr lang="zh-CN" altLang="en-US" sz="3000" b="1" dirty="0">
                <a:latin typeface="Times New Roman" panose="02020603050405020304" pitchFamily="18" charset="0"/>
              </a:rPr>
              <a:t>（</a:t>
            </a:r>
            <a:r>
              <a:rPr lang="en-US" altLang="zh-CN" sz="3000" b="1">
                <a:latin typeface="Times New Roman" panose="02020603050405020304" pitchFamily="18" charset="0"/>
              </a:rPr>
              <a:t>2</a:t>
            </a:r>
            <a:r>
              <a:rPr lang="zh-CN" altLang="en-US" sz="3000" b="1" dirty="0">
                <a:latin typeface="Times New Roman" panose="02020603050405020304" pitchFamily="18" charset="0"/>
              </a:rPr>
              <a:t>）按照李明测得的结果，你能求出钢管的准确 长度</a:t>
            </a:r>
            <a:r>
              <a:rPr lang="en-US" altLang="zh-CN" sz="3000" i="1">
                <a:latin typeface="Times New Roman" panose="02020603050405020304" pitchFamily="18" charset="0"/>
              </a:rPr>
              <a:t>x</a:t>
            </a:r>
            <a:r>
              <a:rPr lang="zh-CN" altLang="en-US" sz="3000" b="1" dirty="0">
                <a:latin typeface="Times New Roman" panose="02020603050405020304" pitchFamily="18" charset="0"/>
              </a:rPr>
              <a:t>应在什么范围吗？</a:t>
            </a:r>
            <a:endParaRPr lang="zh-CN" altLang="en-US" sz="3000" b="1" dirty="0">
              <a:latin typeface="Times New Roman" panose="02020603050405020304" pitchFamily="18" charset="0"/>
            </a:endParaRPr>
          </a:p>
        </p:txBody>
      </p:sp>
      <p:sp>
        <p:nvSpPr>
          <p:cNvPr id="21511" name="Text Box 7"/>
          <p:cNvSpPr txBox="1"/>
          <p:nvPr/>
        </p:nvSpPr>
        <p:spPr>
          <a:xfrm>
            <a:off x="1371600" y="5400675"/>
            <a:ext cx="4113213" cy="549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答：</a:t>
            </a:r>
            <a:r>
              <a:rPr lang="en-US" altLang="zh-CN" sz="3000" b="1">
                <a:solidFill>
                  <a:srgbClr val="0000FF"/>
                </a:solidFill>
                <a:latin typeface="Times New Roman" panose="02020603050405020304" pitchFamily="18" charset="0"/>
              </a:rPr>
              <a:t>0.75≤</a:t>
            </a:r>
            <a:r>
              <a:rPr lang="en-US" altLang="zh-CN" sz="3000" b="1" i="1">
                <a:solidFill>
                  <a:srgbClr val="0000FF"/>
                </a:solidFill>
                <a:latin typeface="Times New Roman" panose="02020603050405020304" pitchFamily="18" charset="0"/>
              </a:rPr>
              <a:t>x</a:t>
            </a:r>
            <a:r>
              <a:rPr lang="en-US" altLang="zh-CN" sz="3000" b="1">
                <a:solidFill>
                  <a:srgbClr val="0000FF"/>
                </a:solidFill>
                <a:latin typeface="Times New Roman" panose="02020603050405020304" pitchFamily="18" charset="0"/>
              </a:rPr>
              <a:t>&lt;0.85</a:t>
            </a:r>
            <a:r>
              <a:rPr lang="en-US" altLang="zh-CN" sz="3000" b="1">
                <a:solidFill>
                  <a:srgbClr val="FF3300"/>
                </a:solidFill>
                <a:latin typeface="Times New Roman" panose="02020603050405020304" pitchFamily="18" charset="0"/>
              </a:rPr>
              <a:t> </a:t>
            </a:r>
            <a:endParaRPr lang="en-US" altLang="zh-CN" sz="3000" b="1">
              <a:solidFill>
                <a:srgbClr val="FF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6391" name="Rectangle 10"/>
          <p:cNvSpPr/>
          <p:nvPr/>
        </p:nvSpPr>
        <p:spPr>
          <a:xfrm>
            <a:off x="6227763" y="6453188"/>
            <a:ext cx="2916237" cy="404812"/>
          </a:xfrm>
          <a:prstGeom prst="rect">
            <a:avLst/>
          </a:prstGeom>
          <a:gradFill rotWithShape="1">
            <a:gsLst>
              <a:gs pos="0">
                <a:srgbClr val="E1F2F3"/>
              </a:gs>
              <a:gs pos="100000">
                <a:schemeClr val="bg1"/>
              </a:gs>
            </a:gsLst>
            <a:lin ang="0" scaled="1"/>
            <a:tileRect/>
          </a:gradFill>
          <a:ln w="9525">
            <a:noFill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0" grpId="0"/>
      <p:bldP spid="215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7414" name="Text Box 5"/>
          <p:cNvSpPr txBox="1"/>
          <p:nvPr/>
        </p:nvSpPr>
        <p:spPr>
          <a:xfrm>
            <a:off x="1042988" y="1844675"/>
            <a:ext cx="6626225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 b="1">
                <a:latin typeface="Times New Roman" panose="02020603050405020304" pitchFamily="18" charset="0"/>
              </a:rPr>
              <a:t>1.</a:t>
            </a:r>
            <a:r>
              <a:rPr lang="zh-CN" altLang="en-US" sz="2800" b="1" dirty="0">
                <a:latin typeface="Times New Roman" panose="02020603050405020304" pitchFamily="18" charset="0"/>
              </a:rPr>
              <a:t>一个近似数的精确度的表示方法：</a:t>
            </a:r>
            <a:endParaRPr lang="zh-CN" altLang="en-US" sz="2800" b="1" dirty="0">
              <a:latin typeface="Times New Roman" panose="02020603050405020304" pitchFamily="18" charset="0"/>
              <a:sym typeface="Wingdings" panose="05000000000000000000" pitchFamily="2" charset="2"/>
            </a:endParaRPr>
          </a:p>
        </p:txBody>
      </p:sp>
      <p:sp>
        <p:nvSpPr>
          <p:cNvPr id="23559" name="Text Box 7"/>
          <p:cNvSpPr txBox="1"/>
          <p:nvPr/>
        </p:nvSpPr>
        <p:spPr>
          <a:xfrm>
            <a:off x="1042988" y="2924175"/>
            <a:ext cx="7389812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 b="1">
                <a:latin typeface="Times New Roman" panose="02020603050405020304" pitchFamily="18" charset="0"/>
                <a:sym typeface="Wingdings" panose="05000000000000000000" pitchFamily="2" charset="2"/>
              </a:rPr>
              <a:t>2.</a:t>
            </a:r>
            <a:r>
              <a:rPr lang="zh-CN" altLang="en-US" sz="2800" b="1" dirty="0">
                <a:latin typeface="Times New Roman" panose="02020603050405020304" pitchFamily="18" charset="0"/>
                <a:sym typeface="Wingdings" panose="05000000000000000000" pitchFamily="2" charset="2"/>
              </a:rPr>
              <a:t>取近似数通常采用的方法是“四舍五入法”，</a:t>
            </a:r>
            <a:endParaRPr lang="zh-CN" altLang="en-US" sz="2800" b="1" dirty="0">
              <a:latin typeface="Times New Roman" panose="02020603050405020304" pitchFamily="18" charset="0"/>
              <a:sym typeface="Wingdings" panose="05000000000000000000" pitchFamily="2" charset="2"/>
            </a:endParaRPr>
          </a:p>
        </p:txBody>
      </p:sp>
      <p:sp>
        <p:nvSpPr>
          <p:cNvPr id="17413" name="WordArt 8"/>
          <p:cNvSpPr>
            <a:spLocks noTextEdit="1"/>
          </p:cNvSpPr>
          <p:nvPr/>
        </p:nvSpPr>
        <p:spPr>
          <a:xfrm>
            <a:off x="1547813" y="549275"/>
            <a:ext cx="2447925" cy="668338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  <a:normAutofit/>
          </a:bodyPr>
          <a:p>
            <a:pPr algn="ctr" eaLnBrk="0" hangingPunct="0"/>
            <a:r>
              <a:rPr lang="zh-CN" altLang="en-US" sz="3600" spc="-360">
                <a:ln w="12700" cap="flat" cmpd="sng">
                  <a:solidFill>
                    <a:srgbClr val="000099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课堂小结</a:t>
            </a:r>
            <a:endParaRPr lang="zh-CN" altLang="en-US" sz="3600" spc="-360">
              <a:ln w="12700" cap="flat" cmpd="sng">
                <a:solidFill>
                  <a:srgbClr val="000099"/>
                </a:solidFill>
                <a:prstDash val="solid"/>
                <a:headEnd type="none" w="med" len="med"/>
                <a:tailEnd type="none" w="med" len="med"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grpSp>
        <p:nvGrpSpPr>
          <p:cNvPr id="9218" name="Group 2"/>
          <p:cNvGrpSpPr/>
          <p:nvPr/>
        </p:nvGrpSpPr>
        <p:grpSpPr>
          <a:xfrm>
            <a:off x="1403350" y="2114550"/>
            <a:ext cx="1873250" cy="3776663"/>
            <a:chOff x="1392" y="1056"/>
            <a:chExt cx="1354" cy="2660"/>
          </a:xfrm>
        </p:grpSpPr>
        <p:pic>
          <p:nvPicPr>
            <p:cNvPr id="9234" name="Picture 3" descr="images11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92" y="1056"/>
              <a:ext cx="1349" cy="153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9235" name="Picture 4" descr="images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40" y="2448"/>
              <a:ext cx="1248" cy="42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9236" name="Text Box 5"/>
            <p:cNvSpPr txBox="1"/>
            <p:nvPr/>
          </p:nvSpPr>
          <p:spPr>
            <a:xfrm>
              <a:off x="1440" y="2880"/>
              <a:ext cx="1306" cy="83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 sz="2400" b="1" dirty="0">
                  <a:latin typeface="Times New Roman" panose="02020603050405020304" pitchFamily="18" charset="0"/>
                </a:rPr>
                <a:t>我国人口总数约为</a:t>
              </a:r>
              <a:r>
                <a:rPr lang="en-US" altLang="zh-CN" sz="2400" b="1">
                  <a:latin typeface="Times New Roman" panose="02020603050405020304" pitchFamily="18" charset="0"/>
                </a:rPr>
                <a:t>12.953 3</a:t>
              </a:r>
              <a:r>
                <a:rPr lang="zh-CN" altLang="en-US" sz="2400" b="1" dirty="0">
                  <a:latin typeface="Times New Roman" panose="02020603050405020304" pitchFamily="18" charset="0"/>
                </a:rPr>
                <a:t>亿</a:t>
              </a:r>
              <a:endParaRPr lang="zh-CN" altLang="en-US" sz="2400" b="1" dirty="0">
                <a:latin typeface="Times New Roman" panose="02020603050405020304" pitchFamily="18" charset="0"/>
              </a:endParaRPr>
            </a:p>
          </p:txBody>
        </p:sp>
      </p:grpSp>
      <p:pic>
        <p:nvPicPr>
          <p:cNvPr id="9219" name="Picture 6" descr="议一议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8313" y="188913"/>
            <a:ext cx="3216275" cy="101917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9220" name="Group 7"/>
          <p:cNvGrpSpPr/>
          <p:nvPr/>
        </p:nvGrpSpPr>
        <p:grpSpPr>
          <a:xfrm>
            <a:off x="3810000" y="2398713"/>
            <a:ext cx="2698750" cy="3124200"/>
            <a:chOff x="3120" y="1296"/>
            <a:chExt cx="1700" cy="1968"/>
          </a:xfrm>
        </p:grpSpPr>
        <p:pic>
          <p:nvPicPr>
            <p:cNvPr id="9232" name="Picture 8" descr="051-1">
              <a:hlinkClick r:id="rId5"/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552" y="1296"/>
              <a:ext cx="1054" cy="148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9233" name="Text Box 9"/>
            <p:cNvSpPr txBox="1"/>
            <p:nvPr/>
          </p:nvSpPr>
          <p:spPr>
            <a:xfrm>
              <a:off x="3120" y="2976"/>
              <a:ext cx="1700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zh-CN" altLang="en-US" sz="2400" b="1" dirty="0">
                  <a:latin typeface="Times New Roman" panose="02020603050405020304" pitchFamily="18" charset="0"/>
                </a:rPr>
                <a:t>某词典共有</a:t>
              </a:r>
              <a:r>
                <a:rPr lang="en-US" altLang="zh-CN" sz="2400" b="1">
                  <a:latin typeface="Times New Roman" panose="02020603050405020304" pitchFamily="18" charset="0"/>
                </a:rPr>
                <a:t>1 234</a:t>
              </a:r>
              <a:r>
                <a:rPr lang="zh-CN" altLang="en-US" sz="2400" b="1" dirty="0">
                  <a:latin typeface="Times New Roman" panose="02020603050405020304" pitchFamily="18" charset="0"/>
                </a:rPr>
                <a:t>页</a:t>
              </a:r>
              <a:endParaRPr lang="zh-CN" altLang="en-US" sz="2400" b="1" dirty="0">
                <a:latin typeface="Times New Roman" panose="02020603050405020304" pitchFamily="18" charset="0"/>
              </a:endParaRPr>
            </a:p>
          </p:txBody>
        </p:sp>
      </p:grpSp>
      <p:sp>
        <p:nvSpPr>
          <p:cNvPr id="9221" name="Text Box 10"/>
          <p:cNvSpPr txBox="1"/>
          <p:nvPr/>
        </p:nvSpPr>
        <p:spPr>
          <a:xfrm>
            <a:off x="304800" y="5751513"/>
            <a:ext cx="8474075" cy="822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4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（</a:t>
            </a:r>
            <a:r>
              <a:rPr lang="en-US" altLang="zh-CN" sz="2400" b="1">
                <a:solidFill>
                  <a:srgbClr val="0000FF"/>
                </a:solidFill>
                <a:latin typeface="Times New Roman" panose="02020603050405020304" pitchFamily="18" charset="0"/>
              </a:rPr>
              <a:t>1</a:t>
            </a:r>
            <a:r>
              <a:rPr lang="zh-CN" altLang="en-US" sz="24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）上面的数据，哪些是准确的？哪些是近似的？</a:t>
            </a:r>
            <a:endParaRPr lang="zh-CN" altLang="en-US" sz="24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en-US" altLang="zh-CN" sz="2400" b="1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9227" name="AutoShape 11" descr="fl161"/>
          <p:cNvSpPr/>
          <p:nvPr/>
        </p:nvSpPr>
        <p:spPr>
          <a:xfrm>
            <a:off x="304800" y="1560513"/>
            <a:ext cx="2971800" cy="1828800"/>
          </a:xfrm>
          <a:prstGeom prst="cloudCallout">
            <a:avLst>
              <a:gd name="adj1" fmla="val 10255"/>
              <a:gd name="adj2" fmla="val 101218"/>
            </a:avLst>
          </a:prstGeom>
          <a:blipFill rotWithShape="0">
            <a:blip r:embed="rId7"/>
            <a:stretch>
              <a:fillRect/>
            </a:stretch>
          </a:blip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pPr algn="ctr"/>
            <a:r>
              <a:rPr lang="zh-CN" altLang="en-US" sz="2400" b="1" dirty="0">
                <a:latin typeface="Arial" panose="020B0604020202020204" pitchFamily="34" charset="0"/>
              </a:rPr>
              <a:t>客观条件无法得到或难以得到准确数据</a:t>
            </a:r>
            <a:endParaRPr lang="zh-CN" altLang="en-US" sz="2400" b="1" dirty="0">
              <a:latin typeface="Arial" panose="020B0604020202020204" pitchFamily="34" charset="0"/>
            </a:endParaRPr>
          </a:p>
        </p:txBody>
      </p:sp>
      <p:sp>
        <p:nvSpPr>
          <p:cNvPr id="9230" name="Text Box 14"/>
          <p:cNvSpPr txBox="1"/>
          <p:nvPr/>
        </p:nvSpPr>
        <p:spPr>
          <a:xfrm>
            <a:off x="304800" y="6284913"/>
            <a:ext cx="86868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（</a:t>
            </a:r>
            <a:r>
              <a:rPr lang="en-US" altLang="zh-CN" sz="2400" b="1">
                <a:solidFill>
                  <a:srgbClr val="0000FF"/>
                </a:solidFill>
                <a:latin typeface="Times New Roman" panose="02020603050405020304" pitchFamily="18" charset="0"/>
              </a:rPr>
              <a:t>2</a:t>
            </a:r>
            <a:r>
              <a:rPr lang="zh-CN" altLang="en-US" sz="24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）举例说明生活中哪些数据是准确的，哪些数据是近似的？</a:t>
            </a:r>
            <a:endParaRPr lang="zh-CN" altLang="en-US" sz="24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9224" name="AutoShape 16"/>
          <p:cNvSpPr/>
          <p:nvPr/>
        </p:nvSpPr>
        <p:spPr>
          <a:xfrm>
            <a:off x="9107488" y="-555625"/>
            <a:ext cx="403225" cy="69850"/>
          </a:xfrm>
          <a:prstGeom prst="leftArrow">
            <a:avLst>
              <a:gd name="adj1" fmla="val 50000"/>
              <a:gd name="adj2" fmla="val 144318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9225" name="Line 20"/>
          <p:cNvSpPr/>
          <p:nvPr/>
        </p:nvSpPr>
        <p:spPr>
          <a:xfrm>
            <a:off x="7667625" y="2690813"/>
            <a:ext cx="576263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9226" name="Line 21"/>
          <p:cNvSpPr/>
          <p:nvPr/>
        </p:nvSpPr>
        <p:spPr>
          <a:xfrm>
            <a:off x="7740650" y="4562475"/>
            <a:ext cx="576263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" name="Line 23"/>
          <p:cNvSpPr/>
          <p:nvPr/>
        </p:nvSpPr>
        <p:spPr>
          <a:xfrm flipV="1">
            <a:off x="8027988" y="2690813"/>
            <a:ext cx="0" cy="1871662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9228" name="Text Box 24"/>
          <p:cNvSpPr txBox="1"/>
          <p:nvPr/>
        </p:nvSpPr>
        <p:spPr>
          <a:xfrm>
            <a:off x="7812088" y="3338513"/>
            <a:ext cx="1331912" cy="3365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1600" dirty="0">
                <a:latin typeface="Times New Roman" panose="02020603050405020304" pitchFamily="18" charset="0"/>
              </a:rPr>
              <a:t>　</a:t>
            </a:r>
            <a:r>
              <a:rPr lang="en-US" altLang="zh-CN" sz="1600">
                <a:latin typeface="Times New Roman" panose="02020603050405020304" pitchFamily="18" charset="0"/>
              </a:rPr>
              <a:t>1.35 m</a:t>
            </a:r>
            <a:endParaRPr lang="en-US" altLang="zh-CN" sz="1600">
              <a:latin typeface="Times New Roman" panose="02020603050405020304" pitchFamily="18" charset="0"/>
            </a:endParaRPr>
          </a:p>
        </p:txBody>
      </p:sp>
      <p:pic>
        <p:nvPicPr>
          <p:cNvPr id="9229" name="Picture 25" descr="b_34597_AI_2009070614090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48488" y="2690813"/>
            <a:ext cx="1008062" cy="18716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AutoShape 12" descr="小网格"/>
          <p:cNvSpPr/>
          <p:nvPr/>
        </p:nvSpPr>
        <p:spPr>
          <a:xfrm>
            <a:off x="6156325" y="404813"/>
            <a:ext cx="2743200" cy="1752600"/>
          </a:xfrm>
          <a:prstGeom prst="cloudCallout">
            <a:avLst>
              <a:gd name="adj1" fmla="val -15333"/>
              <a:gd name="adj2" fmla="val 69838"/>
            </a:avLst>
          </a:prstGeom>
          <a:pattFill prst="smGrid">
            <a:fgClr>
              <a:srgbClr val="FFFFFF"/>
            </a:fgClr>
            <a:bgClr>
              <a:srgbClr val="FFCCFF"/>
            </a:bgClr>
          </a:patt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pPr algn="ctr"/>
            <a:r>
              <a:rPr lang="zh-CN" altLang="en-US" sz="2400" b="1" dirty="0">
                <a:solidFill>
                  <a:srgbClr val="0000FF"/>
                </a:solidFill>
                <a:latin typeface="Arial" panose="020B0604020202020204" pitchFamily="34" charset="0"/>
              </a:rPr>
              <a:t>有时实际问题中无需得到准确数据</a:t>
            </a:r>
            <a:endParaRPr lang="zh-CN" altLang="en-US" sz="2400" b="1" dirty="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9231" name="Text Box 27"/>
          <p:cNvSpPr txBox="1"/>
          <p:nvPr/>
        </p:nvSpPr>
        <p:spPr>
          <a:xfrm>
            <a:off x="6877050" y="5065713"/>
            <a:ext cx="2087563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000" b="1" dirty="0">
                <a:latin typeface="Arial" panose="020B0604020202020204" pitchFamily="34" charset="0"/>
              </a:rPr>
              <a:t>身高约为</a:t>
            </a:r>
            <a:r>
              <a:rPr lang="en-US" altLang="zh-CN" sz="2000" b="1">
                <a:latin typeface="Times New Roman" panose="02020603050405020304" pitchFamily="18" charset="0"/>
              </a:rPr>
              <a:t>1.35</a:t>
            </a:r>
            <a:r>
              <a:rPr lang="en-US" altLang="zh-CN" sz="2000" b="1">
                <a:latin typeface="Arial" panose="020B0604020202020204" pitchFamily="34" charset="0"/>
              </a:rPr>
              <a:t> </a:t>
            </a:r>
            <a:r>
              <a:rPr lang="en-US" altLang="zh-CN" sz="2000" b="1">
                <a:latin typeface="Times New Roman" panose="02020603050405020304" pitchFamily="18" charset="0"/>
              </a:rPr>
              <a:t>m</a:t>
            </a:r>
            <a:endParaRPr lang="en-US" altLang="zh-CN" sz="2000" b="1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9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7" grpId="0" animBg="1"/>
      <p:bldP spid="9230" grpId="0"/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45" name="Text Box 11"/>
          <p:cNvSpPr txBox="1"/>
          <p:nvPr/>
        </p:nvSpPr>
        <p:spPr>
          <a:xfrm>
            <a:off x="4859338" y="1635125"/>
            <a:ext cx="4248150" cy="4378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zh-CN" altLang="en-US" sz="2600" b="1" dirty="0">
                <a:solidFill>
                  <a:srgbClr val="006600"/>
                </a:solidFill>
                <a:latin typeface="Times New Roman" panose="02020603050405020304" pitchFamily="18" charset="0"/>
              </a:rPr>
              <a:t>下列各数，哪些是近似数？</a:t>
            </a:r>
            <a:endParaRPr lang="zh-CN" altLang="en-US" sz="2600" b="1" dirty="0">
              <a:solidFill>
                <a:srgbClr val="006600"/>
              </a:solidFill>
              <a:latin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2600" b="1" dirty="0">
                <a:solidFill>
                  <a:srgbClr val="006600"/>
                </a:solidFill>
                <a:latin typeface="Times New Roman" panose="02020603050405020304" pitchFamily="18" charset="0"/>
              </a:rPr>
              <a:t>哪些是准确数？</a:t>
            </a:r>
            <a:endParaRPr lang="zh-CN" altLang="en-US" sz="2600" b="1" dirty="0">
              <a:solidFill>
                <a:srgbClr val="006600"/>
              </a:solidFill>
              <a:latin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2600" b="1" dirty="0">
                <a:solidFill>
                  <a:srgbClr val="006600"/>
                </a:solidFill>
                <a:latin typeface="Times New Roman" panose="02020603050405020304" pitchFamily="18" charset="0"/>
              </a:rPr>
              <a:t>⑴ </a:t>
            </a:r>
            <a:r>
              <a:rPr lang="en-US" altLang="zh-CN" sz="2600" b="1">
                <a:solidFill>
                  <a:srgbClr val="006600"/>
                </a:solidFill>
                <a:latin typeface="Times New Roman" panose="02020603050405020304" pitchFamily="18" charset="0"/>
              </a:rPr>
              <a:t>1 </a:t>
            </a:r>
            <a:r>
              <a:rPr lang="zh-CN" altLang="en-US" sz="2600" b="1" dirty="0">
                <a:solidFill>
                  <a:srgbClr val="006600"/>
                </a:solidFill>
                <a:latin typeface="Times New Roman" panose="02020603050405020304" pitchFamily="18" charset="0"/>
              </a:rPr>
              <a:t>小时有</a:t>
            </a:r>
            <a:r>
              <a:rPr lang="en-US" altLang="zh-CN" sz="2600" b="1">
                <a:solidFill>
                  <a:srgbClr val="006600"/>
                </a:solidFill>
                <a:latin typeface="Times New Roman" panose="02020603050405020304" pitchFamily="18" charset="0"/>
              </a:rPr>
              <a:t>60</a:t>
            </a:r>
            <a:r>
              <a:rPr lang="zh-CN" altLang="en-US" sz="2600" b="1" dirty="0">
                <a:solidFill>
                  <a:srgbClr val="006600"/>
                </a:solidFill>
                <a:latin typeface="Times New Roman" panose="02020603050405020304" pitchFamily="18" charset="0"/>
              </a:rPr>
              <a:t>分；</a:t>
            </a:r>
            <a:endParaRPr lang="zh-CN" altLang="en-US" sz="2600" b="1" dirty="0">
              <a:solidFill>
                <a:srgbClr val="006600"/>
              </a:solidFill>
              <a:latin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2600" b="1" dirty="0">
                <a:solidFill>
                  <a:srgbClr val="006600"/>
                </a:solidFill>
                <a:latin typeface="Times New Roman" panose="02020603050405020304" pitchFamily="18" charset="0"/>
              </a:rPr>
              <a:t>⑵绿化队今年植树约</a:t>
            </a:r>
            <a:r>
              <a:rPr lang="en-US" altLang="zh-CN" sz="2600" b="1">
                <a:solidFill>
                  <a:srgbClr val="006600"/>
                </a:solidFill>
                <a:latin typeface="Times New Roman" panose="02020603050405020304" pitchFamily="18" charset="0"/>
              </a:rPr>
              <a:t>2</a:t>
            </a:r>
            <a:r>
              <a:rPr lang="zh-CN" altLang="en-US" sz="2600" b="1" dirty="0">
                <a:solidFill>
                  <a:srgbClr val="006600"/>
                </a:solidFill>
                <a:latin typeface="Times New Roman" panose="02020603050405020304" pitchFamily="18" charset="0"/>
              </a:rPr>
              <a:t>棵；</a:t>
            </a:r>
            <a:endParaRPr lang="zh-CN" altLang="en-US" sz="2600" b="1" dirty="0">
              <a:solidFill>
                <a:srgbClr val="006600"/>
              </a:solidFill>
              <a:latin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2600" b="1" dirty="0">
                <a:solidFill>
                  <a:srgbClr val="006600"/>
                </a:solidFill>
                <a:latin typeface="Times New Roman" panose="02020603050405020304" pitchFamily="18" charset="0"/>
              </a:rPr>
              <a:t>⑶小明到书店买了</a:t>
            </a:r>
            <a:r>
              <a:rPr lang="en-US" altLang="zh-CN" sz="2600" b="1">
                <a:solidFill>
                  <a:srgbClr val="006600"/>
                </a:solidFill>
                <a:latin typeface="Times New Roman" panose="02020603050405020304" pitchFamily="18" charset="0"/>
              </a:rPr>
              <a:t>10</a:t>
            </a:r>
            <a:r>
              <a:rPr lang="zh-CN" altLang="en-US" sz="2600" b="1" dirty="0">
                <a:solidFill>
                  <a:srgbClr val="006600"/>
                </a:solidFill>
                <a:latin typeface="Times New Roman" panose="02020603050405020304" pitchFamily="18" charset="0"/>
              </a:rPr>
              <a:t>本书；</a:t>
            </a:r>
            <a:endParaRPr lang="zh-CN" altLang="en-US" sz="2600" b="1" dirty="0">
              <a:solidFill>
                <a:srgbClr val="006600"/>
              </a:solidFill>
              <a:latin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2600" b="1" dirty="0">
                <a:solidFill>
                  <a:srgbClr val="006600"/>
                </a:solidFill>
                <a:latin typeface="Times New Roman" panose="02020603050405020304" pitchFamily="18" charset="0"/>
              </a:rPr>
              <a:t>⑷一次数学测验中，有</a:t>
            </a:r>
            <a:r>
              <a:rPr lang="en-US" altLang="zh-CN" sz="2600" b="1">
                <a:solidFill>
                  <a:srgbClr val="006600"/>
                </a:solidFill>
                <a:latin typeface="Times New Roman" panose="02020603050405020304" pitchFamily="18" charset="0"/>
              </a:rPr>
              <a:t>2</a:t>
            </a:r>
            <a:endParaRPr lang="en-US" altLang="zh-CN" sz="2600" b="1">
              <a:solidFill>
                <a:srgbClr val="006600"/>
              </a:solidFill>
              <a:latin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2600" b="1" dirty="0">
                <a:solidFill>
                  <a:srgbClr val="006600"/>
                </a:solidFill>
                <a:latin typeface="Times New Roman" panose="02020603050405020304" pitchFamily="18" charset="0"/>
              </a:rPr>
              <a:t>人得</a:t>
            </a:r>
            <a:r>
              <a:rPr lang="en-US" altLang="zh-CN" sz="2600" b="1">
                <a:solidFill>
                  <a:srgbClr val="006600"/>
                </a:solidFill>
                <a:latin typeface="Times New Roman" panose="02020603050405020304" pitchFamily="18" charset="0"/>
              </a:rPr>
              <a:t>100</a:t>
            </a:r>
            <a:r>
              <a:rPr lang="zh-CN" altLang="en-US" sz="2600" b="1" dirty="0">
                <a:solidFill>
                  <a:srgbClr val="006600"/>
                </a:solidFill>
                <a:latin typeface="Times New Roman" panose="02020603050405020304" pitchFamily="18" charset="0"/>
              </a:rPr>
              <a:t>分；</a:t>
            </a:r>
            <a:endParaRPr lang="zh-CN" altLang="en-US" sz="2600" b="1" dirty="0">
              <a:solidFill>
                <a:srgbClr val="006600"/>
              </a:solidFill>
              <a:latin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2600" b="1" dirty="0">
                <a:solidFill>
                  <a:srgbClr val="006600"/>
                </a:solidFill>
                <a:latin typeface="Times New Roman" panose="02020603050405020304" pitchFamily="18" charset="0"/>
              </a:rPr>
              <a:t>⑸某区在校中学生近</a:t>
            </a:r>
            <a:r>
              <a:rPr lang="en-US" altLang="zh-CN" sz="2600" b="1">
                <a:solidFill>
                  <a:srgbClr val="006600"/>
                </a:solidFill>
                <a:latin typeface="Times New Roman" panose="02020603050405020304" pitchFamily="18" charset="0"/>
              </a:rPr>
              <a:t>75</a:t>
            </a:r>
            <a:r>
              <a:rPr lang="zh-CN" altLang="en-US" sz="2600" b="1" dirty="0">
                <a:solidFill>
                  <a:srgbClr val="006600"/>
                </a:solidFill>
                <a:latin typeface="Times New Roman" panose="02020603050405020304" pitchFamily="18" charset="0"/>
              </a:rPr>
              <a:t>人；</a:t>
            </a:r>
            <a:endParaRPr lang="zh-CN" altLang="en-US" sz="2600" b="1" dirty="0">
              <a:solidFill>
                <a:srgbClr val="006600"/>
              </a:solidFill>
              <a:latin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2600" b="1" dirty="0">
                <a:solidFill>
                  <a:srgbClr val="006600"/>
                </a:solidFill>
                <a:latin typeface="Times New Roman" panose="02020603050405020304" pitchFamily="18" charset="0"/>
              </a:rPr>
              <a:t>⑹七年级二班有</a:t>
            </a:r>
            <a:r>
              <a:rPr lang="en-US" altLang="zh-CN" sz="2600" b="1">
                <a:solidFill>
                  <a:srgbClr val="006600"/>
                </a:solidFill>
                <a:latin typeface="Times New Roman" panose="02020603050405020304" pitchFamily="18" charset="0"/>
              </a:rPr>
              <a:t>56</a:t>
            </a:r>
            <a:r>
              <a:rPr lang="zh-CN" altLang="en-US" sz="2600" b="1" dirty="0">
                <a:solidFill>
                  <a:srgbClr val="006600"/>
                </a:solidFill>
                <a:latin typeface="Times New Roman" panose="02020603050405020304" pitchFamily="18" charset="0"/>
              </a:rPr>
              <a:t>人．</a:t>
            </a:r>
            <a:endParaRPr lang="zh-CN" altLang="en-US" sz="2600" b="1" dirty="0">
              <a:solidFill>
                <a:srgbClr val="0066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" name="Text Box 5"/>
          <p:cNvSpPr txBox="1"/>
          <p:nvPr/>
        </p:nvSpPr>
        <p:spPr>
          <a:xfrm>
            <a:off x="323850" y="1844675"/>
            <a:ext cx="4572000" cy="822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400" b="1" dirty="0">
                <a:latin typeface="Times New Roman" panose="02020603050405020304" pitchFamily="18" charset="0"/>
              </a:rPr>
              <a:t>精确度</a:t>
            </a:r>
            <a:r>
              <a:rPr lang="en-US" altLang="zh-CN" sz="2400" b="1">
                <a:latin typeface="Times New Roman" panose="02020603050405020304" pitchFamily="18" charset="0"/>
              </a:rPr>
              <a:t>—— </a:t>
            </a:r>
            <a:r>
              <a:rPr lang="zh-CN" altLang="en-US" sz="2400" b="1" dirty="0">
                <a:latin typeface="Times New Roman" panose="02020603050405020304" pitchFamily="18" charset="0"/>
              </a:rPr>
              <a:t>近似数与准确数的接近程度可以用精确度表示</a:t>
            </a:r>
            <a:r>
              <a:rPr lang="en-US" altLang="zh-CN" sz="2400" b="1">
                <a:latin typeface="Times New Roman" panose="02020603050405020304" pitchFamily="18" charset="0"/>
              </a:rPr>
              <a:t>.</a:t>
            </a:r>
            <a:endParaRPr lang="en-US" altLang="zh-CN" sz="2400" b="1">
              <a:latin typeface="Times New Roman" panose="02020603050405020304" pitchFamily="18" charset="0"/>
            </a:endParaRPr>
          </a:p>
        </p:txBody>
      </p:sp>
      <p:sp>
        <p:nvSpPr>
          <p:cNvPr id="10243" name="Rectangle 7"/>
          <p:cNvSpPr/>
          <p:nvPr/>
        </p:nvSpPr>
        <p:spPr>
          <a:xfrm>
            <a:off x="468313" y="620713"/>
            <a:ext cx="3968750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3600" dirty="0">
                <a:solidFill>
                  <a:srgbClr val="0000FF"/>
                </a:solidFill>
                <a:latin typeface="Times New Roman" panose="02020603050405020304" pitchFamily="18" charset="0"/>
                <a:ea typeface="华文行楷" panose="02010800040101010101" pitchFamily="2" charset="-122"/>
              </a:rPr>
              <a:t>答一答</a:t>
            </a:r>
            <a:r>
              <a:rPr lang="en-US" altLang="zh-CN" sz="3600">
                <a:solidFill>
                  <a:srgbClr val="0000FF"/>
                </a:solidFill>
                <a:latin typeface="Times New Roman" panose="02020603050405020304" pitchFamily="18" charset="0"/>
                <a:ea typeface="华文行楷" panose="02010800040101010101" pitchFamily="2" charset="-122"/>
              </a:rPr>
              <a:t>:</a:t>
            </a:r>
            <a:r>
              <a:rPr lang="zh-CN" altLang="en-US" sz="3600" dirty="0">
                <a:solidFill>
                  <a:srgbClr val="0000FF"/>
                </a:solidFill>
                <a:latin typeface="Times New Roman" panose="02020603050405020304" pitchFamily="18" charset="0"/>
                <a:ea typeface="华文行楷" panose="02010800040101010101" pitchFamily="2" charset="-122"/>
              </a:rPr>
              <a:t>看谁</a:t>
            </a:r>
            <a:r>
              <a:rPr lang="zh-CN" altLang="en-GB" sz="3600" dirty="0">
                <a:solidFill>
                  <a:srgbClr val="0000FF"/>
                </a:solidFill>
                <a:latin typeface="Times New Roman" panose="02020603050405020304" pitchFamily="18" charset="0"/>
                <a:ea typeface="华文行楷" panose="02010800040101010101" pitchFamily="2" charset="-122"/>
              </a:rPr>
              <a:t>答</a:t>
            </a:r>
            <a:r>
              <a:rPr lang="zh-CN" altLang="en-US" sz="3600" dirty="0">
                <a:solidFill>
                  <a:srgbClr val="0000FF"/>
                </a:solidFill>
                <a:latin typeface="Times New Roman" panose="02020603050405020304" pitchFamily="18" charset="0"/>
                <a:ea typeface="华文行楷" panose="02010800040101010101" pitchFamily="2" charset="-122"/>
              </a:rPr>
              <a:t>得准</a:t>
            </a:r>
            <a:endParaRPr lang="zh-CN" altLang="en-US" sz="3600" dirty="0">
              <a:solidFill>
                <a:srgbClr val="0000FF"/>
              </a:solidFill>
              <a:latin typeface="Times New Roman" panose="02020603050405020304" pitchFamily="18" charset="0"/>
              <a:ea typeface="华文行楷" panose="02010800040101010101" pitchFamily="2" charset="-122"/>
            </a:endParaRPr>
          </a:p>
        </p:txBody>
      </p:sp>
      <p:sp>
        <p:nvSpPr>
          <p:cNvPr id="10244" name="Rectangle 9"/>
          <p:cNvSpPr/>
          <p:nvPr/>
        </p:nvSpPr>
        <p:spPr>
          <a:xfrm>
            <a:off x="4859338" y="1412875"/>
            <a:ext cx="4095750" cy="4895850"/>
          </a:xfrm>
          <a:prstGeom prst="rect">
            <a:avLst/>
          </a:prstGeom>
          <a:noFill/>
          <a:ln w="57150" cap="flat" cmpd="thickThin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0246" name="Oval 12"/>
          <p:cNvSpPr/>
          <p:nvPr/>
        </p:nvSpPr>
        <p:spPr>
          <a:xfrm>
            <a:off x="7596188" y="3213100"/>
            <a:ext cx="315912" cy="304800"/>
          </a:xfrm>
          <a:prstGeom prst="ellipse">
            <a:avLst/>
          </a:prstGeom>
          <a:noFill/>
          <a:ln w="9525" cap="flat" cmpd="sng">
            <a:solidFill>
              <a:srgbClr val="CC0000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0247" name="Oval 13"/>
          <p:cNvSpPr/>
          <p:nvPr/>
        </p:nvSpPr>
        <p:spPr>
          <a:xfrm>
            <a:off x="7596188" y="5084763"/>
            <a:ext cx="315912" cy="304800"/>
          </a:xfrm>
          <a:prstGeom prst="ellipse">
            <a:avLst/>
          </a:prstGeom>
          <a:noFill/>
          <a:ln w="9525" cap="flat" cmpd="sng">
            <a:solidFill>
              <a:srgbClr val="CC0000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pic>
        <p:nvPicPr>
          <p:cNvPr id="10248" name="Picture 15" descr="b61376a6f78510acd043584c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388" y="4614863"/>
            <a:ext cx="2881312" cy="22431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58" name="Rectangle 18"/>
          <p:cNvSpPr/>
          <p:nvPr/>
        </p:nvSpPr>
        <p:spPr>
          <a:xfrm>
            <a:off x="323850" y="3141663"/>
            <a:ext cx="4451350" cy="11874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400" b="1" dirty="0">
                <a:solidFill>
                  <a:srgbClr val="0000FF"/>
                </a:solidFill>
                <a:latin typeface="Arial" panose="020B0604020202020204" pitchFamily="34" charset="0"/>
              </a:rPr>
              <a:t>利用四舍五入法得到的近似数，</a:t>
            </a:r>
            <a:endParaRPr lang="zh-CN" altLang="en-US" sz="2400" b="1" dirty="0">
              <a:solidFill>
                <a:srgbClr val="0000FF"/>
              </a:solidFill>
              <a:latin typeface="Arial" panose="020B0604020202020204" pitchFamily="34" charset="0"/>
            </a:endParaRPr>
          </a:p>
          <a:p>
            <a:r>
              <a:rPr lang="zh-CN" altLang="en-US" sz="2400" b="1" dirty="0">
                <a:solidFill>
                  <a:srgbClr val="0000FF"/>
                </a:solidFill>
                <a:latin typeface="Arial" panose="020B0604020202020204" pitchFamily="34" charset="0"/>
              </a:rPr>
              <a:t>四舍五入到哪一位，就说这个</a:t>
            </a:r>
            <a:endParaRPr lang="zh-CN" altLang="en-US" sz="2400" b="1" dirty="0">
              <a:solidFill>
                <a:srgbClr val="0000FF"/>
              </a:solidFill>
              <a:latin typeface="Arial" panose="020B0604020202020204" pitchFamily="34" charset="0"/>
            </a:endParaRPr>
          </a:p>
          <a:p>
            <a:r>
              <a:rPr lang="zh-CN" altLang="en-US" sz="2400" b="1" dirty="0">
                <a:solidFill>
                  <a:srgbClr val="0000FF"/>
                </a:solidFill>
                <a:latin typeface="Arial" panose="020B0604020202020204" pitchFamily="34" charset="0"/>
              </a:rPr>
              <a:t>近似数精确到哪一位．</a:t>
            </a:r>
            <a:endParaRPr lang="zh-CN" altLang="en-US" b="1" dirty="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25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4" name="Rectangle 2"/>
          <p:cNvSpPr>
            <a:spLocks noGrp="1"/>
          </p:cNvSpPr>
          <p:nvPr>
            <p:ph idx="1"/>
          </p:nvPr>
        </p:nvSpPr>
        <p:spPr>
          <a:xfrm>
            <a:off x="395288" y="476250"/>
            <a:ext cx="8426450" cy="5111750"/>
          </a:xfrm>
        </p:spPr>
        <p:txBody>
          <a:bodyPr vert="horz" wrap="square" lIns="91440" tIns="45720" rIns="91440" bIns="45720" anchor="t"/>
          <a:p>
            <a:pPr eaLnBrk="1" hangingPunct="1">
              <a:lnSpc>
                <a:spcPct val="120000"/>
              </a:lnSpc>
              <a:spcBef>
                <a:spcPct val="30000"/>
              </a:spcBef>
              <a:buNone/>
            </a:pPr>
            <a:r>
              <a:rPr lang="zh-CN" altLang="en-US" sz="2800" b="1" dirty="0">
                <a:solidFill>
                  <a:srgbClr val="3333FF"/>
                </a:solidFill>
                <a:latin typeface="Times New Roman" panose="02020603050405020304" pitchFamily="18" charset="0"/>
              </a:rPr>
              <a:t>按四舍五入法对圆周率</a:t>
            </a:r>
            <a:r>
              <a:rPr lang="en-US" altLang="zh-CN" sz="2800" b="1">
                <a:solidFill>
                  <a:srgbClr val="3333FF"/>
                </a:solidFill>
                <a:latin typeface="Times New Roman" panose="02020603050405020304" pitchFamily="18" charset="0"/>
              </a:rPr>
              <a:t>π</a:t>
            </a:r>
            <a:r>
              <a:rPr lang="zh-CN" altLang="en-US" sz="2800" b="1" dirty="0">
                <a:solidFill>
                  <a:srgbClr val="3333FF"/>
                </a:solidFill>
                <a:latin typeface="Times New Roman" panose="02020603050405020304" pitchFamily="18" charset="0"/>
              </a:rPr>
              <a:t>取近似值时</a:t>
            </a:r>
            <a:r>
              <a:rPr lang="en-US" altLang="zh-CN" sz="2800" b="1">
                <a:solidFill>
                  <a:srgbClr val="3333FF"/>
                </a:solidFill>
                <a:latin typeface="Times New Roman" panose="02020603050405020304" pitchFamily="18" charset="0"/>
              </a:rPr>
              <a:t>,</a:t>
            </a:r>
            <a:r>
              <a:rPr lang="zh-CN" altLang="en-US" sz="2800" b="1" dirty="0">
                <a:solidFill>
                  <a:srgbClr val="3333FF"/>
                </a:solidFill>
                <a:latin typeface="Times New Roman" panose="02020603050405020304" pitchFamily="18" charset="0"/>
              </a:rPr>
              <a:t>有</a:t>
            </a:r>
            <a:endParaRPr lang="zh-CN" altLang="en-US" sz="2800" b="1" dirty="0">
              <a:solidFill>
                <a:srgbClr val="3333FF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120000"/>
              </a:lnSpc>
              <a:spcBef>
                <a:spcPct val="30000"/>
              </a:spcBef>
              <a:buNone/>
            </a:pPr>
            <a:r>
              <a:rPr lang="en-US" altLang="zh-CN" sz="2800" b="1">
                <a:solidFill>
                  <a:srgbClr val="3333FF"/>
                </a:solidFill>
                <a:latin typeface="Times New Roman" panose="02020603050405020304" pitchFamily="18" charset="0"/>
              </a:rPr>
              <a:t>π≈3(</a:t>
            </a:r>
            <a:r>
              <a:rPr lang="zh-CN" altLang="en-US" sz="2800" b="1" dirty="0">
                <a:solidFill>
                  <a:srgbClr val="3333FF"/>
                </a:solidFill>
                <a:latin typeface="Times New Roman" panose="02020603050405020304" pitchFamily="18" charset="0"/>
              </a:rPr>
              <a:t>精确到个位</a:t>
            </a:r>
            <a:r>
              <a:rPr lang="en-US" altLang="zh-CN" sz="2800" b="1">
                <a:solidFill>
                  <a:srgbClr val="3333FF"/>
                </a:solidFill>
                <a:latin typeface="Times New Roman" panose="02020603050405020304" pitchFamily="18" charset="0"/>
              </a:rPr>
              <a:t>)</a:t>
            </a:r>
            <a:r>
              <a:rPr lang="zh-CN" altLang="en-US" sz="2800" b="1" dirty="0">
                <a:solidFill>
                  <a:srgbClr val="3333FF"/>
                </a:solidFill>
                <a:latin typeface="Times New Roman" panose="02020603050405020304" pitchFamily="18" charset="0"/>
              </a:rPr>
              <a:t>，</a:t>
            </a:r>
            <a:endParaRPr lang="zh-CN" altLang="en-US" sz="2800" b="1" dirty="0">
              <a:solidFill>
                <a:srgbClr val="3333FF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120000"/>
              </a:lnSpc>
              <a:spcBef>
                <a:spcPct val="30000"/>
              </a:spcBef>
              <a:buNone/>
            </a:pPr>
            <a:r>
              <a:rPr lang="en-US" altLang="zh-CN" sz="2800" b="1">
                <a:solidFill>
                  <a:srgbClr val="3333FF"/>
                </a:solidFill>
                <a:latin typeface="Times New Roman" panose="02020603050405020304" pitchFamily="18" charset="0"/>
              </a:rPr>
              <a:t>π≈3.1(</a:t>
            </a:r>
            <a:r>
              <a:rPr lang="zh-CN" altLang="en-US" sz="2800" b="1" dirty="0">
                <a:solidFill>
                  <a:srgbClr val="3333FF"/>
                </a:solidFill>
                <a:latin typeface="Times New Roman" panose="02020603050405020304" pitchFamily="18" charset="0"/>
              </a:rPr>
              <a:t>精确到</a:t>
            </a:r>
            <a:r>
              <a:rPr lang="en-US" altLang="zh-CN" sz="2800" b="1">
                <a:solidFill>
                  <a:srgbClr val="3333FF"/>
                </a:solidFill>
                <a:latin typeface="Times New Roman" panose="02020603050405020304" pitchFamily="18" charset="0"/>
              </a:rPr>
              <a:t>0.1,</a:t>
            </a:r>
            <a:r>
              <a:rPr lang="zh-CN" altLang="en-US" sz="2800" b="1" dirty="0">
                <a:solidFill>
                  <a:srgbClr val="3333FF"/>
                </a:solidFill>
                <a:latin typeface="Times New Roman" panose="02020603050405020304" pitchFamily="18" charset="0"/>
              </a:rPr>
              <a:t>或叫做精确到十分位</a:t>
            </a:r>
            <a:r>
              <a:rPr lang="en-US" altLang="zh-CN" sz="2800" b="1">
                <a:solidFill>
                  <a:srgbClr val="3333FF"/>
                </a:solidFill>
                <a:latin typeface="Times New Roman" panose="02020603050405020304" pitchFamily="18" charset="0"/>
              </a:rPr>
              <a:t>)</a:t>
            </a:r>
            <a:r>
              <a:rPr lang="zh-CN" altLang="en-US" sz="2800" b="1" dirty="0">
                <a:solidFill>
                  <a:srgbClr val="3333FF"/>
                </a:solidFill>
                <a:latin typeface="Times New Roman" panose="02020603050405020304" pitchFamily="18" charset="0"/>
              </a:rPr>
              <a:t>，</a:t>
            </a:r>
            <a:endParaRPr lang="zh-CN" altLang="en-US" sz="2800" b="1" dirty="0">
              <a:solidFill>
                <a:srgbClr val="3333FF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120000"/>
              </a:lnSpc>
              <a:spcBef>
                <a:spcPct val="30000"/>
              </a:spcBef>
              <a:buNone/>
            </a:pPr>
            <a:r>
              <a:rPr lang="en-US" altLang="zh-CN" sz="2800" b="1">
                <a:solidFill>
                  <a:srgbClr val="3333FF"/>
                </a:solidFill>
                <a:latin typeface="Times New Roman" panose="02020603050405020304" pitchFamily="18" charset="0"/>
              </a:rPr>
              <a:t>π≈3.14(</a:t>
            </a:r>
            <a:r>
              <a:rPr lang="zh-CN" altLang="en-US" sz="2800" b="1" dirty="0">
                <a:solidFill>
                  <a:srgbClr val="3333FF"/>
                </a:solidFill>
                <a:latin typeface="Times New Roman" panose="02020603050405020304" pitchFamily="18" charset="0"/>
              </a:rPr>
              <a:t>精确到</a:t>
            </a:r>
            <a:r>
              <a:rPr lang="en-US" altLang="zh-CN" sz="2800" b="1">
                <a:solidFill>
                  <a:srgbClr val="3333FF"/>
                </a:solidFill>
                <a:latin typeface="Times New Roman" panose="02020603050405020304" pitchFamily="18" charset="0"/>
              </a:rPr>
              <a:t>0.01,</a:t>
            </a:r>
            <a:r>
              <a:rPr lang="zh-CN" altLang="en-US" sz="2800" b="1" dirty="0">
                <a:solidFill>
                  <a:srgbClr val="3333FF"/>
                </a:solidFill>
                <a:latin typeface="Times New Roman" panose="02020603050405020304" pitchFamily="18" charset="0"/>
              </a:rPr>
              <a:t>或叫做精确到百分位</a:t>
            </a:r>
            <a:r>
              <a:rPr lang="en-US" altLang="zh-CN" sz="2800" b="1">
                <a:solidFill>
                  <a:srgbClr val="3333FF"/>
                </a:solidFill>
                <a:latin typeface="Times New Roman" panose="02020603050405020304" pitchFamily="18" charset="0"/>
              </a:rPr>
              <a:t>)</a:t>
            </a:r>
            <a:r>
              <a:rPr lang="zh-CN" altLang="en-US" sz="2800" b="1" dirty="0">
                <a:solidFill>
                  <a:srgbClr val="3333FF"/>
                </a:solidFill>
                <a:latin typeface="Times New Roman" panose="02020603050405020304" pitchFamily="18" charset="0"/>
              </a:rPr>
              <a:t>，</a:t>
            </a:r>
            <a:endParaRPr lang="zh-CN" altLang="en-US" sz="2800" b="1" dirty="0">
              <a:solidFill>
                <a:srgbClr val="3333FF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120000"/>
              </a:lnSpc>
              <a:spcBef>
                <a:spcPct val="30000"/>
              </a:spcBef>
              <a:buNone/>
            </a:pPr>
            <a:r>
              <a:rPr lang="en-US" altLang="zh-CN" sz="2800" b="1">
                <a:solidFill>
                  <a:srgbClr val="3333FF"/>
                </a:solidFill>
                <a:latin typeface="Times New Roman" panose="02020603050405020304" pitchFamily="18" charset="0"/>
              </a:rPr>
              <a:t>π≈3.142(</a:t>
            </a:r>
            <a:r>
              <a:rPr lang="zh-CN" altLang="en-US" sz="2800" b="1" dirty="0">
                <a:solidFill>
                  <a:srgbClr val="3333FF"/>
                </a:solidFill>
                <a:latin typeface="Times New Roman" panose="02020603050405020304" pitchFamily="18" charset="0"/>
              </a:rPr>
              <a:t>精确到</a:t>
            </a:r>
            <a:r>
              <a:rPr lang="zh-CN" altLang="en-US" sz="2800" b="1" u="sng" dirty="0">
                <a:solidFill>
                  <a:srgbClr val="3333FF"/>
                </a:solidFill>
                <a:latin typeface="Times New Roman" panose="02020603050405020304" pitchFamily="18" charset="0"/>
              </a:rPr>
              <a:t>            </a:t>
            </a:r>
            <a:r>
              <a:rPr lang="en-US" altLang="zh-CN" sz="2800" b="1">
                <a:solidFill>
                  <a:srgbClr val="3333FF"/>
                </a:solidFill>
                <a:latin typeface="Times New Roman" panose="02020603050405020304" pitchFamily="18" charset="0"/>
              </a:rPr>
              <a:t>,</a:t>
            </a:r>
            <a:r>
              <a:rPr lang="zh-CN" altLang="en-US" sz="2800" b="1" dirty="0">
                <a:solidFill>
                  <a:srgbClr val="3333FF"/>
                </a:solidFill>
                <a:latin typeface="Times New Roman" panose="02020603050405020304" pitchFamily="18" charset="0"/>
              </a:rPr>
              <a:t>或叫做精确到</a:t>
            </a:r>
            <a:r>
              <a:rPr lang="zh-CN" altLang="en-US" sz="2800" b="1" u="sng" dirty="0">
                <a:solidFill>
                  <a:srgbClr val="3333FF"/>
                </a:solidFill>
                <a:latin typeface="Times New Roman" panose="02020603050405020304" pitchFamily="18" charset="0"/>
              </a:rPr>
              <a:t>                </a:t>
            </a:r>
            <a:r>
              <a:rPr lang="en-US" altLang="zh-CN" sz="2800" b="1">
                <a:solidFill>
                  <a:srgbClr val="3333FF"/>
                </a:solidFill>
                <a:latin typeface="Times New Roman" panose="02020603050405020304" pitchFamily="18" charset="0"/>
              </a:rPr>
              <a:t>)</a:t>
            </a:r>
            <a:r>
              <a:rPr lang="zh-CN" altLang="en-US" sz="2800" b="1" dirty="0">
                <a:solidFill>
                  <a:srgbClr val="3333FF"/>
                </a:solidFill>
                <a:latin typeface="Times New Roman" panose="02020603050405020304" pitchFamily="18" charset="0"/>
              </a:rPr>
              <a:t>，</a:t>
            </a:r>
            <a:endParaRPr lang="zh-CN" altLang="en-US" sz="2800" b="1" dirty="0">
              <a:solidFill>
                <a:srgbClr val="3333FF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120000"/>
              </a:lnSpc>
              <a:spcBef>
                <a:spcPct val="30000"/>
              </a:spcBef>
              <a:buNone/>
            </a:pPr>
            <a:r>
              <a:rPr lang="en-US" altLang="zh-CN" sz="2800" b="1">
                <a:solidFill>
                  <a:srgbClr val="3333FF"/>
                </a:solidFill>
                <a:latin typeface="Times New Roman" panose="02020603050405020304" pitchFamily="18" charset="0"/>
              </a:rPr>
              <a:t>π≈3.141 6(</a:t>
            </a:r>
            <a:r>
              <a:rPr lang="zh-CN" altLang="en-US" sz="2800" b="1" dirty="0">
                <a:solidFill>
                  <a:srgbClr val="3333FF"/>
                </a:solidFill>
                <a:latin typeface="Times New Roman" panose="02020603050405020304" pitchFamily="18" charset="0"/>
              </a:rPr>
              <a:t>精确到</a:t>
            </a:r>
            <a:r>
              <a:rPr lang="zh-CN" altLang="en-US" sz="2800" b="1" u="sng" dirty="0">
                <a:solidFill>
                  <a:srgbClr val="3333FF"/>
                </a:solidFill>
                <a:latin typeface="Times New Roman" panose="02020603050405020304" pitchFamily="18" charset="0"/>
              </a:rPr>
              <a:t>              </a:t>
            </a:r>
            <a:r>
              <a:rPr lang="en-US" altLang="zh-CN" sz="2800" b="1">
                <a:solidFill>
                  <a:srgbClr val="3333FF"/>
                </a:solidFill>
                <a:latin typeface="Times New Roman" panose="02020603050405020304" pitchFamily="18" charset="0"/>
              </a:rPr>
              <a:t>,</a:t>
            </a:r>
            <a:r>
              <a:rPr lang="zh-CN" altLang="en-US" sz="2800" b="1" dirty="0">
                <a:solidFill>
                  <a:srgbClr val="3333FF"/>
                </a:solidFill>
                <a:latin typeface="Times New Roman" panose="02020603050405020304" pitchFamily="18" charset="0"/>
              </a:rPr>
              <a:t>或叫做精确到</a:t>
            </a:r>
            <a:r>
              <a:rPr lang="zh-CN" altLang="en-US" sz="2800" b="1" u="sng" dirty="0">
                <a:solidFill>
                  <a:srgbClr val="3333FF"/>
                </a:solidFill>
                <a:latin typeface="Times New Roman" panose="02020603050405020304" pitchFamily="18" charset="0"/>
              </a:rPr>
              <a:t>             </a:t>
            </a:r>
            <a:r>
              <a:rPr lang="en-US" altLang="zh-CN" sz="2800" b="1">
                <a:solidFill>
                  <a:srgbClr val="3333FF"/>
                </a:solidFill>
                <a:latin typeface="Times New Roman" panose="02020603050405020304" pitchFamily="18" charset="0"/>
              </a:rPr>
              <a:t>)</a:t>
            </a:r>
            <a:r>
              <a:rPr lang="zh-CN" altLang="en-US" sz="2800" b="1" dirty="0">
                <a:solidFill>
                  <a:srgbClr val="3333FF"/>
                </a:solidFill>
                <a:latin typeface="Times New Roman" panose="02020603050405020304" pitchFamily="18" charset="0"/>
              </a:rPr>
              <a:t>，</a:t>
            </a:r>
            <a:endParaRPr lang="zh-CN" altLang="en-US" sz="2800" b="1" dirty="0">
              <a:solidFill>
                <a:srgbClr val="3333FF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120000"/>
              </a:lnSpc>
              <a:spcBef>
                <a:spcPct val="30000"/>
              </a:spcBef>
              <a:buNone/>
            </a:pPr>
            <a:r>
              <a:rPr lang="en-US" altLang="zh-CN" sz="2800">
                <a:solidFill>
                  <a:srgbClr val="3333FF"/>
                </a:solidFill>
                <a:latin typeface="Comic Sans MS" panose="030F0702030302020204" pitchFamily="66" charset="0"/>
              </a:rPr>
              <a:t>·······</a:t>
            </a:r>
            <a:r>
              <a:rPr lang="en-US" altLang="zh-CN" sz="2800">
                <a:solidFill>
                  <a:srgbClr val="3333FF"/>
                </a:solidFill>
              </a:rPr>
              <a:t> </a:t>
            </a:r>
            <a:endParaRPr lang="en-US" altLang="zh-CN" sz="2800">
              <a:solidFill>
                <a:srgbClr val="3333FF"/>
              </a:solidFill>
            </a:endParaRPr>
          </a:p>
          <a:p>
            <a:pPr eaLnBrk="1" hangingPunct="1">
              <a:lnSpc>
                <a:spcPct val="120000"/>
              </a:lnSpc>
              <a:spcBef>
                <a:spcPct val="30000"/>
              </a:spcBef>
              <a:buNone/>
            </a:pPr>
            <a:endParaRPr lang="en-US" altLang="zh-CN" sz="2800">
              <a:solidFill>
                <a:srgbClr val="3333FF"/>
              </a:solidFill>
            </a:endParaRPr>
          </a:p>
        </p:txBody>
      </p:sp>
      <p:sp>
        <p:nvSpPr>
          <p:cNvPr id="13317" name="Text Box 5"/>
          <p:cNvSpPr txBox="1"/>
          <p:nvPr/>
        </p:nvSpPr>
        <p:spPr>
          <a:xfrm>
            <a:off x="3203575" y="3125788"/>
            <a:ext cx="1295400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800" b="1">
                <a:latin typeface="Times New Roman" panose="02020603050405020304" pitchFamily="18" charset="0"/>
              </a:rPr>
              <a:t>0.001</a:t>
            </a:r>
            <a:endParaRPr lang="en-US" altLang="zh-CN" sz="2800" b="1">
              <a:latin typeface="Times New Roman" panose="02020603050405020304" pitchFamily="18" charset="0"/>
            </a:endParaRPr>
          </a:p>
        </p:txBody>
      </p:sp>
      <p:sp>
        <p:nvSpPr>
          <p:cNvPr id="13318" name="Text Box 6"/>
          <p:cNvSpPr txBox="1"/>
          <p:nvPr/>
        </p:nvSpPr>
        <p:spPr>
          <a:xfrm>
            <a:off x="6515100" y="3068638"/>
            <a:ext cx="1728788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 dirty="0">
                <a:latin typeface="Arial" panose="020B0604020202020204" pitchFamily="34" charset="0"/>
              </a:rPr>
              <a:t>千分位</a:t>
            </a:r>
            <a:endParaRPr lang="zh-CN" altLang="en-US" sz="2800" b="1" dirty="0">
              <a:latin typeface="Arial" panose="020B0604020202020204" pitchFamily="34" charset="0"/>
            </a:endParaRPr>
          </a:p>
        </p:txBody>
      </p:sp>
      <p:sp>
        <p:nvSpPr>
          <p:cNvPr id="13319" name="Text Box 7"/>
          <p:cNvSpPr txBox="1"/>
          <p:nvPr/>
        </p:nvSpPr>
        <p:spPr>
          <a:xfrm>
            <a:off x="3419475" y="3716338"/>
            <a:ext cx="1873250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800" b="1">
                <a:latin typeface="Times New Roman" panose="02020603050405020304" pitchFamily="18" charset="0"/>
              </a:rPr>
              <a:t>0.000 1</a:t>
            </a:r>
            <a:endParaRPr lang="en-US" altLang="zh-CN" sz="2800" b="1">
              <a:latin typeface="Times New Roman" panose="02020603050405020304" pitchFamily="18" charset="0"/>
            </a:endParaRPr>
          </a:p>
        </p:txBody>
      </p:sp>
      <p:sp>
        <p:nvSpPr>
          <p:cNvPr id="13320" name="Text Box 8"/>
          <p:cNvSpPr txBox="1"/>
          <p:nvPr/>
        </p:nvSpPr>
        <p:spPr>
          <a:xfrm>
            <a:off x="6875463" y="3702050"/>
            <a:ext cx="1512887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 dirty="0">
                <a:latin typeface="Arial" panose="020B0604020202020204" pitchFamily="34" charset="0"/>
              </a:rPr>
              <a:t>万分位</a:t>
            </a:r>
            <a:endParaRPr lang="zh-CN" altLang="en-US" sz="28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charRg st="0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314">
                                            <p:txEl>
                                              <p:charRg st="0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charRg st="19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314">
                                            <p:txEl>
                                              <p:charRg st="19" end="3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charRg st="31" end="5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314">
                                            <p:txEl>
                                              <p:charRg st="31" end="5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charRg st="56" end="8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314">
                                            <p:txEl>
                                              <p:charRg st="56" end="8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charRg st="83" end="13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314">
                                            <p:txEl>
                                              <p:charRg st="83" end="13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10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charRg st="132" end="18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3314">
                                            <p:txEl>
                                              <p:charRg st="132" end="18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charRg st="182" end="19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3314">
                                            <p:txEl>
                                              <p:charRg st="182" end="19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build="p"/>
      <p:bldP spid="13317" grpId="0"/>
      <p:bldP spid="13318" grpId="0"/>
      <p:bldP spid="13319" grpId="0"/>
      <p:bldP spid="133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Text Box 2"/>
          <p:cNvSpPr txBox="1"/>
          <p:nvPr/>
        </p:nvSpPr>
        <p:spPr>
          <a:xfrm>
            <a:off x="609600" y="152400"/>
            <a:ext cx="7848600" cy="946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 dirty="0">
                <a:latin typeface="宋体" panose="02010600030101010101" pitchFamily="2" charset="-122"/>
              </a:rPr>
              <a:t>例</a:t>
            </a:r>
            <a:r>
              <a:rPr lang="en-US" altLang="zh-CN" sz="2800" b="1">
                <a:latin typeface="宋体" panose="02010600030101010101" pitchFamily="2" charset="-122"/>
              </a:rPr>
              <a:t>1</a:t>
            </a:r>
            <a:r>
              <a:rPr lang="zh-CN" altLang="en-US" sz="2800" b="1" dirty="0">
                <a:latin typeface="宋体" panose="02010600030101010101" pitchFamily="2" charset="-122"/>
              </a:rPr>
              <a:t>　小红量得课桌长为</a:t>
            </a:r>
            <a:r>
              <a:rPr lang="en-US" altLang="zh-CN" sz="2800" b="1">
                <a:latin typeface="Times New Roman" panose="02020603050405020304" pitchFamily="18" charset="0"/>
              </a:rPr>
              <a:t>1.025 m</a:t>
            </a:r>
            <a:r>
              <a:rPr lang="en-US" altLang="zh-CN" sz="2800" b="1">
                <a:latin typeface="宋体" panose="02010600030101010101" pitchFamily="2" charset="-122"/>
              </a:rPr>
              <a:t>,</a:t>
            </a:r>
            <a:r>
              <a:rPr lang="zh-CN" altLang="en-US" sz="2800" b="1" dirty="0">
                <a:latin typeface="宋体" panose="02010600030101010101" pitchFamily="2" charset="-122"/>
              </a:rPr>
              <a:t>请按下列要求取这个数的近似数</a:t>
            </a:r>
            <a:r>
              <a:rPr lang="en-US" altLang="zh-CN" sz="2800" b="1">
                <a:latin typeface="宋体" panose="02010600030101010101" pitchFamily="2" charset="-122"/>
              </a:rPr>
              <a:t>:</a:t>
            </a:r>
            <a:endParaRPr lang="en-US" altLang="zh-CN" sz="2800" b="1">
              <a:latin typeface="宋体" panose="02010600030101010101" pitchFamily="2" charset="-122"/>
            </a:endParaRPr>
          </a:p>
        </p:txBody>
      </p:sp>
      <p:sp>
        <p:nvSpPr>
          <p:cNvPr id="14339" name="Text Box 3"/>
          <p:cNvSpPr txBox="1"/>
          <p:nvPr/>
        </p:nvSpPr>
        <p:spPr>
          <a:xfrm>
            <a:off x="990600" y="1676400"/>
            <a:ext cx="3635375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800" b="1">
                <a:latin typeface="宋体" panose="02010600030101010101" pitchFamily="2" charset="-122"/>
              </a:rPr>
              <a:t>(1)</a:t>
            </a:r>
            <a:r>
              <a:rPr lang="zh-CN" altLang="en-US" sz="2800" b="1" dirty="0">
                <a:latin typeface="宋体" panose="02010600030101010101" pitchFamily="2" charset="-122"/>
              </a:rPr>
              <a:t>四舍五入到百分位</a:t>
            </a:r>
            <a:r>
              <a:rPr lang="en-US" altLang="zh-CN" sz="2400" b="1">
                <a:latin typeface="Times New Roman" panose="02020603050405020304" pitchFamily="18" charset="0"/>
              </a:rPr>
              <a:t>;</a:t>
            </a:r>
            <a:endParaRPr lang="en-US" altLang="zh-CN" sz="2400" b="1">
              <a:latin typeface="Times New Roman" panose="02020603050405020304" pitchFamily="18" charset="0"/>
            </a:endParaRPr>
          </a:p>
        </p:txBody>
      </p:sp>
      <p:sp>
        <p:nvSpPr>
          <p:cNvPr id="14340" name="Text Box 4"/>
          <p:cNvSpPr txBox="1"/>
          <p:nvPr/>
        </p:nvSpPr>
        <p:spPr>
          <a:xfrm>
            <a:off x="1066800" y="3048000"/>
            <a:ext cx="4191000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800" b="1">
                <a:latin typeface="宋体" panose="02010600030101010101" pitchFamily="2" charset="-122"/>
              </a:rPr>
              <a:t>(2)</a:t>
            </a:r>
            <a:r>
              <a:rPr lang="zh-CN" altLang="en-US" sz="2800" b="1" dirty="0">
                <a:latin typeface="宋体" panose="02010600030101010101" pitchFamily="2" charset="-122"/>
              </a:rPr>
              <a:t>四舍五入到十分位</a:t>
            </a:r>
            <a:r>
              <a:rPr lang="en-US" altLang="zh-CN" sz="2800" b="1">
                <a:latin typeface="宋体" panose="02010600030101010101" pitchFamily="2" charset="-122"/>
              </a:rPr>
              <a:t>;</a:t>
            </a:r>
            <a:endParaRPr lang="en-US" altLang="zh-CN" sz="2800" b="1">
              <a:latin typeface="宋体" panose="02010600030101010101" pitchFamily="2" charset="-122"/>
            </a:endParaRPr>
          </a:p>
        </p:txBody>
      </p:sp>
      <p:sp>
        <p:nvSpPr>
          <p:cNvPr id="14341" name="Text Box 5"/>
          <p:cNvSpPr txBox="1"/>
          <p:nvPr/>
        </p:nvSpPr>
        <p:spPr>
          <a:xfrm>
            <a:off x="1143000" y="4343400"/>
            <a:ext cx="4191000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800" b="1">
                <a:latin typeface="宋体" panose="02010600030101010101" pitchFamily="2" charset="-122"/>
              </a:rPr>
              <a:t>(3)</a:t>
            </a:r>
            <a:r>
              <a:rPr lang="zh-CN" altLang="en-US" sz="2800" b="1" dirty="0">
                <a:latin typeface="宋体" panose="02010600030101010101" pitchFamily="2" charset="-122"/>
              </a:rPr>
              <a:t>四舍五入到个位</a:t>
            </a:r>
            <a:r>
              <a:rPr lang="en-US" altLang="zh-CN" sz="2800" b="1">
                <a:latin typeface="宋体" panose="02010600030101010101" pitchFamily="2" charset="-122"/>
              </a:rPr>
              <a:t>.</a:t>
            </a:r>
            <a:endParaRPr lang="en-US" altLang="zh-CN" sz="2800" b="1">
              <a:latin typeface="宋体" panose="02010600030101010101" pitchFamily="2" charset="-122"/>
            </a:endParaRPr>
          </a:p>
        </p:txBody>
      </p:sp>
      <p:sp>
        <p:nvSpPr>
          <p:cNvPr id="14342" name="Text Box 6"/>
          <p:cNvSpPr txBox="1"/>
          <p:nvPr/>
        </p:nvSpPr>
        <p:spPr>
          <a:xfrm>
            <a:off x="1066800" y="2286000"/>
            <a:ext cx="6529388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0000FF"/>
                </a:solidFill>
                <a:latin typeface="宋体" panose="02010600030101010101" pitchFamily="2" charset="-122"/>
              </a:rPr>
              <a:t>解</a:t>
            </a:r>
            <a:r>
              <a:rPr lang="en-US" altLang="zh-CN" sz="2800" b="1">
                <a:solidFill>
                  <a:srgbClr val="0000FF"/>
                </a:solidFill>
                <a:latin typeface="宋体" panose="02010600030101010101" pitchFamily="2" charset="-122"/>
              </a:rPr>
              <a:t>:(1)</a:t>
            </a:r>
            <a:r>
              <a:rPr lang="zh-CN" altLang="en-US" sz="2800" b="1" dirty="0">
                <a:solidFill>
                  <a:srgbClr val="0000FF"/>
                </a:solidFill>
                <a:latin typeface="宋体" panose="02010600030101010101" pitchFamily="2" charset="-122"/>
              </a:rPr>
              <a:t>四舍五入到百分位为</a:t>
            </a:r>
            <a:r>
              <a:rPr lang="en-US" altLang="zh-CN" sz="2800" b="1">
                <a:solidFill>
                  <a:srgbClr val="0000FF"/>
                </a:solidFill>
                <a:latin typeface="Times New Roman" panose="02020603050405020304" pitchFamily="18" charset="0"/>
              </a:rPr>
              <a:t>1.03 m</a:t>
            </a:r>
            <a:r>
              <a:rPr lang="zh-CN" altLang="en-US" sz="2800" b="1" dirty="0">
                <a:solidFill>
                  <a:srgbClr val="0000FF"/>
                </a:solidFill>
                <a:latin typeface="宋体" panose="02010600030101010101" pitchFamily="2" charset="-122"/>
              </a:rPr>
              <a:t>；</a:t>
            </a:r>
            <a:endParaRPr lang="zh-CN" altLang="en-US" sz="28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14343" name="Text Box 7"/>
          <p:cNvSpPr txBox="1"/>
          <p:nvPr/>
        </p:nvSpPr>
        <p:spPr>
          <a:xfrm>
            <a:off x="971550" y="3716338"/>
            <a:ext cx="6480175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0000FF"/>
                </a:solidFill>
                <a:latin typeface="宋体" panose="02010600030101010101" pitchFamily="2" charset="-122"/>
              </a:rPr>
              <a:t>解：</a:t>
            </a:r>
            <a:r>
              <a:rPr lang="en-US" altLang="zh-CN" sz="2800" b="1">
                <a:solidFill>
                  <a:srgbClr val="0000FF"/>
                </a:solidFill>
                <a:latin typeface="宋体" panose="02010600030101010101" pitchFamily="2" charset="-122"/>
              </a:rPr>
              <a:t>(2)</a:t>
            </a:r>
            <a:r>
              <a:rPr lang="zh-CN" altLang="en-US" sz="2800" b="1" dirty="0">
                <a:solidFill>
                  <a:srgbClr val="0000FF"/>
                </a:solidFill>
                <a:latin typeface="宋体" panose="02010600030101010101" pitchFamily="2" charset="-122"/>
              </a:rPr>
              <a:t>四舍五入到十分位为</a:t>
            </a:r>
            <a:r>
              <a:rPr lang="en-US" altLang="zh-CN" sz="2800" b="1">
                <a:solidFill>
                  <a:srgbClr val="0000FF"/>
                </a:solidFill>
                <a:latin typeface="Times New Roman" panose="02020603050405020304" pitchFamily="18" charset="0"/>
              </a:rPr>
              <a:t>1.0 m</a:t>
            </a:r>
            <a:r>
              <a:rPr lang="zh-CN" altLang="en-US" sz="2800" dirty="0">
                <a:solidFill>
                  <a:srgbClr val="0000FF"/>
                </a:solidFill>
                <a:latin typeface="宋体" panose="02010600030101010101" pitchFamily="2" charset="-122"/>
              </a:rPr>
              <a:t>；</a:t>
            </a:r>
            <a:endParaRPr lang="zh-CN" altLang="en-US" sz="2800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14344" name="Text Box 8"/>
          <p:cNvSpPr txBox="1"/>
          <p:nvPr/>
        </p:nvSpPr>
        <p:spPr>
          <a:xfrm>
            <a:off x="990600" y="5029200"/>
            <a:ext cx="5094288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0000FF"/>
                </a:solidFill>
                <a:latin typeface="宋体" panose="02010600030101010101" pitchFamily="2" charset="-122"/>
              </a:rPr>
              <a:t>解：</a:t>
            </a:r>
            <a:r>
              <a:rPr lang="en-US" altLang="zh-CN" sz="2800" b="1">
                <a:solidFill>
                  <a:srgbClr val="0000FF"/>
                </a:solidFill>
                <a:latin typeface="宋体" panose="02010600030101010101" pitchFamily="2" charset="-122"/>
              </a:rPr>
              <a:t>(3)</a:t>
            </a:r>
            <a:r>
              <a:rPr lang="zh-CN" altLang="en-US" sz="2800" b="1" dirty="0">
                <a:solidFill>
                  <a:srgbClr val="0000FF"/>
                </a:solidFill>
                <a:latin typeface="宋体" panose="02010600030101010101" pitchFamily="2" charset="-122"/>
              </a:rPr>
              <a:t>四舍五入到个位为</a:t>
            </a:r>
            <a:r>
              <a:rPr lang="en-US" altLang="zh-CN" sz="2800" b="1">
                <a:solidFill>
                  <a:srgbClr val="0000FF"/>
                </a:solidFill>
                <a:latin typeface="宋体" panose="02010600030101010101" pitchFamily="2" charset="-122"/>
              </a:rPr>
              <a:t>1</a:t>
            </a:r>
            <a:r>
              <a:rPr lang="en-US" altLang="zh-CN">
                <a:latin typeface="Arial" panose="020B0604020202020204" pitchFamily="34" charset="0"/>
              </a:rPr>
              <a:t> </a:t>
            </a:r>
            <a:r>
              <a:rPr lang="en-US" altLang="zh-CN" sz="2800" b="1">
                <a:solidFill>
                  <a:srgbClr val="0000FF"/>
                </a:solidFill>
                <a:latin typeface="Times New Roman" panose="02020603050405020304" pitchFamily="18" charset="0"/>
              </a:rPr>
              <a:t>m</a:t>
            </a:r>
            <a:r>
              <a:rPr lang="en-US" altLang="zh-CN" sz="2800" b="1">
                <a:solidFill>
                  <a:srgbClr val="0000FF"/>
                </a:solidFill>
                <a:latin typeface="宋体" panose="02010600030101010101" pitchFamily="2" charset="-122"/>
              </a:rPr>
              <a:t>.</a:t>
            </a:r>
            <a:endParaRPr lang="en-US" altLang="zh-CN" sz="2800" b="1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13322" name="Rectangle 12"/>
          <p:cNvSpPr/>
          <p:nvPr/>
        </p:nvSpPr>
        <p:spPr>
          <a:xfrm>
            <a:off x="6227763" y="6453188"/>
            <a:ext cx="2916237" cy="404812"/>
          </a:xfrm>
          <a:prstGeom prst="rect">
            <a:avLst/>
          </a:prstGeom>
          <a:gradFill rotWithShape="1">
            <a:gsLst>
              <a:gs pos="0">
                <a:srgbClr val="E1F2F3"/>
              </a:gs>
              <a:gs pos="100000">
                <a:schemeClr val="bg1"/>
              </a:gs>
            </a:gsLst>
            <a:lin ang="0" scaled="1"/>
            <a:tileRect/>
          </a:gradFill>
          <a:ln w="9525">
            <a:noFill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4349" name="AutoShape 13"/>
          <p:cNvSpPr/>
          <p:nvPr/>
        </p:nvSpPr>
        <p:spPr>
          <a:xfrm>
            <a:off x="6372225" y="2708275"/>
            <a:ext cx="2232025" cy="1008063"/>
          </a:xfrm>
          <a:prstGeom prst="cloudCallout">
            <a:avLst>
              <a:gd name="adj1" fmla="val -43750"/>
              <a:gd name="adj2" fmla="val 70000"/>
            </a:avLst>
          </a:prstGeom>
          <a:solidFill>
            <a:srgbClr val="FFCCFF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pPr algn="ctr"/>
            <a:r>
              <a:rPr lang="zh-CN" altLang="en-US" b="1" dirty="0">
                <a:solidFill>
                  <a:srgbClr val="0000FF"/>
                </a:solidFill>
                <a:latin typeface="Arial" panose="020B0604020202020204" pitchFamily="34" charset="0"/>
              </a:rPr>
              <a:t>近似数</a:t>
            </a:r>
            <a:r>
              <a:rPr lang="en-US" altLang="zh-CN" b="1">
                <a:solidFill>
                  <a:srgbClr val="0000FF"/>
                </a:solidFill>
                <a:latin typeface="Arial" panose="020B0604020202020204" pitchFamily="34" charset="0"/>
              </a:rPr>
              <a:t>1.0</a:t>
            </a:r>
            <a:r>
              <a:rPr lang="zh-CN" altLang="en-US" b="1" dirty="0">
                <a:solidFill>
                  <a:srgbClr val="0000FF"/>
                </a:solidFill>
                <a:latin typeface="Arial" panose="020B0604020202020204" pitchFamily="34" charset="0"/>
              </a:rPr>
              <a:t>后面的</a:t>
            </a:r>
            <a:r>
              <a:rPr lang="en-US" altLang="zh-CN" b="1">
                <a:solidFill>
                  <a:srgbClr val="0000FF"/>
                </a:solidFill>
                <a:latin typeface="Arial" panose="020B0604020202020204" pitchFamily="34" charset="0"/>
              </a:rPr>
              <a:t>0</a:t>
            </a:r>
            <a:r>
              <a:rPr lang="zh-CN" altLang="en-US" b="1" dirty="0">
                <a:solidFill>
                  <a:srgbClr val="0000FF"/>
                </a:solidFill>
                <a:latin typeface="Arial" panose="020B0604020202020204" pitchFamily="34" charset="0"/>
              </a:rPr>
              <a:t>能去掉吗？</a:t>
            </a:r>
            <a:endParaRPr lang="zh-CN" altLang="en-US" b="1" dirty="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14350" name="AutoShape 14"/>
          <p:cNvSpPr/>
          <p:nvPr/>
        </p:nvSpPr>
        <p:spPr>
          <a:xfrm>
            <a:off x="6156325" y="4149725"/>
            <a:ext cx="2232025" cy="1008063"/>
          </a:xfrm>
          <a:prstGeom prst="cloudCallout">
            <a:avLst>
              <a:gd name="adj1" fmla="val -68634"/>
              <a:gd name="adj2" fmla="val 60394"/>
            </a:avLst>
          </a:prstGeom>
          <a:solidFill>
            <a:srgbClr val="FFCCFF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pPr algn="ctr"/>
            <a:r>
              <a:rPr lang="zh-CN" altLang="en-US" b="1" dirty="0">
                <a:solidFill>
                  <a:srgbClr val="0000FF"/>
                </a:solidFill>
                <a:latin typeface="Arial" panose="020B0604020202020204" pitchFamily="34" charset="0"/>
              </a:rPr>
              <a:t>近似数</a:t>
            </a:r>
            <a:r>
              <a:rPr lang="en-US" altLang="zh-CN" b="1">
                <a:solidFill>
                  <a:srgbClr val="0000FF"/>
                </a:solidFill>
                <a:latin typeface="Arial" panose="020B0604020202020204" pitchFamily="34" charset="0"/>
              </a:rPr>
              <a:t>1</a:t>
            </a:r>
            <a:r>
              <a:rPr lang="zh-CN" altLang="en-US" b="1" dirty="0">
                <a:solidFill>
                  <a:srgbClr val="0000FF"/>
                </a:solidFill>
                <a:latin typeface="Arial" panose="020B0604020202020204" pitchFamily="34" charset="0"/>
              </a:rPr>
              <a:t>和</a:t>
            </a:r>
            <a:r>
              <a:rPr lang="en-US" altLang="zh-CN" b="1">
                <a:solidFill>
                  <a:srgbClr val="0000FF"/>
                </a:solidFill>
                <a:latin typeface="Arial" panose="020B0604020202020204" pitchFamily="34" charset="0"/>
              </a:rPr>
              <a:t>1.0</a:t>
            </a:r>
            <a:r>
              <a:rPr lang="zh-CN" altLang="en-US" b="1" dirty="0">
                <a:solidFill>
                  <a:srgbClr val="0000FF"/>
                </a:solidFill>
                <a:latin typeface="Arial" panose="020B0604020202020204" pitchFamily="34" charset="0"/>
              </a:rPr>
              <a:t>精确度相同吗？</a:t>
            </a:r>
            <a:endParaRPr lang="zh-CN" altLang="en-US" b="1" dirty="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charRg st="0" end="3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8">
                                            <p:txEl>
                                              <p:charRg st="0" end="3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8">
                                            <p:txEl>
                                              <p:charRg st="0" end="3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charRg st="0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39">
                                            <p:txEl>
                                              <p:charRg st="0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339">
                                            <p:txEl>
                                              <p:charRg st="0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charRg st="0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340">
                                            <p:txEl>
                                              <p:charRg st="0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340">
                                            <p:txEl>
                                              <p:charRg st="0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4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charRg st="0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341">
                                            <p:txEl>
                                              <p:charRg st="0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4341">
                                            <p:txEl>
                                              <p:charRg st="0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14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build="p"/>
      <p:bldP spid="14339" grpId="0" build="p"/>
      <p:bldP spid="14340" grpId="0" build="p"/>
      <p:bldP spid="14341" grpId="0" build="p"/>
      <p:bldP spid="14342" grpId="0"/>
      <p:bldP spid="14343" grpId="0"/>
      <p:bldP spid="14344" grpId="0"/>
      <p:bldP spid="14349" grpId="0" animBg="1"/>
      <p:bldP spid="1435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31" name="Text Box 5"/>
          <p:cNvSpPr txBox="1"/>
          <p:nvPr/>
        </p:nvSpPr>
        <p:spPr>
          <a:xfrm>
            <a:off x="468313" y="908050"/>
            <a:ext cx="7848600" cy="946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 dirty="0">
                <a:latin typeface="Times New Roman" panose="02020603050405020304" pitchFamily="18" charset="0"/>
              </a:rPr>
              <a:t>例</a:t>
            </a:r>
            <a:r>
              <a:rPr lang="en-US" altLang="zh-CN" sz="2800" b="1">
                <a:latin typeface="Times New Roman" panose="02020603050405020304" pitchFamily="18" charset="0"/>
              </a:rPr>
              <a:t>2</a:t>
            </a:r>
            <a:r>
              <a:rPr lang="zh-CN" altLang="en-US" sz="2800" b="1" dirty="0">
                <a:latin typeface="Times New Roman" panose="02020603050405020304" pitchFamily="18" charset="0"/>
              </a:rPr>
              <a:t>　下列由四舍五入法得到的近似数</a:t>
            </a:r>
            <a:r>
              <a:rPr lang="en-US" altLang="zh-CN" sz="2800" b="1">
                <a:latin typeface="Times New Roman" panose="02020603050405020304" pitchFamily="18" charset="0"/>
              </a:rPr>
              <a:t>,</a:t>
            </a:r>
            <a:r>
              <a:rPr lang="zh-CN" altLang="en-US" sz="2800" b="1" dirty="0">
                <a:latin typeface="Times New Roman" panose="02020603050405020304" pitchFamily="18" charset="0"/>
              </a:rPr>
              <a:t>各精确到哪一位？有几个有效数字？</a:t>
            </a:r>
            <a:r>
              <a:rPr lang="zh-CN" altLang="en-US" sz="2800" dirty="0">
                <a:latin typeface="Times New Roman" panose="02020603050405020304" pitchFamily="18" charset="0"/>
              </a:rPr>
              <a:t> </a:t>
            </a:r>
            <a:endParaRPr lang="zh-CN" altLang="en-US" sz="2800" dirty="0">
              <a:latin typeface="Times New Roman" panose="02020603050405020304" pitchFamily="18" charset="0"/>
            </a:endParaRPr>
          </a:p>
        </p:txBody>
      </p:sp>
      <p:sp>
        <p:nvSpPr>
          <p:cNvPr id="17414" name="Text Box 6"/>
          <p:cNvSpPr txBox="1"/>
          <p:nvPr/>
        </p:nvSpPr>
        <p:spPr>
          <a:xfrm>
            <a:off x="374650" y="2243138"/>
            <a:ext cx="8229600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800" b="1">
                <a:latin typeface="宋体" panose="02010600030101010101" pitchFamily="2" charset="-122"/>
              </a:rPr>
              <a:t>(</a:t>
            </a:r>
            <a:r>
              <a:rPr lang="en-US" altLang="zh-CN" sz="2800" b="1">
                <a:latin typeface="Times New Roman" panose="02020603050405020304" pitchFamily="18" charset="0"/>
              </a:rPr>
              <a:t>1</a:t>
            </a:r>
            <a:r>
              <a:rPr lang="en-US" altLang="zh-CN" sz="2800" b="1">
                <a:latin typeface="宋体" panose="02010600030101010101" pitchFamily="2" charset="-122"/>
              </a:rPr>
              <a:t>)</a:t>
            </a:r>
            <a:r>
              <a:rPr lang="en-US" altLang="zh-CN" sz="2800" b="1">
                <a:latin typeface="Times New Roman" panose="02020603050405020304" pitchFamily="18" charset="0"/>
              </a:rPr>
              <a:t>132.4</a:t>
            </a:r>
            <a:r>
              <a:rPr lang="zh-CN" altLang="en-US" sz="2800" b="1" dirty="0">
                <a:latin typeface="Times New Roman" panose="02020603050405020304" pitchFamily="18" charset="0"/>
              </a:rPr>
              <a:t>精确到</a:t>
            </a:r>
            <a:r>
              <a:rPr lang="en-US" altLang="zh-CN" b="1">
                <a:latin typeface="Arial" panose="020B0604020202020204" pitchFamily="34" charset="0"/>
              </a:rPr>
              <a:t>______________</a:t>
            </a:r>
            <a:r>
              <a:rPr lang="en-US" altLang="zh-CN" sz="2800" b="1">
                <a:latin typeface="Times New Roman" panose="02020603050405020304" pitchFamily="18" charset="0"/>
              </a:rPr>
              <a:t>,</a:t>
            </a:r>
            <a:endParaRPr lang="en-US" altLang="zh-CN" sz="2800" b="1">
              <a:latin typeface="Times New Roman" panose="02020603050405020304" pitchFamily="18" charset="0"/>
            </a:endParaRPr>
          </a:p>
        </p:txBody>
      </p:sp>
      <p:sp>
        <p:nvSpPr>
          <p:cNvPr id="17416" name="Text Box 8"/>
          <p:cNvSpPr txBox="1"/>
          <p:nvPr/>
        </p:nvSpPr>
        <p:spPr>
          <a:xfrm>
            <a:off x="3059113" y="2133600"/>
            <a:ext cx="1800225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十分位</a:t>
            </a:r>
            <a:endParaRPr lang="zh-CN" altLang="en-US" sz="28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7419" name="AutoShape 11"/>
          <p:cNvSpPr/>
          <p:nvPr/>
        </p:nvSpPr>
        <p:spPr>
          <a:xfrm>
            <a:off x="1692275" y="2706688"/>
            <a:ext cx="74613" cy="74612"/>
          </a:xfrm>
          <a:prstGeom prst="flowChartConnector">
            <a:avLst/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algn="ctr"/>
            <a:endParaRPr lang="zh-CN" altLang="zh-CN" sz="2000" b="1" dirty="0">
              <a:solidFill>
                <a:srgbClr val="FF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7420" name="AutoShape 12"/>
          <p:cNvSpPr/>
          <p:nvPr/>
        </p:nvSpPr>
        <p:spPr>
          <a:xfrm>
            <a:off x="2051050" y="4005263"/>
            <a:ext cx="74613" cy="74612"/>
          </a:xfrm>
          <a:prstGeom prst="flowChartConnector">
            <a:avLst/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algn="ctr"/>
            <a:endParaRPr lang="zh-CN" altLang="zh-CN" sz="2000" b="1" dirty="0">
              <a:solidFill>
                <a:srgbClr val="FF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7421" name="AutoShape 13"/>
          <p:cNvSpPr/>
          <p:nvPr/>
        </p:nvSpPr>
        <p:spPr>
          <a:xfrm>
            <a:off x="1401763" y="6092825"/>
            <a:ext cx="74612" cy="74613"/>
          </a:xfrm>
          <a:prstGeom prst="flowChartConnector">
            <a:avLst/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algn="ctr"/>
            <a:endParaRPr lang="zh-CN" altLang="zh-CN" sz="2000" b="1" dirty="0">
              <a:solidFill>
                <a:srgbClr val="FF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7422" name="AutoShape 14"/>
          <p:cNvSpPr/>
          <p:nvPr/>
        </p:nvSpPr>
        <p:spPr>
          <a:xfrm>
            <a:off x="1403350" y="5084763"/>
            <a:ext cx="74613" cy="74612"/>
          </a:xfrm>
          <a:prstGeom prst="flowChartConnector">
            <a:avLst/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algn="ctr"/>
            <a:endParaRPr lang="zh-CN" altLang="zh-CN" sz="2000" b="1" dirty="0">
              <a:solidFill>
                <a:srgbClr val="FF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7423" name="Text Box 15"/>
          <p:cNvSpPr txBox="1"/>
          <p:nvPr/>
        </p:nvSpPr>
        <p:spPr>
          <a:xfrm>
            <a:off x="3276600" y="3414713"/>
            <a:ext cx="1647825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万分位</a:t>
            </a:r>
            <a:endParaRPr lang="zh-CN" altLang="en-US" sz="28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7426" name="Text Box 18"/>
          <p:cNvSpPr txBox="1"/>
          <p:nvPr/>
        </p:nvSpPr>
        <p:spPr>
          <a:xfrm>
            <a:off x="3492500" y="5573713"/>
            <a:ext cx="1944688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千位</a:t>
            </a:r>
            <a:endParaRPr lang="zh-CN" altLang="en-US" sz="28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7430" name="Text Box 22"/>
          <p:cNvSpPr txBox="1"/>
          <p:nvPr/>
        </p:nvSpPr>
        <p:spPr>
          <a:xfrm>
            <a:off x="3060700" y="4494213"/>
            <a:ext cx="2232025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千位</a:t>
            </a:r>
            <a:endParaRPr lang="zh-CN" altLang="en-US" sz="28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7437" name="Text Box 29"/>
          <p:cNvSpPr txBox="1"/>
          <p:nvPr/>
        </p:nvSpPr>
        <p:spPr>
          <a:xfrm>
            <a:off x="395288" y="3486150"/>
            <a:ext cx="8283575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800" b="1">
                <a:latin typeface="宋体" panose="02010600030101010101" pitchFamily="2" charset="-122"/>
              </a:rPr>
              <a:t>(</a:t>
            </a:r>
            <a:r>
              <a:rPr lang="en-US" altLang="zh-CN" sz="2800" b="1">
                <a:latin typeface="Times New Roman" panose="02020603050405020304" pitchFamily="18" charset="0"/>
              </a:rPr>
              <a:t>2</a:t>
            </a:r>
            <a:r>
              <a:rPr lang="en-US" altLang="zh-CN" sz="2800" b="1">
                <a:latin typeface="宋体" panose="02010600030101010101" pitchFamily="2" charset="-122"/>
              </a:rPr>
              <a:t>)</a:t>
            </a:r>
            <a:r>
              <a:rPr lang="en-US" altLang="zh-CN" sz="2800" b="1">
                <a:latin typeface="Times New Roman" panose="02020603050405020304" pitchFamily="18" charset="0"/>
              </a:rPr>
              <a:t> 0.057 2</a:t>
            </a:r>
            <a:r>
              <a:rPr lang="zh-CN" altLang="en-US" sz="2800" b="1" dirty="0">
                <a:latin typeface="Times New Roman" panose="02020603050405020304" pitchFamily="18" charset="0"/>
              </a:rPr>
              <a:t>精确到</a:t>
            </a:r>
            <a:r>
              <a:rPr lang="en-US" altLang="zh-CN" b="1">
                <a:latin typeface="Arial" panose="020B0604020202020204" pitchFamily="34" charset="0"/>
              </a:rPr>
              <a:t>____________</a:t>
            </a:r>
            <a:r>
              <a:rPr lang="en-US" altLang="zh-CN" sz="2800" b="1">
                <a:latin typeface="Times New Roman" panose="02020603050405020304" pitchFamily="18" charset="0"/>
              </a:rPr>
              <a:t>,</a:t>
            </a:r>
            <a:endParaRPr lang="en-US" altLang="zh-CN" sz="2800" b="1">
              <a:latin typeface="Times New Roman" panose="02020603050405020304" pitchFamily="18" charset="0"/>
            </a:endParaRPr>
          </a:p>
        </p:txBody>
      </p:sp>
      <p:sp>
        <p:nvSpPr>
          <p:cNvPr id="17438" name="Text Box 30"/>
          <p:cNvSpPr txBox="1"/>
          <p:nvPr/>
        </p:nvSpPr>
        <p:spPr>
          <a:xfrm>
            <a:off x="450850" y="4565650"/>
            <a:ext cx="8153400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800" b="1">
                <a:latin typeface="宋体" panose="02010600030101010101" pitchFamily="2" charset="-122"/>
              </a:rPr>
              <a:t>(</a:t>
            </a:r>
            <a:r>
              <a:rPr lang="en-US" altLang="zh-CN" sz="2800" b="1">
                <a:latin typeface="Times New Roman" panose="02020603050405020304" pitchFamily="18" charset="0"/>
              </a:rPr>
              <a:t>3</a:t>
            </a:r>
            <a:r>
              <a:rPr lang="en-US" altLang="zh-CN" sz="2800" b="1">
                <a:latin typeface="宋体" panose="02010600030101010101" pitchFamily="2" charset="-122"/>
              </a:rPr>
              <a:t>)</a:t>
            </a:r>
            <a:r>
              <a:rPr lang="en-US" altLang="zh-CN" sz="2800" b="1">
                <a:latin typeface="Times New Roman" panose="02020603050405020304" pitchFamily="18" charset="0"/>
              </a:rPr>
              <a:t>2.4 </a:t>
            </a:r>
            <a:r>
              <a:rPr lang="zh-CN" altLang="en-US" sz="2800" b="1" dirty="0">
                <a:latin typeface="Times New Roman" panose="02020603050405020304" pitchFamily="18" charset="0"/>
              </a:rPr>
              <a:t>万精确到</a:t>
            </a:r>
            <a:r>
              <a:rPr lang="en-US" altLang="zh-CN" b="1">
                <a:latin typeface="Arial" panose="020B0604020202020204" pitchFamily="34" charset="0"/>
              </a:rPr>
              <a:t>______________</a:t>
            </a:r>
            <a:r>
              <a:rPr lang="en-US" altLang="zh-CN" sz="2800" b="1">
                <a:latin typeface="Times New Roman" panose="02020603050405020304" pitchFamily="18" charset="0"/>
              </a:rPr>
              <a:t>,</a:t>
            </a:r>
            <a:endParaRPr lang="en-US" altLang="zh-CN" sz="2800" b="1">
              <a:latin typeface="Times New Roman" panose="02020603050405020304" pitchFamily="18" charset="0"/>
            </a:endParaRPr>
          </a:p>
        </p:txBody>
      </p:sp>
      <p:sp>
        <p:nvSpPr>
          <p:cNvPr id="1063" name="Text Box 33"/>
          <p:cNvSpPr txBox="1"/>
          <p:nvPr/>
        </p:nvSpPr>
        <p:spPr>
          <a:xfrm>
            <a:off x="444500" y="5646738"/>
            <a:ext cx="4848225" cy="5191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2800" b="1">
                <a:latin typeface="宋体" panose="02010600030101010101" pitchFamily="2" charset="-122"/>
              </a:rPr>
              <a:t>(</a:t>
            </a:r>
            <a:r>
              <a:rPr lang="en-US" altLang="zh-CN" sz="2800" b="1">
                <a:latin typeface="Times New Roman" panose="02020603050405020304" pitchFamily="18" charset="0"/>
              </a:rPr>
              <a:t>4</a:t>
            </a:r>
            <a:r>
              <a:rPr lang="en-US" altLang="zh-CN" sz="2800" b="1">
                <a:latin typeface="宋体" panose="02010600030101010101" pitchFamily="2" charset="-122"/>
              </a:rPr>
              <a:t>)</a:t>
            </a:r>
            <a:r>
              <a:rPr lang="en-US" altLang="zh-CN" sz="2800" b="1">
                <a:latin typeface="Times New Roman" panose="02020603050405020304" pitchFamily="18" charset="0"/>
              </a:rPr>
              <a:t>2.4</a:t>
            </a:r>
            <a:r>
              <a:rPr lang="en-US" altLang="zh-CN" sz="2800" b="1">
                <a:latin typeface="宋体" panose="02010600030101010101" pitchFamily="2" charset="-122"/>
              </a:rPr>
              <a:t>×</a:t>
            </a:r>
            <a:r>
              <a:rPr lang="en-US" altLang="zh-CN" sz="2800" b="1">
                <a:latin typeface="Times New Roman" panose="02020603050405020304" pitchFamily="18" charset="0"/>
              </a:rPr>
              <a:t>10</a:t>
            </a:r>
            <a:r>
              <a:rPr lang="en-US" altLang="zh-CN" sz="2800" b="1" baseline="30000">
                <a:latin typeface="Times New Roman" panose="02020603050405020304" pitchFamily="18" charset="0"/>
              </a:rPr>
              <a:t>4</a:t>
            </a:r>
            <a:r>
              <a:rPr lang="zh-CN" altLang="en-US" sz="2800" b="1" dirty="0">
                <a:latin typeface="Times New Roman" panose="02020603050405020304" pitchFamily="18" charset="0"/>
              </a:rPr>
              <a:t>精确到</a:t>
            </a:r>
            <a:r>
              <a:rPr lang="en-US" altLang="zh-CN" b="1">
                <a:latin typeface="Arial" panose="020B0604020202020204" pitchFamily="34" charset="0"/>
              </a:rPr>
              <a:t>______________</a:t>
            </a:r>
            <a:endParaRPr lang="en-US" altLang="zh-CN" b="1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4" grpId="0"/>
      <p:bldP spid="17416" grpId="0"/>
      <p:bldP spid="17419" grpId="0" animBg="1"/>
      <p:bldP spid="17420" grpId="0" animBg="1"/>
      <p:bldP spid="17421" grpId="0" animBg="1"/>
      <p:bldP spid="17422" grpId="0" animBg="1"/>
      <p:bldP spid="17423" grpId="0"/>
      <p:bldP spid="17426" grpId="0"/>
      <p:bldP spid="17430" grpId="0"/>
      <p:bldP spid="17437" grpId="0"/>
      <p:bldP spid="17438" grpId="0"/>
      <p:bldP spid="106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7" name="Text Box 5"/>
          <p:cNvSpPr txBox="1"/>
          <p:nvPr/>
        </p:nvSpPr>
        <p:spPr>
          <a:xfrm>
            <a:off x="323850" y="1830388"/>
            <a:ext cx="5105400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just">
              <a:spcBef>
                <a:spcPct val="50000"/>
              </a:spcBef>
            </a:pPr>
            <a:r>
              <a:rPr lang="en-US" altLang="zh-CN" sz="2800" b="1">
                <a:latin typeface="宋体" panose="02010600030101010101" pitchFamily="2" charset="-122"/>
              </a:rPr>
              <a:t>(</a:t>
            </a:r>
            <a:r>
              <a:rPr lang="en-US" altLang="zh-CN" sz="2800" b="1">
                <a:latin typeface="Times New Roman" panose="02020603050405020304" pitchFamily="18" charset="0"/>
              </a:rPr>
              <a:t>1</a:t>
            </a:r>
            <a:r>
              <a:rPr lang="en-US" altLang="zh-CN" sz="2800" b="1">
                <a:latin typeface="宋体" panose="02010600030101010101" pitchFamily="2" charset="-122"/>
              </a:rPr>
              <a:t>)</a:t>
            </a:r>
            <a:r>
              <a:rPr lang="en-US" altLang="zh-CN" sz="2800" b="1">
                <a:latin typeface="Times New Roman" panose="02020603050405020304" pitchFamily="18" charset="0"/>
              </a:rPr>
              <a:t>0.344 82(</a:t>
            </a:r>
            <a:r>
              <a:rPr lang="zh-CN" altLang="en-US" sz="2800" b="1" dirty="0">
                <a:latin typeface="Times New Roman" panose="02020603050405020304" pitchFamily="18" charset="0"/>
              </a:rPr>
              <a:t>精确到百分位</a:t>
            </a:r>
            <a:r>
              <a:rPr lang="en-US" altLang="zh-CN" sz="2800" b="1">
                <a:latin typeface="Times New Roman" panose="02020603050405020304" pitchFamily="18" charset="0"/>
              </a:rPr>
              <a:t>)</a:t>
            </a:r>
            <a:r>
              <a:rPr lang="zh-CN" altLang="en-US" sz="2800" b="1" dirty="0">
                <a:latin typeface="Times New Roman" panose="02020603050405020304" pitchFamily="18" charset="0"/>
              </a:rPr>
              <a:t>；</a:t>
            </a:r>
            <a:r>
              <a:rPr lang="zh-CN" altLang="en-US" sz="2800" b="1" dirty="0">
                <a:latin typeface="宋体" panose="02010600030101010101" pitchFamily="2" charset="-122"/>
              </a:rPr>
              <a:t> </a:t>
            </a:r>
            <a:endParaRPr lang="zh-CN" altLang="en-US" sz="2800" b="1" dirty="0">
              <a:latin typeface="宋体" panose="02010600030101010101" pitchFamily="2" charset="-122"/>
            </a:endParaRPr>
          </a:p>
        </p:txBody>
      </p:sp>
      <p:sp>
        <p:nvSpPr>
          <p:cNvPr id="18455" name="Text Box 23"/>
          <p:cNvSpPr txBox="1"/>
          <p:nvPr/>
        </p:nvSpPr>
        <p:spPr>
          <a:xfrm>
            <a:off x="323850" y="2622550"/>
            <a:ext cx="4673600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just">
              <a:spcBef>
                <a:spcPct val="50000"/>
              </a:spcBef>
            </a:pPr>
            <a:r>
              <a:rPr lang="en-US" altLang="zh-CN" sz="2800" b="1">
                <a:latin typeface="宋体" panose="02010600030101010101" pitchFamily="2" charset="-122"/>
              </a:rPr>
              <a:t>(</a:t>
            </a:r>
            <a:r>
              <a:rPr lang="en-US" altLang="zh-CN" sz="2800" b="1">
                <a:latin typeface="Times New Roman" panose="02020603050405020304" pitchFamily="18" charset="0"/>
              </a:rPr>
              <a:t>2</a:t>
            </a:r>
            <a:r>
              <a:rPr lang="en-US" altLang="zh-CN" sz="2800" b="1">
                <a:latin typeface="宋体" panose="02010600030101010101" pitchFamily="2" charset="-122"/>
              </a:rPr>
              <a:t>)</a:t>
            </a:r>
            <a:r>
              <a:rPr lang="en-US" altLang="zh-CN" sz="2800" b="1">
                <a:latin typeface="Times New Roman" panose="02020603050405020304" pitchFamily="18" charset="0"/>
              </a:rPr>
              <a:t>1.504 6</a:t>
            </a:r>
            <a:r>
              <a:rPr lang="en-US" altLang="zh-CN" sz="2800" b="1">
                <a:latin typeface="宋体" panose="02010600030101010101" pitchFamily="2" charset="-122"/>
              </a:rPr>
              <a:t>(</a:t>
            </a:r>
            <a:r>
              <a:rPr lang="zh-CN" altLang="en-US" sz="2800" b="1" dirty="0">
                <a:latin typeface="宋体" panose="02010600030101010101" pitchFamily="2" charset="-122"/>
              </a:rPr>
              <a:t>精确到</a:t>
            </a:r>
            <a:r>
              <a:rPr lang="en-US" altLang="zh-CN" sz="2800" b="1">
                <a:latin typeface="宋体" panose="02010600030101010101" pitchFamily="2" charset="-122"/>
              </a:rPr>
              <a:t>0.01)</a:t>
            </a:r>
            <a:r>
              <a:rPr lang="zh-CN" altLang="en-US" sz="2800" b="1" dirty="0">
                <a:latin typeface="宋体" panose="02010600030101010101" pitchFamily="2" charset="-122"/>
              </a:rPr>
              <a:t>；</a:t>
            </a:r>
            <a:endParaRPr lang="zh-CN" altLang="en-US" sz="2800" b="1" dirty="0">
              <a:latin typeface="宋体" panose="02010600030101010101" pitchFamily="2" charset="-122"/>
            </a:endParaRPr>
          </a:p>
        </p:txBody>
      </p:sp>
      <p:sp>
        <p:nvSpPr>
          <p:cNvPr id="18457" name="Text Box 25"/>
          <p:cNvSpPr txBox="1"/>
          <p:nvPr/>
        </p:nvSpPr>
        <p:spPr>
          <a:xfrm>
            <a:off x="323850" y="3341688"/>
            <a:ext cx="5472113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just">
              <a:spcBef>
                <a:spcPct val="50000"/>
              </a:spcBef>
            </a:pPr>
            <a:r>
              <a:rPr lang="en-US" altLang="zh-CN" sz="2800" b="1">
                <a:latin typeface="宋体" panose="02010600030101010101" pitchFamily="2" charset="-122"/>
              </a:rPr>
              <a:t>(</a:t>
            </a:r>
            <a:r>
              <a:rPr lang="en-US" altLang="zh-CN" sz="2800" b="1">
                <a:latin typeface="Times New Roman" panose="02020603050405020304" pitchFamily="18" charset="0"/>
              </a:rPr>
              <a:t>3</a:t>
            </a:r>
            <a:r>
              <a:rPr lang="en-US" altLang="zh-CN" sz="2800" b="1">
                <a:latin typeface="宋体" panose="02010600030101010101" pitchFamily="2" charset="-122"/>
              </a:rPr>
              <a:t>)</a:t>
            </a:r>
            <a:r>
              <a:rPr lang="en-US" altLang="zh-CN" sz="2800" b="1">
                <a:latin typeface="Times New Roman" panose="02020603050405020304" pitchFamily="18" charset="0"/>
              </a:rPr>
              <a:t>30 542</a:t>
            </a:r>
            <a:r>
              <a:rPr lang="en-US" altLang="zh-CN" sz="2800" b="1">
                <a:latin typeface="宋体" panose="02010600030101010101" pitchFamily="2" charset="-122"/>
              </a:rPr>
              <a:t>(</a:t>
            </a:r>
            <a:r>
              <a:rPr lang="zh-CN" altLang="en-US" sz="2800" b="1" dirty="0">
                <a:latin typeface="宋体" panose="02010600030101010101" pitchFamily="2" charset="-122"/>
              </a:rPr>
              <a:t>精确到百位</a:t>
            </a:r>
            <a:r>
              <a:rPr lang="en-US" altLang="zh-CN" sz="2800" b="1">
                <a:latin typeface="宋体" panose="02010600030101010101" pitchFamily="2" charset="-122"/>
              </a:rPr>
              <a:t>)</a:t>
            </a:r>
            <a:r>
              <a:rPr lang="zh-CN" altLang="en-US" sz="2800" b="1" dirty="0">
                <a:latin typeface="宋体" panose="02010600030101010101" pitchFamily="2" charset="-122"/>
              </a:rPr>
              <a:t>；</a:t>
            </a:r>
            <a:endParaRPr lang="zh-CN" altLang="en-US" sz="2800" b="1" dirty="0">
              <a:latin typeface="宋体" panose="02010600030101010101" pitchFamily="2" charset="-122"/>
            </a:endParaRPr>
          </a:p>
        </p:txBody>
      </p:sp>
      <p:sp>
        <p:nvSpPr>
          <p:cNvPr id="14340" name="Text Box 4"/>
          <p:cNvSpPr txBox="1"/>
          <p:nvPr/>
        </p:nvSpPr>
        <p:spPr>
          <a:xfrm>
            <a:off x="468313" y="609600"/>
            <a:ext cx="7848600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 dirty="0">
                <a:latin typeface="Times New Roman" panose="02020603050405020304" pitchFamily="18" charset="0"/>
              </a:rPr>
              <a:t>例</a:t>
            </a:r>
            <a:r>
              <a:rPr lang="en-US" altLang="zh-CN" sz="2800" b="1">
                <a:latin typeface="Times New Roman" panose="02020603050405020304" pitchFamily="18" charset="0"/>
              </a:rPr>
              <a:t>3</a:t>
            </a:r>
            <a:r>
              <a:rPr lang="zh-CN" altLang="en-US" sz="2800" b="1" dirty="0">
                <a:latin typeface="Times New Roman" panose="02020603050405020304" pitchFamily="18" charset="0"/>
              </a:rPr>
              <a:t>　用四舍五入法，按括号中的要求对下列各数取近似数</a:t>
            </a:r>
            <a:r>
              <a:rPr lang="en-US" altLang="zh-CN" sz="2800" b="1">
                <a:latin typeface="Times New Roman" panose="02020603050405020304" pitchFamily="18" charset="0"/>
              </a:rPr>
              <a:t>.</a:t>
            </a:r>
            <a:r>
              <a:rPr lang="en-US" altLang="zh-CN" sz="3200" b="1">
                <a:latin typeface="Times New Roman" panose="02020603050405020304" pitchFamily="18" charset="0"/>
              </a:rPr>
              <a:t> </a:t>
            </a:r>
            <a:endParaRPr lang="en-US" altLang="zh-CN" sz="3200" b="1">
              <a:latin typeface="Times New Roman" panose="02020603050405020304" pitchFamily="18" charset="0"/>
            </a:endParaRPr>
          </a:p>
        </p:txBody>
      </p:sp>
      <p:sp>
        <p:nvSpPr>
          <p:cNvPr id="18439" name="Text Box 7"/>
          <p:cNvSpPr txBox="1"/>
          <p:nvPr/>
        </p:nvSpPr>
        <p:spPr>
          <a:xfrm>
            <a:off x="4859338" y="1819275"/>
            <a:ext cx="4068762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解：</a:t>
            </a:r>
            <a:r>
              <a:rPr lang="en-US" altLang="zh-CN" sz="2800" b="1">
                <a:solidFill>
                  <a:srgbClr val="0000FF"/>
                </a:solidFill>
                <a:latin typeface="Times New Roman" panose="02020603050405020304" pitchFamily="18" charset="0"/>
              </a:rPr>
              <a:t>0.344 82 ≈0.34</a:t>
            </a:r>
            <a:r>
              <a:rPr lang="zh-CN" altLang="en-US" sz="28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；</a:t>
            </a:r>
            <a:endParaRPr lang="zh-CN" altLang="en-US" sz="28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8440" name="AutoShape 8"/>
          <p:cNvSpPr/>
          <p:nvPr/>
        </p:nvSpPr>
        <p:spPr>
          <a:xfrm>
            <a:off x="1476375" y="2276475"/>
            <a:ext cx="74613" cy="74613"/>
          </a:xfrm>
          <a:prstGeom prst="flowChartConnector">
            <a:avLst/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algn="ctr"/>
            <a:endParaRPr lang="zh-CN" altLang="zh-CN" sz="2000" b="1" dirty="0">
              <a:solidFill>
                <a:srgbClr val="FF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8441" name="Text Box 9"/>
          <p:cNvSpPr txBox="1"/>
          <p:nvPr/>
        </p:nvSpPr>
        <p:spPr>
          <a:xfrm>
            <a:off x="4500563" y="2636838"/>
            <a:ext cx="3995737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解：</a:t>
            </a:r>
            <a:r>
              <a:rPr lang="en-US" altLang="zh-CN" sz="2800" b="1">
                <a:solidFill>
                  <a:srgbClr val="0000FF"/>
                </a:solidFill>
                <a:latin typeface="Times New Roman" panose="02020603050405020304" pitchFamily="18" charset="0"/>
              </a:rPr>
              <a:t>1.504 6 ≈1.50</a:t>
            </a:r>
            <a:r>
              <a:rPr lang="zh-CN" altLang="en-US" sz="28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；</a:t>
            </a:r>
            <a:endParaRPr lang="zh-CN" altLang="en-US" sz="28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8443" name="AutoShape 11"/>
          <p:cNvSpPr/>
          <p:nvPr/>
        </p:nvSpPr>
        <p:spPr>
          <a:xfrm>
            <a:off x="1476375" y="3141663"/>
            <a:ext cx="74613" cy="74612"/>
          </a:xfrm>
          <a:prstGeom prst="flowChartConnector">
            <a:avLst/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algn="ctr"/>
            <a:endParaRPr lang="zh-CN" altLang="zh-CN" sz="2000" b="1" dirty="0">
              <a:solidFill>
                <a:srgbClr val="FF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8445" name="AutoShape 13"/>
          <p:cNvSpPr/>
          <p:nvPr/>
        </p:nvSpPr>
        <p:spPr>
          <a:xfrm>
            <a:off x="1476375" y="3789363"/>
            <a:ext cx="74613" cy="74612"/>
          </a:xfrm>
          <a:prstGeom prst="flowChartConnector">
            <a:avLst/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algn="ctr"/>
            <a:endParaRPr lang="zh-CN" altLang="zh-CN" sz="2000" b="1" dirty="0">
              <a:solidFill>
                <a:srgbClr val="FF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8450" name="Text Box 18"/>
          <p:cNvSpPr txBox="1"/>
          <p:nvPr/>
        </p:nvSpPr>
        <p:spPr>
          <a:xfrm>
            <a:off x="4500563" y="3341688"/>
            <a:ext cx="4645025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解：</a:t>
            </a:r>
            <a:r>
              <a:rPr lang="en-US" altLang="zh-CN" sz="2800" b="1">
                <a:solidFill>
                  <a:srgbClr val="0000FF"/>
                </a:solidFill>
                <a:latin typeface="Times New Roman" panose="02020603050405020304" pitchFamily="18" charset="0"/>
              </a:rPr>
              <a:t>30 542 ≈3.05×10</a:t>
            </a:r>
            <a:r>
              <a:rPr lang="en-US" altLang="zh-CN" sz="2800" b="1" baseline="30000">
                <a:solidFill>
                  <a:srgbClr val="0000FF"/>
                </a:solidFill>
                <a:latin typeface="Times New Roman" panose="02020603050405020304" pitchFamily="18" charset="0"/>
              </a:rPr>
              <a:t>4</a:t>
            </a:r>
            <a:r>
              <a:rPr lang="zh-CN" altLang="en-US" sz="28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；</a:t>
            </a:r>
            <a:endParaRPr lang="zh-CN" altLang="en-US" sz="28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grpSp>
        <p:nvGrpSpPr>
          <p:cNvPr id="2" name="Group 31"/>
          <p:cNvGrpSpPr/>
          <p:nvPr/>
        </p:nvGrpSpPr>
        <p:grpSpPr>
          <a:xfrm>
            <a:off x="1331913" y="4365625"/>
            <a:ext cx="6248400" cy="1187450"/>
            <a:chOff x="476" y="2659"/>
            <a:chExt cx="3936" cy="748"/>
          </a:xfrm>
        </p:grpSpPr>
        <p:sp>
          <p:nvSpPr>
            <p:cNvPr id="14361" name="Text Box 28"/>
            <p:cNvSpPr txBox="1"/>
            <p:nvPr/>
          </p:nvSpPr>
          <p:spPr>
            <a:xfrm>
              <a:off x="476" y="2851"/>
              <a:ext cx="720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2400" b="1" dirty="0">
                  <a:latin typeface="Times New Roman" panose="02020603050405020304" pitchFamily="18" charset="0"/>
                </a:rPr>
                <a:t>小窍门</a:t>
              </a:r>
              <a:endParaRPr lang="zh-CN" altLang="en-US" sz="2400" b="1" dirty="0">
                <a:latin typeface="Times New Roman" panose="02020603050405020304" pitchFamily="18" charset="0"/>
              </a:endParaRPr>
            </a:p>
          </p:txBody>
        </p:sp>
        <p:sp>
          <p:nvSpPr>
            <p:cNvPr id="14362" name="Text Box 29"/>
            <p:cNvSpPr txBox="1"/>
            <p:nvPr/>
          </p:nvSpPr>
          <p:spPr>
            <a:xfrm>
              <a:off x="1196" y="2659"/>
              <a:ext cx="3216" cy="74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2400" b="1">
                  <a:latin typeface="Times New Roman" panose="02020603050405020304" pitchFamily="18" charset="0"/>
                </a:rPr>
                <a:t>        </a:t>
              </a:r>
              <a:r>
                <a:rPr lang="zh-CN" altLang="en-US" sz="2400" b="1" dirty="0">
                  <a:latin typeface="Times New Roman" panose="02020603050405020304" pitchFamily="18" charset="0"/>
                </a:rPr>
                <a:t>当四舍五入到十位或十位以上时，应先用科学记数法表示这个数，再按要求取近似数</a:t>
              </a:r>
              <a:r>
                <a:rPr lang="en-US" altLang="zh-CN" sz="2400" b="1">
                  <a:latin typeface="Times New Roman" panose="02020603050405020304" pitchFamily="18" charset="0"/>
                </a:rPr>
                <a:t>.</a:t>
              </a:r>
              <a:endParaRPr lang="en-US" altLang="zh-CN" sz="2400" b="1">
                <a:latin typeface="Times New Roman" panose="02020603050405020304" pitchFamily="18" charset="0"/>
              </a:endParaRPr>
            </a:p>
          </p:txBody>
        </p:sp>
        <p:pic>
          <p:nvPicPr>
            <p:cNvPr id="14363" name="Picture 30" descr="B57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572" y="2659"/>
              <a:ext cx="528" cy="240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8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7" grpId="0"/>
      <p:bldP spid="18455" grpId="0"/>
      <p:bldP spid="18457" grpId="0"/>
      <p:bldP spid="18439" grpId="0"/>
      <p:bldP spid="18440" grpId="0" animBg="1"/>
      <p:bldP spid="18441" grpId="0"/>
      <p:bldP spid="18443" grpId="0" animBg="1"/>
      <p:bldP spid="18445" grpId="0" animBg="1"/>
      <p:bldP spid="1845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5843" name="Text Box 4"/>
          <p:cNvSpPr txBox="1"/>
          <p:nvPr/>
        </p:nvSpPr>
        <p:spPr>
          <a:xfrm>
            <a:off x="838200" y="609600"/>
            <a:ext cx="7848600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 dirty="0">
                <a:latin typeface="Times New Roman" panose="02020603050405020304" pitchFamily="18" charset="0"/>
              </a:rPr>
              <a:t>例</a:t>
            </a:r>
            <a:r>
              <a:rPr lang="en-US" altLang="zh-CN" sz="2800" b="1">
                <a:latin typeface="Times New Roman" panose="02020603050405020304" pitchFamily="18" charset="0"/>
              </a:rPr>
              <a:t>4</a:t>
            </a:r>
            <a:r>
              <a:rPr lang="zh-CN" altLang="en-US" sz="2800" b="1" dirty="0">
                <a:latin typeface="Times New Roman" panose="02020603050405020304" pitchFamily="18" charset="0"/>
              </a:rPr>
              <a:t>　用四舍五入法，按括号中的要求对下列各数取近似数</a:t>
            </a:r>
            <a:r>
              <a:rPr lang="en-US" altLang="zh-CN" sz="2800" b="1">
                <a:latin typeface="Times New Roman" panose="02020603050405020304" pitchFamily="18" charset="0"/>
              </a:rPr>
              <a:t>.</a:t>
            </a:r>
            <a:r>
              <a:rPr lang="en-US" altLang="zh-CN" sz="3200" b="1">
                <a:latin typeface="Times New Roman" panose="02020603050405020304" pitchFamily="18" charset="0"/>
              </a:rPr>
              <a:t> </a:t>
            </a:r>
            <a:endParaRPr lang="en-US" altLang="zh-CN" sz="3200" b="1">
              <a:latin typeface="Times New Roman" panose="02020603050405020304" pitchFamily="18" charset="0"/>
            </a:endParaRPr>
          </a:p>
        </p:txBody>
      </p:sp>
      <p:sp>
        <p:nvSpPr>
          <p:cNvPr id="18437" name="Text Box 5"/>
          <p:cNvSpPr txBox="1"/>
          <p:nvPr/>
        </p:nvSpPr>
        <p:spPr>
          <a:xfrm>
            <a:off x="684213" y="1819275"/>
            <a:ext cx="4572000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just">
              <a:spcBef>
                <a:spcPct val="50000"/>
              </a:spcBef>
            </a:pPr>
            <a:r>
              <a:rPr lang="en-US" altLang="zh-CN" sz="2800" b="1">
                <a:latin typeface="宋体" panose="02010600030101010101" pitchFamily="2" charset="-122"/>
              </a:rPr>
              <a:t>(1) </a:t>
            </a:r>
            <a:r>
              <a:rPr lang="en-US" altLang="zh-CN" sz="2800" b="1">
                <a:latin typeface="Times New Roman" panose="02020603050405020304" pitchFamily="18" charset="0"/>
              </a:rPr>
              <a:t>0.0158</a:t>
            </a:r>
            <a:r>
              <a:rPr lang="en-US" altLang="zh-CN" sz="2800" b="1">
                <a:latin typeface="宋体" panose="02010600030101010101" pitchFamily="2" charset="-122"/>
              </a:rPr>
              <a:t>(</a:t>
            </a:r>
            <a:r>
              <a:rPr lang="zh-CN" altLang="en-US" sz="2800" b="1" dirty="0">
                <a:latin typeface="宋体" panose="02010600030101010101" pitchFamily="2" charset="-122"/>
              </a:rPr>
              <a:t>精确到</a:t>
            </a:r>
            <a:r>
              <a:rPr lang="en-US" altLang="zh-CN" sz="2800" b="1">
                <a:latin typeface="Times New Roman" panose="02020603050405020304" pitchFamily="18" charset="0"/>
              </a:rPr>
              <a:t>0.001</a:t>
            </a:r>
            <a:r>
              <a:rPr lang="en-US" altLang="zh-CN" sz="2800" b="1">
                <a:latin typeface="宋体" panose="02010600030101010101" pitchFamily="2" charset="-122"/>
              </a:rPr>
              <a:t>)</a:t>
            </a:r>
            <a:endParaRPr lang="en-US" altLang="zh-CN" sz="2800" b="1">
              <a:latin typeface="宋体" panose="02010600030101010101" pitchFamily="2" charset="-122"/>
            </a:endParaRPr>
          </a:p>
        </p:txBody>
      </p:sp>
      <p:sp>
        <p:nvSpPr>
          <p:cNvPr id="18439" name="Text Box 7"/>
          <p:cNvSpPr txBox="1"/>
          <p:nvPr/>
        </p:nvSpPr>
        <p:spPr>
          <a:xfrm>
            <a:off x="5111750" y="1819275"/>
            <a:ext cx="4032250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解：</a:t>
            </a:r>
            <a:r>
              <a:rPr lang="en-US" altLang="zh-CN" sz="2800" b="1">
                <a:solidFill>
                  <a:srgbClr val="0000FF"/>
                </a:solidFill>
                <a:latin typeface="Times New Roman" panose="02020603050405020304" pitchFamily="18" charset="0"/>
              </a:rPr>
              <a:t>0.0158 ≈0.016</a:t>
            </a:r>
            <a:r>
              <a:rPr lang="zh-CN" altLang="en-US" sz="28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；</a:t>
            </a:r>
            <a:endParaRPr lang="zh-CN" altLang="en-US" sz="28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8441" name="Text Box 9"/>
          <p:cNvSpPr txBox="1"/>
          <p:nvPr/>
        </p:nvSpPr>
        <p:spPr>
          <a:xfrm>
            <a:off x="5111750" y="2525713"/>
            <a:ext cx="3276600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解：</a:t>
            </a:r>
            <a:r>
              <a:rPr lang="en-US" altLang="zh-CN" sz="2800" b="1">
                <a:solidFill>
                  <a:srgbClr val="0000FF"/>
                </a:solidFill>
                <a:latin typeface="Times New Roman" panose="02020603050405020304" pitchFamily="18" charset="0"/>
              </a:rPr>
              <a:t>304.35 ≈304</a:t>
            </a:r>
            <a:r>
              <a:rPr lang="zh-CN" altLang="en-US" sz="28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；</a:t>
            </a:r>
            <a:endParaRPr lang="zh-CN" altLang="en-US" sz="28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8442" name="Text Box 10"/>
          <p:cNvSpPr txBox="1"/>
          <p:nvPr/>
        </p:nvSpPr>
        <p:spPr>
          <a:xfrm>
            <a:off x="5111750" y="3116263"/>
            <a:ext cx="3276600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解：</a:t>
            </a:r>
            <a:r>
              <a:rPr lang="en-US" altLang="zh-CN" sz="2800" b="1">
                <a:solidFill>
                  <a:srgbClr val="0000FF"/>
                </a:solidFill>
                <a:latin typeface="Times New Roman" panose="02020603050405020304" pitchFamily="18" charset="0"/>
              </a:rPr>
              <a:t>1.804 ≈1.8</a:t>
            </a:r>
            <a:r>
              <a:rPr lang="zh-CN" altLang="en-US" sz="28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；</a:t>
            </a:r>
            <a:endParaRPr lang="zh-CN" altLang="en-US" sz="28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2" name="Text Box 5"/>
          <p:cNvSpPr txBox="1"/>
          <p:nvPr/>
        </p:nvSpPr>
        <p:spPr>
          <a:xfrm>
            <a:off x="684213" y="2492375"/>
            <a:ext cx="4572000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just">
              <a:spcBef>
                <a:spcPct val="50000"/>
              </a:spcBef>
            </a:pPr>
            <a:r>
              <a:rPr lang="en-US" altLang="zh-CN" sz="2800" b="1">
                <a:latin typeface="宋体" panose="02010600030101010101" pitchFamily="2" charset="-122"/>
              </a:rPr>
              <a:t>(</a:t>
            </a:r>
            <a:r>
              <a:rPr lang="en-US" altLang="zh-CN" sz="2800" b="1">
                <a:latin typeface="Times New Roman" panose="02020603050405020304" pitchFamily="18" charset="0"/>
              </a:rPr>
              <a:t>2</a:t>
            </a:r>
            <a:r>
              <a:rPr lang="en-US" altLang="zh-CN" sz="2800" b="1">
                <a:latin typeface="宋体" panose="02010600030101010101" pitchFamily="2" charset="-122"/>
              </a:rPr>
              <a:t>) </a:t>
            </a:r>
            <a:r>
              <a:rPr lang="en-US" altLang="zh-CN" sz="2800" b="1">
                <a:latin typeface="Times New Roman" panose="02020603050405020304" pitchFamily="18" charset="0"/>
              </a:rPr>
              <a:t>304.35</a:t>
            </a:r>
            <a:r>
              <a:rPr lang="en-US" altLang="zh-CN" sz="2800" b="1">
                <a:latin typeface="宋体" panose="02010600030101010101" pitchFamily="2" charset="-122"/>
              </a:rPr>
              <a:t>(</a:t>
            </a:r>
            <a:r>
              <a:rPr lang="zh-CN" altLang="en-US" sz="2800" b="1" dirty="0">
                <a:latin typeface="宋体" panose="02010600030101010101" pitchFamily="2" charset="-122"/>
              </a:rPr>
              <a:t>精确到个位</a:t>
            </a:r>
            <a:r>
              <a:rPr lang="en-US" altLang="zh-CN" sz="2800" b="1">
                <a:latin typeface="宋体" panose="02010600030101010101" pitchFamily="2" charset="-122"/>
              </a:rPr>
              <a:t>)</a:t>
            </a:r>
            <a:endParaRPr lang="en-US" altLang="zh-CN" sz="2800" b="1">
              <a:latin typeface="宋体" panose="02010600030101010101" pitchFamily="2" charset="-122"/>
            </a:endParaRPr>
          </a:p>
        </p:txBody>
      </p:sp>
      <p:sp>
        <p:nvSpPr>
          <p:cNvPr id="3" name="Text Box 5"/>
          <p:cNvSpPr txBox="1"/>
          <p:nvPr/>
        </p:nvSpPr>
        <p:spPr>
          <a:xfrm>
            <a:off x="684213" y="3116263"/>
            <a:ext cx="4572000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just">
              <a:spcBef>
                <a:spcPct val="50000"/>
              </a:spcBef>
            </a:pPr>
            <a:r>
              <a:rPr lang="en-US" altLang="zh-CN" sz="2800" b="1">
                <a:latin typeface="宋体" panose="02010600030101010101" pitchFamily="2" charset="-122"/>
              </a:rPr>
              <a:t>(</a:t>
            </a:r>
            <a:r>
              <a:rPr lang="en-US" altLang="zh-CN" sz="2800" b="1">
                <a:latin typeface="Times New Roman" panose="02020603050405020304" pitchFamily="18" charset="0"/>
              </a:rPr>
              <a:t>3</a:t>
            </a:r>
            <a:r>
              <a:rPr lang="en-US" altLang="zh-CN" sz="2800" b="1">
                <a:latin typeface="宋体" panose="02010600030101010101" pitchFamily="2" charset="-122"/>
              </a:rPr>
              <a:t>) </a:t>
            </a:r>
            <a:r>
              <a:rPr lang="en-US" altLang="zh-CN" sz="2800" b="1">
                <a:latin typeface="Times New Roman" panose="02020603050405020304" pitchFamily="18" charset="0"/>
              </a:rPr>
              <a:t>1.804</a:t>
            </a:r>
            <a:r>
              <a:rPr lang="en-US" altLang="zh-CN" sz="2800" b="1">
                <a:latin typeface="宋体" panose="02010600030101010101" pitchFamily="2" charset="-122"/>
              </a:rPr>
              <a:t>(</a:t>
            </a:r>
            <a:r>
              <a:rPr lang="zh-CN" altLang="en-US" sz="2800" b="1" dirty="0">
                <a:latin typeface="宋体" panose="02010600030101010101" pitchFamily="2" charset="-122"/>
              </a:rPr>
              <a:t>精确到</a:t>
            </a:r>
            <a:r>
              <a:rPr lang="en-US" altLang="zh-CN" sz="2800" b="1">
                <a:latin typeface="Times New Roman" panose="02020603050405020304" pitchFamily="18" charset="0"/>
              </a:rPr>
              <a:t>0.1</a:t>
            </a:r>
            <a:r>
              <a:rPr lang="en-US" altLang="zh-CN" sz="2800" b="1">
                <a:latin typeface="宋体" panose="02010600030101010101" pitchFamily="2" charset="-122"/>
              </a:rPr>
              <a:t>)</a:t>
            </a:r>
            <a:endParaRPr lang="en-US" altLang="zh-CN" sz="2800" b="1">
              <a:latin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7" grpId="0"/>
      <p:bldP spid="18439" grpId="0"/>
      <p:bldP spid="18441" grpId="0"/>
      <p:bldP spid="18442" grpId="0"/>
      <p:bldP spid="2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grpSp>
        <p:nvGrpSpPr>
          <p:cNvPr id="2053" name="Group 4"/>
          <p:cNvGrpSpPr/>
          <p:nvPr/>
        </p:nvGrpSpPr>
        <p:grpSpPr>
          <a:xfrm>
            <a:off x="304800" y="228600"/>
            <a:ext cx="4876800" cy="884238"/>
            <a:chOff x="192" y="144"/>
            <a:chExt cx="3072" cy="557"/>
          </a:xfrm>
        </p:grpSpPr>
        <p:sp>
          <p:nvSpPr>
            <p:cNvPr id="2136" name="Rectangle 5"/>
            <p:cNvSpPr/>
            <p:nvPr/>
          </p:nvSpPr>
          <p:spPr>
            <a:xfrm>
              <a:off x="192" y="461"/>
              <a:ext cx="2784" cy="24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8ED0F4"/>
                </a:gs>
              </a:gsLst>
              <a:lin ang="5400000" scaled="1"/>
              <a:tileRect/>
            </a:gradFill>
            <a:ln w="9525" cap="flat" cmpd="sng">
              <a:solidFill>
                <a:schemeClr val="accent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>
              <a:spAutoFit/>
            </a:bodyPr>
            <a:p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19462" name="Text Box 6"/>
            <p:cNvSpPr txBox="1">
              <a:spLocks noChangeArrowheads="1"/>
            </p:cNvSpPr>
            <p:nvPr/>
          </p:nvSpPr>
          <p:spPr bwMode="auto">
            <a:xfrm>
              <a:off x="624" y="144"/>
              <a:ext cx="2640" cy="365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>
              <a:spAutoFit/>
            </a:bodyPr>
            <a:lstStyle/>
            <a:p>
              <a:pPr marR="0" defTabSz="914400" eaLnBrk="0" hangingPunct="0">
                <a:buClrTx/>
                <a:buSzTx/>
                <a:buFontTx/>
                <a:buNone/>
                <a:defRPr/>
              </a:pPr>
              <a:r>
                <a:rPr kumimoji="0" lang="zh-CN" altLang="en-US" sz="3200" b="1" kern="1200" cap="none" spc="0" normalizeH="0" baseline="0" noProof="0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华文中宋" panose="02010600040101010101" pitchFamily="2" charset="-122"/>
                  <a:ea typeface="华文中宋" panose="02010600040101010101" pitchFamily="2" charset="-122"/>
                  <a:cs typeface="+mn-cs"/>
                </a:rPr>
                <a:t>比一比，看谁做得好</a:t>
              </a:r>
              <a:endParaRPr kumimoji="0" lang="zh-CN" altLang="en-US" sz="3200" b="1" kern="1200" cap="none" spc="0" normalizeH="0" baseline="0" noProof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endParaRPr>
            </a:p>
          </p:txBody>
        </p:sp>
        <p:sp>
          <p:nvSpPr>
            <p:cNvPr id="2138" name="Freeform 7"/>
            <p:cNvSpPr/>
            <p:nvPr/>
          </p:nvSpPr>
          <p:spPr>
            <a:xfrm>
              <a:off x="240" y="413"/>
              <a:ext cx="384" cy="192"/>
            </a:xfrm>
            <a:custGeom>
              <a:avLst/>
              <a:gdLst>
                <a:gd name="txL" fmla="*/ 0 w 384"/>
                <a:gd name="txT" fmla="*/ 0 h 240"/>
                <a:gd name="txR" fmla="*/ 384 w 384"/>
                <a:gd name="txB" fmla="*/ 240 h 240"/>
              </a:gdLst>
              <a:ahLst/>
              <a:cxnLst>
                <a:cxn ang="0">
                  <a:pos x="0" y="0"/>
                </a:cxn>
                <a:cxn ang="0">
                  <a:pos x="384" y="0"/>
                </a:cxn>
                <a:cxn ang="0">
                  <a:pos x="192" y="192"/>
                </a:cxn>
                <a:cxn ang="0">
                  <a:pos x="0" y="0"/>
                </a:cxn>
              </a:cxnLst>
              <a:rect l="txL" t="txT" r="txR" b="txB"/>
              <a:pathLst>
                <a:path w="384" h="240">
                  <a:moveTo>
                    <a:pt x="0" y="0"/>
                  </a:moveTo>
                  <a:lnTo>
                    <a:pt x="384" y="0"/>
                  </a:lnTo>
                  <a:lnTo>
                    <a:pt x="192" y="24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777777">
                    <a:alpha val="100000"/>
                  </a:srgbClr>
                </a:gs>
                <a:gs pos="50000">
                  <a:srgbClr val="FFFFFF">
                    <a:alpha val="100000"/>
                  </a:srgbClr>
                </a:gs>
                <a:gs pos="100000">
                  <a:srgbClr val="777777">
                    <a:alpha val="100000"/>
                  </a:srgbClr>
                </a:gs>
              </a:gsLst>
              <a:lin ang="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464" name="Freeform 8"/>
            <p:cNvSpPr/>
            <p:nvPr/>
          </p:nvSpPr>
          <p:spPr bwMode="auto">
            <a:xfrm>
              <a:off x="384" y="568"/>
              <a:ext cx="96" cy="9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6" y="0"/>
                </a:cxn>
                <a:cxn ang="0">
                  <a:pos x="48" y="96"/>
                </a:cxn>
                <a:cxn ang="0">
                  <a:pos x="0" y="0"/>
                </a:cxn>
              </a:cxnLst>
              <a:rect l="0" t="0" r="r" b="b"/>
              <a:pathLst>
                <a:path w="96" h="96">
                  <a:moveTo>
                    <a:pt x="0" y="0"/>
                  </a:moveTo>
                  <a:lnTo>
                    <a:pt x="96" y="0"/>
                  </a:lnTo>
                  <a:lnTo>
                    <a:pt x="48" y="96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rgbClr val="969696"/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solidFill>
                <a:srgbClr val="000000"/>
              </a:solidFill>
              <a:prstDash val="solid"/>
              <a:round/>
            </a:ln>
            <a:effectLst/>
          </p:spPr>
          <p:txBody>
            <a:bodyPr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140" name="Freeform 9"/>
            <p:cNvSpPr/>
            <p:nvPr/>
          </p:nvSpPr>
          <p:spPr>
            <a:xfrm>
              <a:off x="240" y="221"/>
              <a:ext cx="384" cy="240"/>
            </a:xfrm>
            <a:custGeom>
              <a:avLst/>
              <a:gdLst>
                <a:gd name="txL" fmla="*/ 0 w 336"/>
                <a:gd name="txT" fmla="*/ 0 h 240"/>
                <a:gd name="txR" fmla="*/ 336 w 336"/>
                <a:gd name="txB" fmla="*/ 240 h 240"/>
              </a:gdLst>
              <a:ahLst/>
              <a:cxnLst>
                <a:cxn ang="0">
                  <a:pos x="0" y="0"/>
                </a:cxn>
                <a:cxn ang="0">
                  <a:pos x="384" y="0"/>
                </a:cxn>
                <a:cxn ang="0">
                  <a:pos x="384" y="192"/>
                </a:cxn>
                <a:cxn ang="0">
                  <a:pos x="219" y="240"/>
                </a:cxn>
                <a:cxn ang="0">
                  <a:pos x="110" y="240"/>
                </a:cxn>
                <a:cxn ang="0">
                  <a:pos x="0" y="192"/>
                </a:cxn>
                <a:cxn ang="0">
                  <a:pos x="0" y="0"/>
                </a:cxn>
              </a:cxnLst>
              <a:rect l="txL" t="txT" r="txR" b="txB"/>
              <a:pathLst>
                <a:path w="336" h="240">
                  <a:moveTo>
                    <a:pt x="0" y="0"/>
                  </a:moveTo>
                  <a:lnTo>
                    <a:pt x="336" y="0"/>
                  </a:lnTo>
                  <a:lnTo>
                    <a:pt x="336" y="192"/>
                  </a:lnTo>
                  <a:lnTo>
                    <a:pt x="192" y="240"/>
                  </a:lnTo>
                  <a:lnTo>
                    <a:pt x="96" y="240"/>
                  </a:lnTo>
                  <a:lnTo>
                    <a:pt x="0" y="192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FF9933">
                    <a:alpha val="100000"/>
                  </a:srgbClr>
                </a:gs>
                <a:gs pos="50000">
                  <a:srgbClr val="FFFF99">
                    <a:alpha val="100000"/>
                  </a:srgbClr>
                </a:gs>
                <a:gs pos="100000">
                  <a:srgbClr val="FF9933">
                    <a:alpha val="100000"/>
                  </a:srgbClr>
                </a:gs>
              </a:gsLst>
              <a:lin ang="0" scaled="1"/>
              <a:tileRect/>
            </a:gradFill>
            <a:ln w="9525" cap="flat" cmpd="sng">
              <a:solidFill>
                <a:srgbClr val="FF9933">
                  <a:alpha val="10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2054" name="Oval 10"/>
          <p:cNvSpPr/>
          <p:nvPr/>
        </p:nvSpPr>
        <p:spPr>
          <a:xfrm>
            <a:off x="381000" y="274638"/>
            <a:ext cx="608013" cy="152400"/>
          </a:xfrm>
          <a:prstGeom prst="ellipse">
            <a:avLst/>
          </a:prstGeom>
          <a:gradFill rotWithShape="0">
            <a:gsLst>
              <a:gs pos="0">
                <a:srgbClr val="FFFFFF"/>
              </a:gs>
              <a:gs pos="100000">
                <a:schemeClr val="accent1"/>
              </a:gs>
            </a:gsLst>
            <a:path path="shape">
              <a:fillToRect l="50000" t="50000" r="50000" b="50000"/>
            </a:path>
            <a:tileRect/>
          </a:gradFill>
          <a:ln w="9525" cap="flat" cmpd="sng">
            <a:solidFill>
              <a:srgbClr val="FF9933"/>
            </a:solidFill>
            <a:prstDash val="solid"/>
            <a:headEnd type="none" w="med" len="med"/>
            <a:tailEnd type="none" w="med" len="med"/>
          </a:ln>
        </p:spPr>
        <p:txBody>
          <a:bodyPr anchor="ctr">
            <a:spAutoFit/>
          </a:bodyPr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055" name="Oval 11"/>
          <p:cNvSpPr/>
          <p:nvPr/>
        </p:nvSpPr>
        <p:spPr>
          <a:xfrm>
            <a:off x="609600" y="274638"/>
            <a:ext cx="152400" cy="76200"/>
          </a:xfrm>
          <a:prstGeom prst="ellipse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  <a:tileRect/>
          </a:gradFill>
          <a:ln w="9525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  <p:txBody>
          <a:bodyPr anchor="ctr">
            <a:spAutoFit/>
          </a:bodyPr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056" name="Text Box 12"/>
          <p:cNvSpPr txBox="1"/>
          <p:nvPr/>
        </p:nvSpPr>
        <p:spPr>
          <a:xfrm>
            <a:off x="971550" y="1773238"/>
            <a:ext cx="7392988" cy="1066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3200" b="1">
                <a:latin typeface="Times New Roman" panose="02020603050405020304" pitchFamily="18" charset="0"/>
              </a:rPr>
              <a:t>1.</a:t>
            </a:r>
            <a:r>
              <a:rPr lang="zh-CN" altLang="en-US" sz="3200" b="1" dirty="0">
                <a:latin typeface="Times New Roman" panose="02020603050405020304" pitchFamily="18" charset="0"/>
              </a:rPr>
              <a:t>下列由四舍五入法得到的近似数</a:t>
            </a:r>
            <a:r>
              <a:rPr lang="en-US" altLang="zh-CN" sz="3200" b="1">
                <a:latin typeface="Times New Roman" panose="02020603050405020304" pitchFamily="18" charset="0"/>
              </a:rPr>
              <a:t>,</a:t>
            </a:r>
            <a:r>
              <a:rPr lang="zh-CN" altLang="en-US" sz="3200" b="1" dirty="0">
                <a:latin typeface="Times New Roman" panose="02020603050405020304" pitchFamily="18" charset="0"/>
              </a:rPr>
              <a:t>各精确到哪一位？</a:t>
            </a:r>
            <a:endParaRPr lang="zh-CN" altLang="en-US" sz="3200" b="1" dirty="0">
              <a:latin typeface="Times New Roman" panose="02020603050405020304" pitchFamily="18" charset="0"/>
            </a:endParaRPr>
          </a:p>
        </p:txBody>
      </p:sp>
      <p:sp>
        <p:nvSpPr>
          <p:cNvPr id="19470" name="Text Box 14"/>
          <p:cNvSpPr txBox="1"/>
          <p:nvPr/>
        </p:nvSpPr>
        <p:spPr>
          <a:xfrm>
            <a:off x="1524000" y="3429000"/>
            <a:ext cx="1371600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 dirty="0">
                <a:latin typeface="Times New Roman" panose="02020603050405020304" pitchFamily="18" charset="0"/>
              </a:rPr>
              <a:t>近似数</a:t>
            </a:r>
            <a:endParaRPr lang="zh-CN" altLang="en-US" sz="2800" b="1" dirty="0">
              <a:latin typeface="Times New Roman" panose="02020603050405020304" pitchFamily="18" charset="0"/>
            </a:endParaRPr>
          </a:p>
        </p:txBody>
      </p:sp>
      <p:sp>
        <p:nvSpPr>
          <p:cNvPr id="19473" name="Text Box 17"/>
          <p:cNvSpPr txBox="1"/>
          <p:nvPr/>
        </p:nvSpPr>
        <p:spPr>
          <a:xfrm>
            <a:off x="4419600" y="3259138"/>
            <a:ext cx="14478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400" b="1" dirty="0">
                <a:latin typeface="Times New Roman" panose="02020603050405020304" pitchFamily="18" charset="0"/>
              </a:rPr>
              <a:t>精确数位</a:t>
            </a:r>
            <a:endParaRPr lang="zh-CN" altLang="en-US" sz="2400" b="1" dirty="0">
              <a:latin typeface="Times New Roman" panose="02020603050405020304" pitchFamily="18" charset="0"/>
            </a:endParaRPr>
          </a:p>
        </p:txBody>
      </p:sp>
      <p:sp>
        <p:nvSpPr>
          <p:cNvPr id="19475" name="AutoShape 19"/>
          <p:cNvSpPr/>
          <p:nvPr/>
        </p:nvSpPr>
        <p:spPr>
          <a:xfrm>
            <a:off x="4267200" y="3949700"/>
            <a:ext cx="1739900" cy="558800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algn="ctr"/>
            <a:endParaRPr lang="zh-CN" altLang="zh-CN" sz="2000" dirty="0">
              <a:latin typeface="Times New Roman" panose="02020603050405020304" pitchFamily="18" charset="0"/>
            </a:endParaRPr>
          </a:p>
        </p:txBody>
      </p:sp>
      <p:sp>
        <p:nvSpPr>
          <p:cNvPr id="19476" name="AutoShape 20"/>
          <p:cNvSpPr/>
          <p:nvPr/>
        </p:nvSpPr>
        <p:spPr>
          <a:xfrm>
            <a:off x="1295400" y="3962400"/>
            <a:ext cx="1752600" cy="533400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algn="ctr"/>
            <a:endParaRPr lang="zh-CN" altLang="zh-CN" sz="2000" b="1" dirty="0">
              <a:latin typeface="Times New Roman" panose="02020603050405020304" pitchFamily="18" charset="0"/>
            </a:endParaRPr>
          </a:p>
        </p:txBody>
      </p:sp>
      <p:sp>
        <p:nvSpPr>
          <p:cNvPr id="19477" name="Text Box 21"/>
          <p:cNvSpPr txBox="1"/>
          <p:nvPr/>
        </p:nvSpPr>
        <p:spPr>
          <a:xfrm>
            <a:off x="1403350" y="3989388"/>
            <a:ext cx="1447800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2800" b="1">
                <a:latin typeface="Times New Roman" panose="02020603050405020304" pitchFamily="18" charset="0"/>
              </a:rPr>
              <a:t>127.32</a:t>
            </a:r>
            <a:endParaRPr lang="en-US" altLang="zh-CN" sz="2800" b="1">
              <a:latin typeface="Times New Roman" panose="02020603050405020304" pitchFamily="18" charset="0"/>
            </a:endParaRPr>
          </a:p>
        </p:txBody>
      </p:sp>
      <p:sp>
        <p:nvSpPr>
          <p:cNvPr id="19479" name="Text Box 23"/>
          <p:cNvSpPr txBox="1"/>
          <p:nvPr/>
        </p:nvSpPr>
        <p:spPr>
          <a:xfrm>
            <a:off x="4419600" y="3975100"/>
            <a:ext cx="1447800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2800" b="1" dirty="0">
                <a:solidFill>
                  <a:srgbClr val="FF3300"/>
                </a:solidFill>
                <a:latin typeface="Times New Roman" panose="02020603050405020304" pitchFamily="18" charset="0"/>
              </a:rPr>
              <a:t>百分位</a:t>
            </a:r>
            <a:endParaRPr lang="zh-CN" altLang="en-US" sz="2800" b="1" dirty="0">
              <a:solidFill>
                <a:srgbClr val="FF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9481" name="AutoShape 25"/>
          <p:cNvSpPr/>
          <p:nvPr/>
        </p:nvSpPr>
        <p:spPr>
          <a:xfrm>
            <a:off x="4267200" y="3949700"/>
            <a:ext cx="1739900" cy="558800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algn="ctr"/>
            <a:endParaRPr lang="zh-CN" altLang="zh-CN" sz="2000" dirty="0">
              <a:latin typeface="Times New Roman" panose="02020603050405020304" pitchFamily="18" charset="0"/>
            </a:endParaRPr>
          </a:p>
        </p:txBody>
      </p:sp>
      <p:grpSp>
        <p:nvGrpSpPr>
          <p:cNvPr id="3" name="Group 27"/>
          <p:cNvGrpSpPr/>
          <p:nvPr/>
        </p:nvGrpSpPr>
        <p:grpSpPr>
          <a:xfrm>
            <a:off x="4267200" y="3949700"/>
            <a:ext cx="1739900" cy="558800"/>
            <a:chOff x="3072" y="480"/>
            <a:chExt cx="1096" cy="352"/>
          </a:xfrm>
        </p:grpSpPr>
        <p:sp>
          <p:nvSpPr>
            <p:cNvPr id="2134" name="AutoShape 28"/>
            <p:cNvSpPr/>
            <p:nvPr/>
          </p:nvSpPr>
          <p:spPr>
            <a:xfrm>
              <a:off x="3072" y="480"/>
              <a:ext cx="1096" cy="352"/>
            </a:xfrm>
            <a:prstGeom prst="roundRect">
              <a:avLst>
                <a:gd name="adj" fmla="val 16667"/>
              </a:avLst>
            </a:prstGeom>
            <a:solidFill>
              <a:srgbClr val="FFFF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p>
              <a:pPr algn="ctr"/>
              <a:endParaRPr lang="zh-CN" altLang="zh-CN" sz="2000" dirty="0">
                <a:latin typeface="Times New Roman" panose="02020603050405020304" pitchFamily="18" charset="0"/>
              </a:endParaRPr>
            </a:p>
          </p:txBody>
        </p:sp>
        <p:sp>
          <p:nvSpPr>
            <p:cNvPr id="2135" name="Text Box 29"/>
            <p:cNvSpPr txBox="1"/>
            <p:nvPr/>
          </p:nvSpPr>
          <p:spPr>
            <a:xfrm>
              <a:off x="3168" y="504"/>
              <a:ext cx="864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>
                <a:spcBef>
                  <a:spcPct val="50000"/>
                </a:spcBef>
              </a:pPr>
              <a:r>
                <a:rPr lang="en-US" altLang="zh-CN" sz="2800" b="1">
                  <a:solidFill>
                    <a:srgbClr val="FF3300"/>
                  </a:solidFill>
                  <a:latin typeface="Times New Roman" panose="02020603050405020304" pitchFamily="18" charset="0"/>
                </a:rPr>
                <a:t> </a:t>
              </a:r>
              <a:r>
                <a:rPr lang="zh-CN" altLang="en-US" sz="2800" b="1" dirty="0">
                  <a:solidFill>
                    <a:srgbClr val="FF3300"/>
                  </a:solidFill>
                  <a:latin typeface="Times New Roman" panose="02020603050405020304" pitchFamily="18" charset="0"/>
                </a:rPr>
                <a:t>万分位</a:t>
              </a:r>
              <a:endParaRPr lang="zh-CN" altLang="en-US" sz="2800" b="1" dirty="0">
                <a:solidFill>
                  <a:srgbClr val="FF3300"/>
                </a:solidFill>
                <a:latin typeface="Times New Roman" panose="02020603050405020304" pitchFamily="18" charset="0"/>
              </a:endParaRPr>
            </a:p>
          </p:txBody>
        </p:sp>
      </p:grpSp>
      <p:sp>
        <p:nvSpPr>
          <p:cNvPr id="19489" name="AutoShape 33"/>
          <p:cNvSpPr/>
          <p:nvPr/>
        </p:nvSpPr>
        <p:spPr>
          <a:xfrm>
            <a:off x="4267200" y="3949700"/>
            <a:ext cx="1739900" cy="558800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algn="ctr"/>
            <a:endParaRPr lang="zh-CN" altLang="zh-CN" sz="2000" dirty="0">
              <a:latin typeface="Times New Roman" panose="02020603050405020304" pitchFamily="18" charset="0"/>
            </a:endParaRPr>
          </a:p>
        </p:txBody>
      </p:sp>
      <p:grpSp>
        <p:nvGrpSpPr>
          <p:cNvPr id="5" name="Group 35"/>
          <p:cNvGrpSpPr/>
          <p:nvPr/>
        </p:nvGrpSpPr>
        <p:grpSpPr>
          <a:xfrm>
            <a:off x="1306513" y="3975100"/>
            <a:ext cx="1752600" cy="533400"/>
            <a:chOff x="776" y="3168"/>
            <a:chExt cx="1104" cy="288"/>
          </a:xfrm>
        </p:grpSpPr>
        <p:sp>
          <p:nvSpPr>
            <p:cNvPr id="2130" name="AutoShape 36"/>
            <p:cNvSpPr/>
            <p:nvPr/>
          </p:nvSpPr>
          <p:spPr>
            <a:xfrm>
              <a:off x="776" y="3168"/>
              <a:ext cx="1104" cy="288"/>
            </a:xfrm>
            <a:prstGeom prst="roundRect">
              <a:avLst>
                <a:gd name="adj" fmla="val 16667"/>
              </a:avLst>
            </a:prstGeom>
            <a:solidFill>
              <a:srgbClr val="FFFF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p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2131" name="Text Box 37"/>
            <p:cNvSpPr txBox="1"/>
            <p:nvPr/>
          </p:nvSpPr>
          <p:spPr>
            <a:xfrm>
              <a:off x="864" y="3168"/>
              <a:ext cx="912" cy="28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>
                <a:spcBef>
                  <a:spcPct val="50000"/>
                </a:spcBef>
              </a:pPr>
              <a:r>
                <a:rPr lang="en-US" altLang="zh-CN" sz="2800" b="1">
                  <a:latin typeface="Times New Roman" panose="02020603050405020304" pitchFamily="18" charset="0"/>
                </a:rPr>
                <a:t> 0.040 7</a:t>
              </a:r>
              <a:endParaRPr lang="en-US" altLang="zh-CN" sz="2800" b="1"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6" name="Group 38"/>
          <p:cNvGrpSpPr/>
          <p:nvPr/>
        </p:nvGrpSpPr>
        <p:grpSpPr>
          <a:xfrm>
            <a:off x="1296988" y="3975100"/>
            <a:ext cx="1752600" cy="533400"/>
            <a:chOff x="776" y="3168"/>
            <a:chExt cx="1104" cy="288"/>
          </a:xfrm>
        </p:grpSpPr>
        <p:sp>
          <p:nvSpPr>
            <p:cNvPr id="2128" name="AutoShape 39"/>
            <p:cNvSpPr/>
            <p:nvPr/>
          </p:nvSpPr>
          <p:spPr>
            <a:xfrm>
              <a:off x="776" y="3168"/>
              <a:ext cx="1104" cy="288"/>
            </a:xfrm>
            <a:prstGeom prst="roundRect">
              <a:avLst>
                <a:gd name="adj" fmla="val 16667"/>
              </a:avLst>
            </a:prstGeom>
            <a:solidFill>
              <a:srgbClr val="FFFF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p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2129" name="Text Box 40"/>
            <p:cNvSpPr txBox="1"/>
            <p:nvPr/>
          </p:nvSpPr>
          <p:spPr>
            <a:xfrm>
              <a:off x="864" y="3168"/>
              <a:ext cx="912" cy="28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>
                <a:spcBef>
                  <a:spcPct val="50000"/>
                </a:spcBef>
              </a:pPr>
              <a:r>
                <a:rPr lang="en-US" altLang="zh-CN" sz="2800" b="1">
                  <a:latin typeface="Times New Roman" panose="02020603050405020304" pitchFamily="18" charset="0"/>
                </a:rPr>
                <a:t> 20.543</a:t>
              </a:r>
              <a:endParaRPr lang="en-US" altLang="zh-CN" sz="2800" b="1"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7" name="Group 41"/>
          <p:cNvGrpSpPr/>
          <p:nvPr/>
        </p:nvGrpSpPr>
        <p:grpSpPr>
          <a:xfrm>
            <a:off x="4267200" y="3949700"/>
            <a:ext cx="1739900" cy="558800"/>
            <a:chOff x="2400" y="240"/>
            <a:chExt cx="1096" cy="352"/>
          </a:xfrm>
        </p:grpSpPr>
        <p:sp>
          <p:nvSpPr>
            <p:cNvPr id="2126" name="AutoShape 42"/>
            <p:cNvSpPr/>
            <p:nvPr/>
          </p:nvSpPr>
          <p:spPr>
            <a:xfrm>
              <a:off x="2400" y="240"/>
              <a:ext cx="1096" cy="352"/>
            </a:xfrm>
            <a:prstGeom prst="roundRect">
              <a:avLst>
                <a:gd name="adj" fmla="val 16667"/>
              </a:avLst>
            </a:prstGeom>
            <a:solidFill>
              <a:srgbClr val="FFFF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p>
              <a:pPr algn="ctr"/>
              <a:endParaRPr lang="zh-CN" altLang="zh-CN" sz="2000" dirty="0">
                <a:latin typeface="Times New Roman" panose="02020603050405020304" pitchFamily="18" charset="0"/>
              </a:endParaRPr>
            </a:p>
          </p:txBody>
        </p:sp>
        <p:sp>
          <p:nvSpPr>
            <p:cNvPr id="2127" name="Text Box 43"/>
            <p:cNvSpPr txBox="1"/>
            <p:nvPr/>
          </p:nvSpPr>
          <p:spPr>
            <a:xfrm>
              <a:off x="2552" y="256"/>
              <a:ext cx="816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2800" b="1" dirty="0">
                  <a:solidFill>
                    <a:srgbClr val="FF3300"/>
                  </a:solidFill>
                  <a:latin typeface="Times New Roman" panose="02020603050405020304" pitchFamily="18" charset="0"/>
                </a:rPr>
                <a:t>千分位</a:t>
              </a:r>
              <a:endParaRPr lang="zh-CN" altLang="en-US" sz="2800" b="1" dirty="0">
                <a:solidFill>
                  <a:srgbClr val="FF3300"/>
                </a:solidFill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9" name="Group 47"/>
          <p:cNvGrpSpPr/>
          <p:nvPr/>
        </p:nvGrpSpPr>
        <p:grpSpPr>
          <a:xfrm>
            <a:off x="1306513" y="3979863"/>
            <a:ext cx="1752600" cy="533400"/>
            <a:chOff x="776" y="3168"/>
            <a:chExt cx="1104" cy="288"/>
          </a:xfrm>
        </p:grpSpPr>
        <p:sp>
          <p:nvSpPr>
            <p:cNvPr id="2122" name="AutoShape 48"/>
            <p:cNvSpPr/>
            <p:nvPr/>
          </p:nvSpPr>
          <p:spPr>
            <a:xfrm>
              <a:off x="776" y="3168"/>
              <a:ext cx="1104" cy="288"/>
            </a:xfrm>
            <a:prstGeom prst="roundRect">
              <a:avLst>
                <a:gd name="adj" fmla="val 16667"/>
              </a:avLst>
            </a:prstGeom>
            <a:solidFill>
              <a:srgbClr val="FFFF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p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2123" name="Text Box 49"/>
            <p:cNvSpPr txBox="1"/>
            <p:nvPr/>
          </p:nvSpPr>
          <p:spPr>
            <a:xfrm>
              <a:off x="864" y="3168"/>
              <a:ext cx="912" cy="28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>
                <a:spcBef>
                  <a:spcPct val="50000"/>
                </a:spcBef>
              </a:pPr>
              <a:r>
                <a:rPr lang="en-US" altLang="zh-CN" sz="2800" b="1">
                  <a:latin typeface="Times New Roman" panose="02020603050405020304" pitchFamily="18" charset="0"/>
                </a:rPr>
                <a:t>230.0</a:t>
              </a:r>
              <a:endParaRPr lang="en-US" altLang="zh-CN" sz="2800" b="1">
                <a:latin typeface="Times New Roman" panose="02020603050405020304" pitchFamily="18" charset="0"/>
              </a:endParaRPr>
            </a:p>
          </p:txBody>
        </p:sp>
      </p:grpSp>
      <p:sp>
        <p:nvSpPr>
          <p:cNvPr id="19506" name="AutoShape 50"/>
          <p:cNvSpPr/>
          <p:nvPr/>
        </p:nvSpPr>
        <p:spPr>
          <a:xfrm>
            <a:off x="4267200" y="3949700"/>
            <a:ext cx="1739900" cy="558800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algn="ctr"/>
            <a:endParaRPr lang="zh-CN" altLang="zh-CN" sz="2000" dirty="0">
              <a:latin typeface="Times New Roman" panose="02020603050405020304" pitchFamily="18" charset="0"/>
            </a:endParaRPr>
          </a:p>
        </p:txBody>
      </p:sp>
      <p:grpSp>
        <p:nvGrpSpPr>
          <p:cNvPr id="10" name="Group 52"/>
          <p:cNvGrpSpPr/>
          <p:nvPr/>
        </p:nvGrpSpPr>
        <p:grpSpPr>
          <a:xfrm>
            <a:off x="4267200" y="3949700"/>
            <a:ext cx="1739900" cy="558800"/>
            <a:chOff x="3504" y="336"/>
            <a:chExt cx="1096" cy="352"/>
          </a:xfrm>
        </p:grpSpPr>
        <p:sp>
          <p:nvSpPr>
            <p:cNvPr id="2120" name="AutoShape 53"/>
            <p:cNvSpPr/>
            <p:nvPr/>
          </p:nvSpPr>
          <p:spPr>
            <a:xfrm>
              <a:off x="3504" y="336"/>
              <a:ext cx="1096" cy="352"/>
            </a:xfrm>
            <a:prstGeom prst="roundRect">
              <a:avLst>
                <a:gd name="adj" fmla="val 16667"/>
              </a:avLst>
            </a:prstGeom>
            <a:solidFill>
              <a:srgbClr val="FFFF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p>
              <a:pPr algn="ctr"/>
              <a:endParaRPr lang="zh-CN" altLang="zh-CN" sz="2000" dirty="0">
                <a:latin typeface="Times New Roman" panose="02020603050405020304" pitchFamily="18" charset="0"/>
              </a:endParaRPr>
            </a:p>
          </p:txBody>
        </p:sp>
        <p:sp>
          <p:nvSpPr>
            <p:cNvPr id="2121" name="Text Box 54"/>
            <p:cNvSpPr txBox="1"/>
            <p:nvPr/>
          </p:nvSpPr>
          <p:spPr>
            <a:xfrm>
              <a:off x="3600" y="352"/>
              <a:ext cx="912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>
                <a:spcBef>
                  <a:spcPct val="50000"/>
                </a:spcBef>
              </a:pPr>
              <a:r>
                <a:rPr lang="zh-CN" altLang="en-US" sz="2800" b="1" dirty="0">
                  <a:solidFill>
                    <a:srgbClr val="FF3300"/>
                  </a:solidFill>
                  <a:latin typeface="Times New Roman" panose="02020603050405020304" pitchFamily="18" charset="0"/>
                </a:rPr>
                <a:t>十分位</a:t>
              </a:r>
              <a:endParaRPr lang="zh-CN" altLang="en-US" sz="2800" b="1" dirty="0">
                <a:solidFill>
                  <a:srgbClr val="FF3300"/>
                </a:solidFill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12" name="Group 58"/>
          <p:cNvGrpSpPr/>
          <p:nvPr/>
        </p:nvGrpSpPr>
        <p:grpSpPr>
          <a:xfrm>
            <a:off x="1296988" y="3971925"/>
            <a:ext cx="1752600" cy="533400"/>
            <a:chOff x="776" y="3168"/>
            <a:chExt cx="1104" cy="288"/>
          </a:xfrm>
        </p:grpSpPr>
        <p:sp>
          <p:nvSpPr>
            <p:cNvPr id="2116" name="AutoShape 59"/>
            <p:cNvSpPr/>
            <p:nvPr/>
          </p:nvSpPr>
          <p:spPr>
            <a:xfrm>
              <a:off x="776" y="3168"/>
              <a:ext cx="1104" cy="288"/>
            </a:xfrm>
            <a:prstGeom prst="roundRect">
              <a:avLst>
                <a:gd name="adj" fmla="val 16667"/>
              </a:avLst>
            </a:prstGeom>
            <a:solidFill>
              <a:srgbClr val="FFFF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p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2117" name="Text Box 60"/>
            <p:cNvSpPr txBox="1"/>
            <p:nvPr/>
          </p:nvSpPr>
          <p:spPr>
            <a:xfrm>
              <a:off x="864" y="3168"/>
              <a:ext cx="912" cy="28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>
                <a:spcBef>
                  <a:spcPct val="50000"/>
                </a:spcBef>
              </a:pPr>
              <a:r>
                <a:rPr lang="en-US" altLang="zh-CN" sz="2800" b="1">
                  <a:latin typeface="宋体" panose="02010600030101010101" pitchFamily="2" charset="-122"/>
                </a:rPr>
                <a:t> </a:t>
              </a:r>
              <a:r>
                <a:rPr lang="en-US" altLang="zh-CN" sz="2800" b="1">
                  <a:latin typeface="Times New Roman" panose="02020603050405020304" pitchFamily="18" charset="0"/>
                </a:rPr>
                <a:t>4.002</a:t>
              </a:r>
              <a:endParaRPr lang="en-US" altLang="zh-CN" sz="2800" b="1">
                <a:latin typeface="Times New Roman" panose="02020603050405020304" pitchFamily="18" charset="0"/>
              </a:endParaRPr>
            </a:p>
          </p:txBody>
        </p:sp>
      </p:grpSp>
      <p:sp>
        <p:nvSpPr>
          <p:cNvPr id="19517" name="AutoShape 61"/>
          <p:cNvSpPr/>
          <p:nvPr/>
        </p:nvSpPr>
        <p:spPr>
          <a:xfrm>
            <a:off x="4267200" y="3949700"/>
            <a:ext cx="1739900" cy="558800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algn="ctr"/>
            <a:endParaRPr lang="zh-CN" altLang="zh-CN" sz="2000" dirty="0">
              <a:latin typeface="Times New Roman" panose="02020603050405020304" pitchFamily="18" charset="0"/>
            </a:endParaRPr>
          </a:p>
        </p:txBody>
      </p:sp>
      <p:grpSp>
        <p:nvGrpSpPr>
          <p:cNvPr id="14" name="Group 66"/>
          <p:cNvGrpSpPr/>
          <p:nvPr/>
        </p:nvGrpSpPr>
        <p:grpSpPr>
          <a:xfrm>
            <a:off x="4267200" y="3949700"/>
            <a:ext cx="1739900" cy="558800"/>
            <a:chOff x="2352" y="576"/>
            <a:chExt cx="1096" cy="352"/>
          </a:xfrm>
        </p:grpSpPr>
        <p:sp>
          <p:nvSpPr>
            <p:cNvPr id="2112" name="AutoShape 67"/>
            <p:cNvSpPr/>
            <p:nvPr/>
          </p:nvSpPr>
          <p:spPr>
            <a:xfrm>
              <a:off x="2352" y="576"/>
              <a:ext cx="1096" cy="352"/>
            </a:xfrm>
            <a:prstGeom prst="roundRect">
              <a:avLst>
                <a:gd name="adj" fmla="val 16667"/>
              </a:avLst>
            </a:prstGeom>
            <a:solidFill>
              <a:srgbClr val="FFFF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p>
              <a:pPr algn="ctr"/>
              <a:endParaRPr lang="zh-CN" altLang="zh-CN" sz="2000" dirty="0">
                <a:latin typeface="Times New Roman" panose="02020603050405020304" pitchFamily="18" charset="0"/>
              </a:endParaRPr>
            </a:p>
          </p:txBody>
        </p:sp>
        <p:sp>
          <p:nvSpPr>
            <p:cNvPr id="2113" name="Text Box 68"/>
            <p:cNvSpPr txBox="1"/>
            <p:nvPr/>
          </p:nvSpPr>
          <p:spPr>
            <a:xfrm>
              <a:off x="2448" y="576"/>
              <a:ext cx="912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>
                <a:spcBef>
                  <a:spcPct val="50000"/>
                </a:spcBef>
              </a:pPr>
              <a:r>
                <a:rPr lang="zh-CN" altLang="en-US" sz="2800" b="1" dirty="0">
                  <a:solidFill>
                    <a:srgbClr val="FF3300"/>
                  </a:solidFill>
                  <a:latin typeface="Times New Roman" panose="02020603050405020304" pitchFamily="18" charset="0"/>
                </a:rPr>
                <a:t>千分位</a:t>
              </a:r>
              <a:endParaRPr lang="zh-CN" altLang="en-US" sz="2800" b="1" dirty="0">
                <a:solidFill>
                  <a:srgbClr val="FF3300"/>
                </a:solidFill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15" name="Group 69"/>
          <p:cNvGrpSpPr/>
          <p:nvPr/>
        </p:nvGrpSpPr>
        <p:grpSpPr>
          <a:xfrm>
            <a:off x="1301750" y="3967163"/>
            <a:ext cx="1752600" cy="533400"/>
            <a:chOff x="432" y="3072"/>
            <a:chExt cx="1104" cy="336"/>
          </a:xfrm>
        </p:grpSpPr>
        <p:sp>
          <p:nvSpPr>
            <p:cNvPr id="2109" name="AutoShape 70"/>
            <p:cNvSpPr/>
            <p:nvPr/>
          </p:nvSpPr>
          <p:spPr>
            <a:xfrm>
              <a:off x="432" y="3072"/>
              <a:ext cx="1104" cy="336"/>
            </a:xfrm>
            <a:prstGeom prst="roundRect">
              <a:avLst>
                <a:gd name="adj" fmla="val 16667"/>
              </a:avLst>
            </a:prstGeom>
            <a:solidFill>
              <a:srgbClr val="FFFF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p>
              <a:endParaRPr lang="zh-CN" altLang="en-US" dirty="0">
                <a:latin typeface="Arial" panose="020B0604020202020204" pitchFamily="34" charset="0"/>
              </a:endParaRPr>
            </a:p>
          </p:txBody>
        </p:sp>
        <p:grpSp>
          <p:nvGrpSpPr>
            <p:cNvPr id="2110" name="Group 71"/>
            <p:cNvGrpSpPr/>
            <p:nvPr/>
          </p:nvGrpSpPr>
          <p:grpSpPr>
            <a:xfrm>
              <a:off x="480" y="3072"/>
              <a:ext cx="1056" cy="327"/>
              <a:chOff x="864" y="3552"/>
              <a:chExt cx="1056" cy="327"/>
            </a:xfrm>
          </p:grpSpPr>
          <p:sp>
            <p:nvSpPr>
              <p:cNvPr id="2111" name="Text Box 72"/>
              <p:cNvSpPr txBox="1"/>
              <p:nvPr/>
            </p:nvSpPr>
            <p:spPr>
              <a:xfrm>
                <a:off x="864" y="3552"/>
                <a:ext cx="1056" cy="32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 algn="ctr">
                  <a:spcBef>
                    <a:spcPct val="50000"/>
                  </a:spcBef>
                </a:pPr>
                <a:r>
                  <a:rPr lang="en-US" altLang="zh-CN" sz="2800" b="1">
                    <a:latin typeface="Times New Roman" panose="02020603050405020304" pitchFamily="18" charset="0"/>
                  </a:rPr>
                  <a:t> 5.08   10</a:t>
                </a:r>
                <a:r>
                  <a:rPr lang="en-US" altLang="zh-CN" sz="2800" b="1" baseline="30000">
                    <a:latin typeface="Times New Roman" panose="02020603050405020304" pitchFamily="18" charset="0"/>
                  </a:rPr>
                  <a:t>4</a:t>
                </a:r>
                <a:endParaRPr lang="en-US" altLang="zh-CN" sz="2800" b="1" baseline="30000">
                  <a:latin typeface="Times New Roman" panose="02020603050405020304" pitchFamily="18" charset="0"/>
                </a:endParaRPr>
              </a:p>
            </p:txBody>
          </p:sp>
          <p:graphicFrame>
            <p:nvGraphicFramePr>
              <p:cNvPr id="2050" name="Object 73"/>
              <p:cNvGraphicFramePr/>
              <p:nvPr/>
            </p:nvGraphicFramePr>
            <p:xfrm>
              <a:off x="1392" y="3648"/>
              <a:ext cx="191" cy="19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076" name="" r:id="rId2" imgW="114300" imgH="127000" progId="Equation.3">
                      <p:embed/>
                    </p:oleObj>
                  </mc:Choice>
                  <mc:Fallback>
                    <p:oleObj name="" r:id="rId2" imgW="114300" imgH="127000" progId="Equation.3">
                      <p:embed/>
                      <p:pic>
                        <p:nvPicPr>
                          <p:cNvPr id="0" name="图片 3075"/>
                          <p:cNvPicPr/>
                          <p:nvPr/>
                        </p:nvPicPr>
                        <p:blipFill>
                          <a:blip r:embed="rId3"/>
                          <a:stretch>
                            <a:fillRect/>
                          </a:stretch>
                        </p:blipFill>
                        <p:spPr>
                          <a:xfrm>
                            <a:off x="1392" y="3648"/>
                            <a:ext cx="191" cy="192"/>
                          </a:xfrm>
                          <a:prstGeom prst="rect">
                            <a:avLst/>
                          </a:prstGeom>
                          <a:noFill/>
                          <a:ln w="38100">
                            <a:noFill/>
                            <a:miter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sp>
        <p:nvSpPr>
          <p:cNvPr id="19530" name="AutoShape 74"/>
          <p:cNvSpPr/>
          <p:nvPr/>
        </p:nvSpPr>
        <p:spPr>
          <a:xfrm>
            <a:off x="4267200" y="3949700"/>
            <a:ext cx="1739900" cy="558800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algn="ctr"/>
            <a:endParaRPr lang="zh-CN" altLang="zh-CN" sz="2000" dirty="0">
              <a:latin typeface="Times New Roman" panose="02020603050405020304" pitchFamily="18" charset="0"/>
            </a:endParaRPr>
          </a:p>
        </p:txBody>
      </p:sp>
      <p:grpSp>
        <p:nvGrpSpPr>
          <p:cNvPr id="17" name="Group 76"/>
          <p:cNvGrpSpPr/>
          <p:nvPr/>
        </p:nvGrpSpPr>
        <p:grpSpPr>
          <a:xfrm>
            <a:off x="4267200" y="3949700"/>
            <a:ext cx="1739900" cy="558800"/>
            <a:chOff x="2688" y="0"/>
            <a:chExt cx="1096" cy="352"/>
          </a:xfrm>
        </p:grpSpPr>
        <p:sp>
          <p:nvSpPr>
            <p:cNvPr id="2107" name="AutoShape 77"/>
            <p:cNvSpPr/>
            <p:nvPr/>
          </p:nvSpPr>
          <p:spPr>
            <a:xfrm>
              <a:off x="2688" y="0"/>
              <a:ext cx="1096" cy="352"/>
            </a:xfrm>
            <a:prstGeom prst="roundRect">
              <a:avLst>
                <a:gd name="adj" fmla="val 16667"/>
              </a:avLst>
            </a:prstGeom>
            <a:solidFill>
              <a:srgbClr val="FFFF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p>
              <a:pPr algn="ctr"/>
              <a:endParaRPr lang="zh-CN" altLang="zh-CN" sz="2000" dirty="0">
                <a:latin typeface="Times New Roman" panose="02020603050405020304" pitchFamily="18" charset="0"/>
              </a:endParaRPr>
            </a:p>
          </p:txBody>
        </p:sp>
        <p:sp>
          <p:nvSpPr>
            <p:cNvPr id="2108" name="Text Box 78"/>
            <p:cNvSpPr txBox="1"/>
            <p:nvPr/>
          </p:nvSpPr>
          <p:spPr>
            <a:xfrm>
              <a:off x="2736" y="0"/>
              <a:ext cx="960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>
                <a:spcBef>
                  <a:spcPct val="50000"/>
                </a:spcBef>
              </a:pPr>
              <a:r>
                <a:rPr lang="zh-CN" altLang="en-US" sz="2800" b="1" dirty="0">
                  <a:solidFill>
                    <a:srgbClr val="FF3300"/>
                  </a:solidFill>
                  <a:latin typeface="Times New Roman" panose="02020603050405020304" pitchFamily="18" charset="0"/>
                </a:rPr>
                <a:t>百位</a:t>
              </a:r>
              <a:endParaRPr lang="zh-CN" altLang="en-US" sz="2800" b="1" dirty="0">
                <a:solidFill>
                  <a:srgbClr val="FF3300"/>
                </a:solidFill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19" name="Group 82"/>
          <p:cNvGrpSpPr/>
          <p:nvPr/>
        </p:nvGrpSpPr>
        <p:grpSpPr>
          <a:xfrm>
            <a:off x="1296988" y="3967163"/>
            <a:ext cx="1752600" cy="533400"/>
            <a:chOff x="776" y="3168"/>
            <a:chExt cx="1104" cy="288"/>
          </a:xfrm>
        </p:grpSpPr>
        <p:sp>
          <p:nvSpPr>
            <p:cNvPr id="2103" name="AutoShape 83"/>
            <p:cNvSpPr/>
            <p:nvPr/>
          </p:nvSpPr>
          <p:spPr>
            <a:xfrm>
              <a:off x="776" y="3168"/>
              <a:ext cx="1104" cy="288"/>
            </a:xfrm>
            <a:prstGeom prst="roundRect">
              <a:avLst>
                <a:gd name="adj" fmla="val 16667"/>
              </a:avLst>
            </a:prstGeom>
            <a:solidFill>
              <a:srgbClr val="FFFF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p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2104" name="Text Box 84"/>
            <p:cNvSpPr txBox="1"/>
            <p:nvPr/>
          </p:nvSpPr>
          <p:spPr>
            <a:xfrm>
              <a:off x="864" y="3168"/>
              <a:ext cx="912" cy="28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>
                <a:spcBef>
                  <a:spcPct val="50000"/>
                </a:spcBef>
              </a:pPr>
              <a:r>
                <a:rPr lang="en-US" altLang="zh-CN" sz="2800" b="1">
                  <a:latin typeface="Times New Roman" panose="02020603050405020304" pitchFamily="18" charset="0"/>
                </a:rPr>
                <a:t> 2.48</a:t>
              </a:r>
              <a:r>
                <a:rPr lang="zh-CN" altLang="en-US" sz="2800" b="1" dirty="0">
                  <a:latin typeface="宋体" panose="02010600030101010101" pitchFamily="2" charset="-122"/>
                </a:rPr>
                <a:t>万</a:t>
              </a:r>
              <a:endParaRPr lang="zh-CN" altLang="en-US" sz="2800" b="1" dirty="0">
                <a:latin typeface="宋体" panose="02010600030101010101" pitchFamily="2" charset="-122"/>
              </a:endParaRPr>
            </a:p>
          </p:txBody>
        </p:sp>
      </p:grpSp>
      <p:sp>
        <p:nvSpPr>
          <p:cNvPr id="19541" name="AutoShape 85"/>
          <p:cNvSpPr/>
          <p:nvPr/>
        </p:nvSpPr>
        <p:spPr>
          <a:xfrm>
            <a:off x="4267200" y="3949700"/>
            <a:ext cx="1739900" cy="558800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algn="ctr"/>
            <a:endParaRPr lang="zh-CN" altLang="zh-CN" sz="2000" dirty="0">
              <a:latin typeface="Times New Roman" panose="02020603050405020304" pitchFamily="18" charset="0"/>
            </a:endParaRPr>
          </a:p>
        </p:txBody>
      </p:sp>
      <p:grpSp>
        <p:nvGrpSpPr>
          <p:cNvPr id="20" name="Group 87"/>
          <p:cNvGrpSpPr/>
          <p:nvPr/>
        </p:nvGrpSpPr>
        <p:grpSpPr>
          <a:xfrm>
            <a:off x="4267200" y="3949700"/>
            <a:ext cx="1739900" cy="558800"/>
            <a:chOff x="4464" y="1200"/>
            <a:chExt cx="1096" cy="352"/>
          </a:xfrm>
        </p:grpSpPr>
        <p:sp>
          <p:nvSpPr>
            <p:cNvPr id="2101" name="AutoShape 88"/>
            <p:cNvSpPr/>
            <p:nvPr/>
          </p:nvSpPr>
          <p:spPr>
            <a:xfrm>
              <a:off x="4464" y="1200"/>
              <a:ext cx="1096" cy="352"/>
            </a:xfrm>
            <a:prstGeom prst="roundRect">
              <a:avLst>
                <a:gd name="adj" fmla="val 16667"/>
              </a:avLst>
            </a:prstGeom>
            <a:solidFill>
              <a:srgbClr val="FFFF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p>
              <a:pPr algn="ctr"/>
              <a:endParaRPr lang="zh-CN" altLang="zh-CN" sz="2000" dirty="0">
                <a:latin typeface="Times New Roman" panose="02020603050405020304" pitchFamily="18" charset="0"/>
              </a:endParaRPr>
            </a:p>
          </p:txBody>
        </p:sp>
        <p:sp>
          <p:nvSpPr>
            <p:cNvPr id="2102" name="Text Box 89"/>
            <p:cNvSpPr txBox="1"/>
            <p:nvPr/>
          </p:nvSpPr>
          <p:spPr>
            <a:xfrm>
              <a:off x="4656" y="1216"/>
              <a:ext cx="720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2800" b="1">
                  <a:solidFill>
                    <a:srgbClr val="FF3300"/>
                  </a:solidFill>
                  <a:latin typeface="Times New Roman" panose="02020603050405020304" pitchFamily="18" charset="0"/>
                </a:rPr>
                <a:t> </a:t>
              </a:r>
              <a:r>
                <a:rPr lang="zh-CN" altLang="en-US" sz="2800" b="1" dirty="0">
                  <a:latin typeface="Times New Roman" panose="02020603050405020304" pitchFamily="18" charset="0"/>
                </a:rPr>
                <a:t>百位</a:t>
              </a:r>
              <a:endParaRPr lang="zh-CN" altLang="en-US" sz="2800" b="1" dirty="0">
                <a:latin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"/>
                            </p:stCondLst>
                            <p:childTnLst>
                              <p:par>
                                <p:cTn id="7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"/>
                            </p:stCondLst>
                            <p:childTnLst>
                              <p:par>
                                <p:cTn id="8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70" grpId="0"/>
      <p:bldP spid="19473" grpId="0"/>
      <p:bldP spid="19475" grpId="0" animBg="1"/>
      <p:bldP spid="19476" grpId="0" animBg="1"/>
      <p:bldP spid="19477" grpId="0"/>
      <p:bldP spid="19479" grpId="0"/>
      <p:bldP spid="19481" grpId="0" animBg="1"/>
      <p:bldP spid="19489" grpId="0" animBg="1"/>
      <p:bldP spid="19506" grpId="0" animBg="1"/>
      <p:bldP spid="19517" grpId="0" animBg="1"/>
      <p:bldP spid="19530" grpId="0" animBg="1"/>
      <p:bldP spid="19541" grpId="0" animBg="1"/>
    </p:bld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1418</Words>
  <Application>WPS 演示</Application>
  <PresentationFormat>在屏幕上显示</PresentationFormat>
  <Paragraphs>177</Paragraphs>
  <Slides>11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2" baseType="lpstr">
      <vt:lpstr>Arial</vt:lpstr>
      <vt:lpstr>宋体</vt:lpstr>
      <vt:lpstr>Wingdings</vt:lpstr>
      <vt:lpstr>Times New Roman</vt:lpstr>
      <vt:lpstr>华文行楷</vt:lpstr>
      <vt:lpstr>Comic Sans MS</vt:lpstr>
      <vt:lpstr>华文中宋</vt:lpstr>
      <vt:lpstr>微软雅黑</vt:lpstr>
      <vt:lpstr>Arial Unicode MS</vt:lpstr>
      <vt:lpstr>默认设计模板</vt:lpstr>
      <vt:lpstr>Equation.3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China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User</dc:creator>
  <cp:lastModifiedBy>Administrator</cp:lastModifiedBy>
  <cp:revision>108</cp:revision>
  <dcterms:created xsi:type="dcterms:W3CDTF">2011-01-06T05:00:00Z</dcterms:created>
  <dcterms:modified xsi:type="dcterms:W3CDTF">2017-09-20T14:10:57Z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2052-10.1.0.6747</vt:lpwstr>
  </property>
</Properties>
</file>