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gif" ContentType="image/gif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8" r:id="rId3"/>
    <p:sldId id="262" r:id="rId4"/>
    <p:sldId id="256" r:id="rId5"/>
    <p:sldId id="257" r:id="rId6"/>
    <p:sldId id="268" r:id="rId7"/>
    <p:sldId id="280" r:id="rId8"/>
    <p:sldId id="281" r:id="rId9"/>
    <p:sldId id="267" r:id="rId10"/>
    <p:sldId id="270" r:id="rId11"/>
    <p:sldId id="273" r:id="rId12"/>
    <p:sldId id="282" r:id="rId13"/>
    <p:sldId id="283" r:id="rId1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99FFCC"/>
    <a:srgbClr val="0000CC"/>
    <a:srgbClr val="FF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/>
    <p:restoredTop sz="94711"/>
  </p:normalViewPr>
  <p:slideViewPr>
    <p:cSldViewPr showGuides="1"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  <a:p>
            <a:pPr lvl="1"/>
            <a:r>
              <a:rPr lang="en-US" altLang="zh-CN" smtClean="0"/>
              <a:t>Second level</a:t>
            </a:r>
            <a:endParaRPr lang="en-US" altLang="zh-CN" smtClean="0"/>
          </a:p>
          <a:p>
            <a:pPr lvl="2"/>
            <a:r>
              <a:rPr lang="en-US" altLang="zh-CN" smtClean="0"/>
              <a:t>Third level</a:t>
            </a:r>
            <a:endParaRPr lang="en-US" altLang="zh-CN" smtClean="0"/>
          </a:p>
          <a:p>
            <a:pPr lvl="3"/>
            <a:r>
              <a:rPr lang="en-US" altLang="zh-CN" smtClean="0"/>
              <a:t>Fourth level</a:t>
            </a:r>
            <a:endParaRPr lang="en-US" altLang="zh-CN" smtClean="0"/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  <a:endParaRPr lang="en-US" altLang="zh-CN" smtClean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6019800" y="6324600"/>
            <a:ext cx="31242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苏科版初中数学网站</a:t>
            </a:r>
            <a:endParaRPr kumimoji="1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1.wmf"/><Relationship Id="rId1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4.jpeg"/><Relationship Id="rId7" Type="http://schemas.openxmlformats.org/officeDocument/2006/relationships/oleObject" Target="../embeddings/oleObject8.bin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Relationship Id="rId3" Type="http://schemas.openxmlformats.org/officeDocument/2006/relationships/oleObject" Target="../embeddings/oleObject4.bin"/><Relationship Id="rId2" Type="http://schemas.openxmlformats.org/officeDocument/2006/relationships/image" Target="../media/image3.wmf"/><Relationship Id="rId10" Type="http://schemas.openxmlformats.org/officeDocument/2006/relationships/vmlDrawing" Target="../drawings/vmlDrawing2.vml"/><Relationship Id="rId1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3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10.bin"/><Relationship Id="rId3" Type="http://schemas.openxmlformats.org/officeDocument/2006/relationships/image" Target="../media/image6.wmf"/><Relationship Id="rId2" Type="http://schemas.openxmlformats.org/officeDocument/2006/relationships/oleObject" Target="../embeddings/oleObject9.bin"/><Relationship Id="rId1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02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27388" cy="1143000"/>
          </a:xfrm>
          <a:ln/>
        </p:spPr>
        <p:txBody>
          <a:bodyPr vert="horz" wrap="square" lIns="91440" tIns="45720" rIns="91440" bIns="45720" anchor="ctr"/>
          <a:p>
            <a:pPr eaLnBrk="1" hangingPunct="1"/>
            <a:r>
              <a:rPr lang="zh-CN" altLang="en-US" b="1" dirty="0">
                <a:ea typeface="楷体_GB2312" pitchFamily="49" charset="-122"/>
              </a:rPr>
              <a:t>符号表示</a:t>
            </a:r>
            <a:endParaRPr lang="zh-CN" altLang="en-US" b="1" dirty="0">
              <a:ea typeface="楷体_GB2312" pitchFamily="49" charset="-122"/>
            </a:endParaRPr>
          </a:p>
        </p:txBody>
      </p:sp>
      <p:sp>
        <p:nvSpPr>
          <p:cNvPr id="1029" name="Rectangle 3"/>
          <p:cNvSpPr/>
          <p:nvPr/>
        </p:nvSpPr>
        <p:spPr>
          <a:xfrm>
            <a:off x="0" y="3071813"/>
            <a:ext cx="9144000" cy="274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1200" dirty="0">
                <a:latin typeface="Times New Roman" panose="02020603050405020304" pitchFamily="18" charset="0"/>
              </a:rPr>
              <a:t>  </a:t>
            </a:r>
            <a:endParaRPr lang="en-US" altLang="zh-CN" sz="2400" dirty="0">
              <a:latin typeface="Times New Roman" panose="02020603050405020304" pitchFamily="18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1752600" y="1981200"/>
            <a:ext cx="5110163" cy="2743200"/>
            <a:chOff x="960" y="1536"/>
            <a:chExt cx="3219" cy="1728"/>
          </a:xfrm>
        </p:grpSpPr>
        <p:graphicFrame>
          <p:nvGraphicFramePr>
            <p:cNvPr id="1026" name="Object 5"/>
            <p:cNvGraphicFramePr/>
            <p:nvPr/>
          </p:nvGraphicFramePr>
          <p:xfrm>
            <a:off x="960" y="1632"/>
            <a:ext cx="1371" cy="16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7" name="" r:id="rId1" imgW="596900" imgH="711200" progId="Equation.DSMT4">
                    <p:embed/>
                  </p:oleObj>
                </mc:Choice>
                <mc:Fallback>
                  <p:oleObj name="" r:id="rId1" imgW="596900" imgH="711200" progId="Equation.DSMT4">
                    <p:embed/>
                    <p:pic>
                      <p:nvPicPr>
                        <p:cNvPr id="0" name="图片 3076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960" y="1632"/>
                          <a:ext cx="1371" cy="163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27" name="Object 6"/>
            <p:cNvGraphicFramePr/>
            <p:nvPr/>
          </p:nvGraphicFramePr>
          <p:xfrm>
            <a:off x="2736" y="1683"/>
            <a:ext cx="1443" cy="14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6" name="" r:id="rId3" imgW="393700" imgH="635000" progId="Equation.DSMT4">
                    <p:embed/>
                  </p:oleObj>
                </mc:Choice>
                <mc:Fallback>
                  <p:oleObj name="" r:id="rId3" imgW="393700" imgH="635000" progId="Equation.DSMT4">
                    <p:embed/>
                    <p:pic>
                      <p:nvPicPr>
                        <p:cNvPr id="0" name="图片 307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736" y="1683"/>
                          <a:ext cx="1443" cy="1488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31" name="Text Box 7"/>
            <p:cNvSpPr txBox="1"/>
            <p:nvPr/>
          </p:nvSpPr>
          <p:spPr>
            <a:xfrm>
              <a:off x="2352" y="1968"/>
              <a:ext cx="336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fontAlgn="t">
                <a:spcBef>
                  <a:spcPct val="50000"/>
                </a:spcBef>
              </a:pPr>
              <a:r>
                <a:rPr lang="zh-CN" altLang="en-US" sz="5400" dirty="0">
                  <a:latin typeface="Times New Roman" panose="02020603050405020304" pitchFamily="18" charset="0"/>
                </a:rPr>
                <a:t>，</a:t>
              </a:r>
              <a:endParaRPr lang="zh-CN" altLang="en-US" sz="5400" dirty="0">
                <a:latin typeface="Times New Roman" panose="02020603050405020304" pitchFamily="18" charset="0"/>
              </a:endParaRPr>
            </a:p>
          </p:txBody>
        </p:sp>
        <p:sp>
          <p:nvSpPr>
            <p:cNvPr id="1032" name="Text Box 8"/>
            <p:cNvSpPr txBox="1"/>
            <p:nvPr/>
          </p:nvSpPr>
          <p:spPr>
            <a:xfrm>
              <a:off x="2400" y="2592"/>
              <a:ext cx="336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fontAlgn="t">
                <a:spcBef>
                  <a:spcPct val="50000"/>
                </a:spcBef>
              </a:pPr>
              <a:r>
                <a:rPr lang="zh-CN" altLang="en-US" sz="5400" dirty="0">
                  <a:latin typeface="Times New Roman" panose="02020603050405020304" pitchFamily="18" charset="0"/>
                </a:rPr>
                <a:t>，</a:t>
              </a:r>
              <a:endParaRPr lang="zh-CN" altLang="en-US" sz="5400" dirty="0">
                <a:latin typeface="Times New Roman" panose="02020603050405020304" pitchFamily="18" charset="0"/>
              </a:endParaRPr>
            </a:p>
          </p:txBody>
        </p:sp>
        <p:sp>
          <p:nvSpPr>
            <p:cNvPr id="1033" name="Text Box 9"/>
            <p:cNvSpPr txBox="1"/>
            <p:nvPr/>
          </p:nvSpPr>
          <p:spPr>
            <a:xfrm>
              <a:off x="2373" y="1536"/>
              <a:ext cx="336" cy="57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fontAlgn="t">
                <a:spcBef>
                  <a:spcPct val="50000"/>
                </a:spcBef>
              </a:pPr>
              <a:r>
                <a:rPr lang="zh-CN" altLang="en-US" sz="5400" dirty="0">
                  <a:latin typeface="Times New Roman" panose="02020603050405020304" pitchFamily="18" charset="0"/>
                </a:rPr>
                <a:t>，</a:t>
              </a:r>
              <a:endParaRPr lang="zh-CN" altLang="en-US" sz="5400" dirty="0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Text Box 2"/>
          <p:cNvSpPr txBox="1"/>
          <p:nvPr/>
        </p:nvSpPr>
        <p:spPr>
          <a:xfrm>
            <a:off x="457200" y="152400"/>
            <a:ext cx="2743200" cy="914400"/>
          </a:xfrm>
          <a:prstGeom prst="rect">
            <a:avLst/>
          </a:prstGeom>
          <a:solidFill>
            <a:srgbClr val="00FF00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13110F"/>
                </a:solidFill>
                <a:latin typeface="Times New Roman" panose="02020603050405020304" pitchFamily="18" charset="0"/>
              </a:rPr>
              <a:t>小结</a:t>
            </a:r>
            <a:r>
              <a:rPr lang="en-US" altLang="zh-CN" sz="4000" dirty="0">
                <a:latin typeface="Times New Roman" panose="02020603050405020304" pitchFamily="18" charset="0"/>
              </a:rPr>
              <a:t>:</a:t>
            </a:r>
            <a:endParaRPr lang="en-US" altLang="zh-CN" sz="4000" dirty="0">
              <a:latin typeface="Times New Roman" panose="02020603050405020304" pitchFamily="18" charset="0"/>
            </a:endParaRPr>
          </a:p>
        </p:txBody>
      </p:sp>
      <p:sp>
        <p:nvSpPr>
          <p:cNvPr id="19465" name="Text Box 9"/>
          <p:cNvSpPr txBox="1"/>
          <p:nvPr/>
        </p:nvSpPr>
        <p:spPr>
          <a:xfrm>
            <a:off x="900113" y="1295400"/>
            <a:ext cx="68580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1.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正数的绝对值是</a:t>
            </a:r>
            <a:r>
              <a:rPr lang="zh-CN" altLang="en-US" sz="32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，负数的绝对值是</a:t>
            </a:r>
            <a:r>
              <a:rPr lang="zh-CN" altLang="en-US" sz="32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，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的绝对是</a:t>
            </a:r>
            <a:r>
              <a:rPr lang="zh-CN" altLang="en-US" sz="32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6" name="Text Box 10"/>
          <p:cNvSpPr txBox="1"/>
          <p:nvPr/>
        </p:nvSpPr>
        <p:spPr>
          <a:xfrm>
            <a:off x="900113" y="2492375"/>
            <a:ext cx="7696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一个数的绝对值是 </a:t>
            </a:r>
            <a:r>
              <a:rPr lang="zh-CN" altLang="en-US" sz="32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数。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7" name="Text Box 11"/>
          <p:cNvSpPr txBox="1"/>
          <p:nvPr/>
        </p:nvSpPr>
        <p:spPr>
          <a:xfrm>
            <a:off x="900113" y="3200400"/>
            <a:ext cx="8405812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3.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两个正数，</a:t>
            </a:r>
            <a:r>
              <a:rPr lang="zh-CN" altLang="en-US" sz="32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大，两个负数，</a:t>
            </a:r>
            <a:r>
              <a:rPr lang="zh-CN" altLang="en-US" sz="32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反而小。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9" name="Rectangle 13"/>
          <p:cNvSpPr/>
          <p:nvPr/>
        </p:nvSpPr>
        <p:spPr>
          <a:xfrm>
            <a:off x="2819400" y="3810000"/>
            <a:ext cx="12954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9600" b="1" dirty="0">
                <a:solidFill>
                  <a:srgbClr val="000000"/>
                </a:solidFill>
                <a:latin typeface="宋体" panose="02010600030101010101" pitchFamily="2" charset="-122"/>
              </a:rPr>
              <a:t>{</a:t>
            </a:r>
            <a:r>
              <a:rPr lang="en-US" altLang="zh-CN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endParaRPr lang="en-US" altLang="zh-CN" sz="24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71" name="Text Box 15"/>
          <p:cNvSpPr txBox="1"/>
          <p:nvPr/>
        </p:nvSpPr>
        <p:spPr>
          <a:xfrm>
            <a:off x="990600" y="4267200"/>
            <a:ext cx="2209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4.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en-US" altLang="zh-CN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︱a︱=</a:t>
            </a:r>
            <a:endParaRPr lang="en-US" altLang="zh-CN" sz="4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73" name="Rectangle 17"/>
          <p:cNvSpPr/>
          <p:nvPr/>
        </p:nvSpPr>
        <p:spPr>
          <a:xfrm>
            <a:off x="3810000" y="3886200"/>
            <a:ext cx="4381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a</a:t>
            </a:r>
            <a:endParaRPr lang="en-US" altLang="zh-CN" sz="4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74" name="Rectangle 18"/>
          <p:cNvSpPr/>
          <p:nvPr/>
        </p:nvSpPr>
        <p:spPr>
          <a:xfrm>
            <a:off x="3657600" y="4556125"/>
            <a:ext cx="60801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-a</a:t>
            </a:r>
            <a:endParaRPr lang="en-US" altLang="zh-CN" sz="4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76" name="Text Box 20"/>
          <p:cNvSpPr txBox="1"/>
          <p:nvPr/>
        </p:nvSpPr>
        <p:spPr>
          <a:xfrm>
            <a:off x="4495800" y="4038600"/>
            <a:ext cx="4468813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zh-CN" altLang="en-US" sz="2400" dirty="0">
                <a:latin typeface="Times New Roman" panose="02020603050405020304" pitchFamily="18" charset="0"/>
              </a:rPr>
              <a:t>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是正数或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时）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77" name="Text Box 21"/>
          <p:cNvSpPr txBox="1"/>
          <p:nvPr/>
        </p:nvSpPr>
        <p:spPr>
          <a:xfrm>
            <a:off x="4527550" y="4649788"/>
            <a:ext cx="422116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 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是正数或</a:t>
            </a:r>
            <a:r>
              <a: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时）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5" grpId="0"/>
      <p:bldP spid="19466" grpId="0"/>
      <p:bldP spid="19467" grpId="0"/>
      <p:bldP spid="19469" grpId="0"/>
      <p:bldP spid="19471" grpId="0"/>
      <p:bldP spid="19473" grpId="0"/>
      <p:bldP spid="19474" grpId="0"/>
      <p:bldP spid="19476" grpId="0"/>
      <p:bldP spid="194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9394" name="Rectangle 2"/>
          <p:cNvSpPr/>
          <p:nvPr/>
        </p:nvSpPr>
        <p:spPr>
          <a:xfrm>
            <a:off x="504825" y="2035175"/>
            <a:ext cx="8197850" cy="41941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）一个数的绝对值是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4 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，则这数是</a:t>
            </a:r>
            <a:r>
              <a:rPr lang="en-US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4. 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　　　　     　　　　　　　　　             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|3|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＞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0.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　　　  </a:t>
            </a:r>
            <a:b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|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1.3|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＞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0.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）有理数的绝对值一定是正数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）若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－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，则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|a|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|b|.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　　　　　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6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）若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|a|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|b|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，则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b.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7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）若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|a|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＝－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，则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必为负数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　　　 　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8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）互为相反数的两个数的绝对值相等</a:t>
            </a: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3"/>
          <p:cNvGrpSpPr/>
          <p:nvPr/>
        </p:nvGrpSpPr>
        <p:grpSpPr>
          <a:xfrm>
            <a:off x="1133475" y="312738"/>
            <a:ext cx="2620963" cy="852487"/>
            <a:chOff x="826" y="217"/>
            <a:chExt cx="1651" cy="537"/>
          </a:xfrm>
        </p:grpSpPr>
        <p:sp>
          <p:nvSpPr>
            <p:cNvPr id="23566" name="AutoShape 4"/>
            <p:cNvSpPr/>
            <p:nvPr/>
          </p:nvSpPr>
          <p:spPr>
            <a:xfrm>
              <a:off x="1121" y="254"/>
              <a:ext cx="1356" cy="500"/>
            </a:xfrm>
            <a:prstGeom prst="flowChartDocument">
              <a:avLst/>
            </a:prstGeom>
            <a:solidFill>
              <a:srgbClr val="0000FF"/>
            </a:solidFill>
            <a:ln w="25400" cap="flat" cmpd="sng">
              <a:solidFill>
                <a:schemeClr val="bg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华文行楷" panose="02010800040101010101" pitchFamily="2" charset="-122"/>
                </a:rPr>
                <a:t>练一练</a:t>
              </a:r>
              <a:endParaRPr lang="zh-CN" altLang="en-US" sz="4400" b="1" dirty="0">
                <a:solidFill>
                  <a:schemeClr val="bg1"/>
                </a:solidFill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  <p:pic>
          <p:nvPicPr>
            <p:cNvPr id="23567" name="Picture 5" descr="ni_png_044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26" y="217"/>
              <a:ext cx="489" cy="489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59398" name="Rectangle 6"/>
          <p:cNvSpPr/>
          <p:nvPr/>
        </p:nvSpPr>
        <p:spPr>
          <a:xfrm>
            <a:off x="739775" y="1258888"/>
            <a:ext cx="63706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．判断下列说法是否正确</a:t>
            </a:r>
            <a:r>
              <a:rPr lang="en-US" altLang="zh-CN" sz="3600" dirty="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36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9399" name="Text Box 7"/>
          <p:cNvSpPr txBox="1"/>
          <p:nvPr/>
        </p:nvSpPr>
        <p:spPr>
          <a:xfrm>
            <a:off x="6904038" y="2087563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琥珀" panose="02010800040101010101" pitchFamily="2" charset="-122"/>
              </a:rPr>
              <a:t>×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琥珀" panose="02010800040101010101" pitchFamily="2" charset="-122"/>
            </a:endParaRPr>
          </a:p>
        </p:txBody>
      </p:sp>
      <p:sp>
        <p:nvSpPr>
          <p:cNvPr id="59400" name="Rectangle 8"/>
          <p:cNvSpPr/>
          <p:nvPr/>
        </p:nvSpPr>
        <p:spPr>
          <a:xfrm>
            <a:off x="2266950" y="2579688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琥珀" panose="02010800040101010101" pitchFamily="2" charset="-122"/>
              </a:rPr>
              <a:t>√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琥珀" panose="02010800040101010101" pitchFamily="2" charset="-122"/>
            </a:endParaRPr>
          </a:p>
        </p:txBody>
      </p:sp>
      <p:sp>
        <p:nvSpPr>
          <p:cNvPr id="59401" name="Rectangle 9"/>
          <p:cNvSpPr/>
          <p:nvPr/>
        </p:nvSpPr>
        <p:spPr>
          <a:xfrm>
            <a:off x="2908300" y="3116263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琥珀" panose="02010800040101010101" pitchFamily="2" charset="-122"/>
              </a:rPr>
              <a:t>√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琥珀" panose="02010800040101010101" pitchFamily="2" charset="-122"/>
            </a:endParaRPr>
          </a:p>
        </p:txBody>
      </p:sp>
      <p:sp>
        <p:nvSpPr>
          <p:cNvPr id="59402" name="Rectangle 10"/>
          <p:cNvSpPr/>
          <p:nvPr/>
        </p:nvSpPr>
        <p:spPr>
          <a:xfrm>
            <a:off x="6824663" y="5630863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琥珀" panose="02010800040101010101" pitchFamily="2" charset="-122"/>
              </a:rPr>
              <a:t>√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琥珀" panose="02010800040101010101" pitchFamily="2" charset="-122"/>
            </a:endParaRPr>
          </a:p>
        </p:txBody>
      </p:sp>
      <p:sp>
        <p:nvSpPr>
          <p:cNvPr id="59403" name="Rectangle 11"/>
          <p:cNvSpPr/>
          <p:nvPr/>
        </p:nvSpPr>
        <p:spPr>
          <a:xfrm>
            <a:off x="4770438" y="4100513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琥珀" panose="02010800040101010101" pitchFamily="2" charset="-122"/>
              </a:rPr>
              <a:t>√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琥珀" panose="02010800040101010101" pitchFamily="2" charset="-122"/>
            </a:endParaRPr>
          </a:p>
        </p:txBody>
      </p:sp>
      <p:sp>
        <p:nvSpPr>
          <p:cNvPr id="59404" name="Text Box 12"/>
          <p:cNvSpPr txBox="1"/>
          <p:nvPr/>
        </p:nvSpPr>
        <p:spPr>
          <a:xfrm>
            <a:off x="5700713" y="3602038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琥珀" panose="02010800040101010101" pitchFamily="2" charset="-122"/>
              </a:rPr>
              <a:t>×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琥珀" panose="02010800040101010101" pitchFamily="2" charset="-122"/>
            </a:endParaRPr>
          </a:p>
        </p:txBody>
      </p:sp>
      <p:sp>
        <p:nvSpPr>
          <p:cNvPr id="59405" name="Text Box 13"/>
          <p:cNvSpPr txBox="1"/>
          <p:nvPr/>
        </p:nvSpPr>
        <p:spPr>
          <a:xfrm>
            <a:off x="4306888" y="4598988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琥珀" panose="02010800040101010101" pitchFamily="2" charset="-122"/>
              </a:rPr>
              <a:t>×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琥珀" panose="02010800040101010101" pitchFamily="2" charset="-122"/>
            </a:endParaRPr>
          </a:p>
        </p:txBody>
      </p:sp>
      <p:sp>
        <p:nvSpPr>
          <p:cNvPr id="59406" name="Text Box 14"/>
          <p:cNvSpPr txBox="1"/>
          <p:nvPr/>
        </p:nvSpPr>
        <p:spPr>
          <a:xfrm>
            <a:off x="5411788" y="5116513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 dirty="0">
                <a:solidFill>
                  <a:srgbClr val="FF0000"/>
                </a:solidFill>
                <a:latin typeface="Times New Roman" panose="02020603050405020304" pitchFamily="18" charset="0"/>
                <a:ea typeface="华文琥珀" panose="02010800040101010101" pitchFamily="2" charset="-122"/>
              </a:rPr>
              <a:t>×</a:t>
            </a:r>
            <a:endParaRPr lang="en-US" altLang="zh-CN" sz="3600" b="1" dirty="0">
              <a:solidFill>
                <a:srgbClr val="FF0000"/>
              </a:solidFill>
              <a:latin typeface="Times New Roman" panose="02020603050405020304" pitchFamily="18" charset="0"/>
              <a:ea typeface="华文琥珀" panose="02010800040101010101" pitchFamily="2" charset="-122"/>
            </a:endParaRPr>
          </a:p>
        </p:txBody>
      </p:sp>
      <p:pic>
        <p:nvPicPr>
          <p:cNvPr id="23565" name="Picture 15" descr="HaoSc33_1344_20052515485360_S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466013" y="387350"/>
            <a:ext cx="1524000" cy="1743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4" dur="500"/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9" dur="500"/>
                                        <p:tgtEl>
                                          <p:spTgt spid="59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4" dur="500"/>
                                        <p:tgtEl>
                                          <p:spTgt spid="5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9" dur="500"/>
                                        <p:tgtEl>
                                          <p:spTgt spid="59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4" dur="500"/>
                                        <p:tgtEl>
                                          <p:spTgt spid="59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9" dur="500"/>
                                        <p:tgtEl>
                                          <p:spTgt spid="59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4" dur="500"/>
                                        <p:tgtEl>
                                          <p:spTgt spid="59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9" dur="500"/>
                                        <p:tgtEl>
                                          <p:spTgt spid="59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/>
      <p:bldP spid="59398" grpId="0"/>
      <p:bldP spid="59399" grpId="0"/>
      <p:bldP spid="59400" grpId="0"/>
      <p:bldP spid="59401" grpId="0"/>
      <p:bldP spid="59402" grpId="0"/>
      <p:bldP spid="59403" grpId="0"/>
      <p:bldP spid="59404" grpId="0"/>
      <p:bldP spid="59405" grpId="0"/>
      <p:bldP spid="5940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60418" name="Rectangle 2"/>
          <p:cNvSpPr/>
          <p:nvPr/>
        </p:nvSpPr>
        <p:spPr>
          <a:xfrm>
            <a:off x="609600" y="1619250"/>
            <a:ext cx="7793038" cy="4181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           </a:t>
            </a:r>
            <a:r>
              <a:rPr lang="en-US" altLang="zh-CN" sz="3200" b="1" dirty="0">
                <a:latin typeface="Times New Roman" panose="02020603050405020304" pitchFamily="18" charset="0"/>
              </a:rPr>
              <a:t>2</a:t>
            </a:r>
            <a:r>
              <a:rPr lang="zh-CN" altLang="en-US" sz="3200" b="1" dirty="0">
                <a:latin typeface="Times New Roman" panose="02020603050405020304" pitchFamily="18" charset="0"/>
              </a:rPr>
              <a:t>．若</a:t>
            </a:r>
            <a:r>
              <a:rPr lang="en-US" altLang="zh-CN" sz="3200" b="1" dirty="0">
                <a:latin typeface="Times New Roman" panose="02020603050405020304" pitchFamily="18" charset="0"/>
              </a:rPr>
              <a:t>|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a</a:t>
            </a:r>
            <a:r>
              <a:rPr lang="en-US" altLang="zh-CN" sz="3200" b="1" dirty="0">
                <a:latin typeface="Times New Roman" panose="02020603050405020304" pitchFamily="18" charset="0"/>
              </a:rPr>
              <a:t>|</a:t>
            </a:r>
            <a:r>
              <a:rPr lang="zh-CN" altLang="en-US" sz="3200" b="1" dirty="0">
                <a:latin typeface="Times New Roman" panose="02020603050405020304" pitchFamily="18" charset="0"/>
              </a:rPr>
              <a:t>＋ </a:t>
            </a:r>
            <a:r>
              <a:rPr lang="en-US" altLang="zh-CN" sz="3200" b="1" dirty="0">
                <a:latin typeface="Times New Roman" panose="02020603050405020304" pitchFamily="18" charset="0"/>
              </a:rPr>
              <a:t>|</a:t>
            </a:r>
            <a:r>
              <a:rPr lang="en-US" altLang="zh-CN" sz="3200" b="1" i="1" dirty="0">
                <a:latin typeface="Times New Roman" panose="02020603050405020304" pitchFamily="18" charset="0"/>
              </a:rPr>
              <a:t>b</a:t>
            </a:r>
            <a:r>
              <a:rPr lang="en-US" altLang="en-US" sz="3200" b="1" i="1" dirty="0">
                <a:latin typeface="Times New Roman" panose="02020603050405020304" pitchFamily="18" charset="0"/>
              </a:rPr>
              <a:t>－</a:t>
            </a:r>
            <a:r>
              <a:rPr lang="en-US" altLang="zh-CN" sz="3200" b="1" dirty="0">
                <a:latin typeface="Times New Roman" panose="02020603050405020304" pitchFamily="18" charset="0"/>
              </a:rPr>
              <a:t>3| </a:t>
            </a:r>
            <a:r>
              <a:rPr lang="zh-CN" altLang="en-US" sz="3200" b="1" dirty="0">
                <a:latin typeface="Times New Roman" panose="02020603050405020304" pitchFamily="18" charset="0"/>
              </a:rPr>
              <a:t>＝</a:t>
            </a:r>
            <a:r>
              <a:rPr lang="en-US" altLang="zh-CN" sz="3200" b="1" dirty="0">
                <a:latin typeface="Times New Roman" panose="02020603050405020304" pitchFamily="18" charset="0"/>
              </a:rPr>
              <a:t>0</a:t>
            </a:r>
            <a:r>
              <a:rPr lang="zh-CN" altLang="en-US" sz="3200" b="1" dirty="0">
                <a:latin typeface="Times New Roman" panose="02020603050405020304" pitchFamily="18" charset="0"/>
              </a:rPr>
              <a:t>．则</a:t>
            </a:r>
            <a:r>
              <a:rPr lang="en-US" altLang="zh-CN" sz="3200" i="1" dirty="0">
                <a:latin typeface="Times New Roman" panose="02020603050405020304" pitchFamily="18" charset="0"/>
              </a:rPr>
              <a:t>a</a:t>
            </a:r>
            <a:r>
              <a:rPr lang="en-US" altLang="zh-CN" sz="3200" b="1" dirty="0">
                <a:latin typeface="Times New Roman" panose="02020603050405020304" pitchFamily="18" charset="0"/>
              </a:rPr>
              <a:t> </a:t>
            </a:r>
            <a:r>
              <a:rPr lang="en-US" altLang="en-US" sz="2800" b="1" dirty="0">
                <a:latin typeface="Times New Roman" panose="02020603050405020304" pitchFamily="18" charset="0"/>
              </a:rPr>
              <a:t>＝</a:t>
            </a:r>
            <a:r>
              <a:rPr lang="en-US" altLang="zh-CN" sz="3200" b="1" dirty="0">
                <a:latin typeface="Times New Roman" panose="02020603050405020304" pitchFamily="18" charset="0"/>
              </a:rPr>
              <a:t>_____</a:t>
            </a:r>
            <a:r>
              <a:rPr lang="zh-CN" altLang="en-US" sz="3200" b="1" dirty="0">
                <a:latin typeface="Times New Roman" panose="02020603050405020304" pitchFamily="18" charset="0"/>
              </a:rPr>
              <a:t>，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</a:rPr>
              <a:t> </a:t>
            </a:r>
            <a:r>
              <a:rPr lang="en-US" altLang="zh-CN" sz="3200" i="1" dirty="0">
                <a:latin typeface="Times New Roman" panose="02020603050405020304" pitchFamily="18" charset="0"/>
              </a:rPr>
              <a:t>b</a:t>
            </a:r>
            <a:r>
              <a:rPr lang="zh-CN" altLang="en-US" sz="2800" i="1" dirty="0">
                <a:latin typeface="Times New Roman" panose="02020603050405020304" pitchFamily="18" charset="0"/>
              </a:rPr>
              <a:t>＝</a:t>
            </a:r>
            <a:r>
              <a:rPr lang="zh-CN" altLang="en-US" sz="3200" b="1" dirty="0">
                <a:latin typeface="Times New Roman" panose="02020603050405020304" pitchFamily="18" charset="0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</a:rPr>
              <a:t>_____.</a:t>
            </a:r>
            <a:r>
              <a:rPr lang="zh-CN" altLang="en-US" sz="3200" b="1" dirty="0">
                <a:latin typeface="Times New Roman" panose="02020603050405020304" pitchFamily="18" charset="0"/>
              </a:rPr>
              <a:t>　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</a:rPr>
              <a:t>         </a:t>
            </a:r>
            <a:r>
              <a:rPr lang="en-US" altLang="zh-CN" sz="3200" b="1" dirty="0">
                <a:latin typeface="Times New Roman" panose="02020603050405020304" pitchFamily="18" charset="0"/>
              </a:rPr>
              <a:t>3</a:t>
            </a:r>
            <a:r>
              <a:rPr lang="zh-CN" altLang="en-US" sz="3200" b="1" dirty="0">
                <a:latin typeface="Times New Roman" panose="02020603050405020304" pitchFamily="18" charset="0"/>
              </a:rPr>
              <a:t>．如果一个数的绝对值等于</a:t>
            </a:r>
            <a:r>
              <a:rPr lang="en-US" altLang="zh-CN" sz="3200" b="1" dirty="0">
                <a:latin typeface="Times New Roman" panose="02020603050405020304" pitchFamily="18" charset="0"/>
              </a:rPr>
              <a:t>4.53 </a:t>
            </a:r>
            <a:r>
              <a:rPr lang="zh-CN" altLang="en-US" sz="3200" b="1" dirty="0">
                <a:latin typeface="Times New Roman" panose="02020603050405020304" pitchFamily="18" charset="0"/>
              </a:rPr>
              <a:t>，则这个数是</a:t>
            </a:r>
            <a:r>
              <a:rPr lang="en-US" altLang="zh-CN" sz="3200" b="1" dirty="0">
                <a:latin typeface="Times New Roman" panose="02020603050405020304" pitchFamily="18" charset="0"/>
              </a:rPr>
              <a:t>_______________.</a:t>
            </a:r>
            <a:endParaRPr lang="en-US" altLang="zh-CN" sz="32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</a:rPr>
              <a:t>　　４．如果</a:t>
            </a:r>
            <a:r>
              <a:rPr lang="en-US" altLang="zh-CN" sz="3200" b="1" dirty="0">
                <a:latin typeface="Times New Roman" panose="02020603050405020304" pitchFamily="18" charset="0"/>
              </a:rPr>
              <a:t>|x</a:t>
            </a:r>
            <a:r>
              <a:rPr lang="zh-CN" altLang="en-US" sz="2800" b="1" dirty="0">
                <a:latin typeface="Times New Roman" panose="02020603050405020304" pitchFamily="18" charset="0"/>
              </a:rPr>
              <a:t>－</a:t>
            </a:r>
            <a:r>
              <a:rPr lang="en-US" altLang="zh-CN" sz="3200" b="1" dirty="0">
                <a:latin typeface="Times New Roman" panose="02020603050405020304" pitchFamily="18" charset="0"/>
              </a:rPr>
              <a:t>1|=2</a:t>
            </a:r>
            <a:r>
              <a:rPr lang="zh-CN" altLang="en-US" sz="3200" b="1" dirty="0">
                <a:latin typeface="Times New Roman" panose="02020603050405020304" pitchFamily="18" charset="0"/>
              </a:rPr>
              <a:t>，则</a:t>
            </a:r>
            <a:r>
              <a:rPr lang="en-US" altLang="zh-CN" sz="3200" b="1" dirty="0">
                <a:latin typeface="Times New Roman" panose="02020603050405020304" pitchFamily="18" charset="0"/>
              </a:rPr>
              <a:t>x=__________</a:t>
            </a:r>
            <a:r>
              <a:rPr lang="zh-CN" altLang="en-US" sz="3200" b="1" dirty="0">
                <a:latin typeface="Times New Roman" panose="02020603050405020304" pitchFamily="18" charset="0"/>
              </a:rPr>
              <a:t>．</a:t>
            </a:r>
            <a:endParaRPr lang="zh-CN" altLang="en-US" sz="32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</a:rPr>
              <a:t>　　５．如果</a:t>
            </a:r>
            <a:r>
              <a:rPr lang="en-US" altLang="zh-CN" sz="3200" b="1" dirty="0">
                <a:latin typeface="Times New Roman" panose="02020603050405020304" pitchFamily="18" charset="0"/>
              </a:rPr>
              <a:t>a </a:t>
            </a:r>
            <a:r>
              <a:rPr lang="zh-CN" altLang="en-US" sz="3200" b="1" dirty="0">
                <a:latin typeface="Times New Roman" panose="02020603050405020304" pitchFamily="18" charset="0"/>
              </a:rPr>
              <a:t>的相反数是</a:t>
            </a:r>
            <a:r>
              <a:rPr lang="zh-CN" altLang="en-US" sz="2800" b="1" dirty="0">
                <a:latin typeface="Times New Roman" panose="02020603050405020304" pitchFamily="18" charset="0"/>
              </a:rPr>
              <a:t>－</a:t>
            </a:r>
            <a:r>
              <a:rPr lang="en-US" altLang="zh-CN" sz="3200" b="1" dirty="0">
                <a:latin typeface="Times New Roman" panose="02020603050405020304" pitchFamily="18" charset="0"/>
              </a:rPr>
              <a:t>0.86</a:t>
            </a:r>
            <a:r>
              <a:rPr lang="zh-CN" altLang="en-US" sz="3200" b="1" dirty="0">
                <a:latin typeface="Times New Roman" panose="02020603050405020304" pitchFamily="18" charset="0"/>
              </a:rPr>
              <a:t>，那么</a:t>
            </a:r>
            <a:r>
              <a:rPr lang="en-US" altLang="zh-CN" sz="3200" b="1" dirty="0">
                <a:latin typeface="Times New Roman" panose="02020603050405020304" pitchFamily="18" charset="0"/>
              </a:rPr>
              <a:t>|a| =______.</a:t>
            </a:r>
            <a:endParaRPr lang="en-US" altLang="zh-CN" sz="3200" b="1" dirty="0">
              <a:latin typeface="Times New Roman" panose="02020603050405020304" pitchFamily="18" charset="0"/>
            </a:endParaRPr>
          </a:p>
        </p:txBody>
      </p:sp>
      <p:sp>
        <p:nvSpPr>
          <p:cNvPr id="60419" name="Text Box 3"/>
          <p:cNvSpPr txBox="1"/>
          <p:nvPr/>
        </p:nvSpPr>
        <p:spPr>
          <a:xfrm>
            <a:off x="6991350" y="1619250"/>
            <a:ext cx="54133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０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20" name="Text Box 4"/>
          <p:cNvSpPr txBox="1"/>
          <p:nvPr/>
        </p:nvSpPr>
        <p:spPr>
          <a:xfrm>
            <a:off x="1679575" y="2297113"/>
            <a:ext cx="541338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３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21" name="Text Box 5"/>
          <p:cNvSpPr txBox="1"/>
          <p:nvPr/>
        </p:nvSpPr>
        <p:spPr>
          <a:xfrm>
            <a:off x="3041650" y="3408363"/>
            <a:ext cx="214312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4.53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或－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4.53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22" name="Text Box 6"/>
          <p:cNvSpPr txBox="1"/>
          <p:nvPr/>
        </p:nvSpPr>
        <p:spPr>
          <a:xfrm>
            <a:off x="6099175" y="4041775"/>
            <a:ext cx="1433513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或－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0423" name="Text Box 7"/>
          <p:cNvSpPr txBox="1"/>
          <p:nvPr/>
        </p:nvSpPr>
        <p:spPr>
          <a:xfrm>
            <a:off x="1068388" y="5197475"/>
            <a:ext cx="8064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0.86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24584" name="Picture 8" descr="动画地球仪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23188" y="682625"/>
            <a:ext cx="952500" cy="7143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8" grpId="0"/>
      <p:bldP spid="60419" grpId="0"/>
      <p:bldP spid="60420" grpId="0"/>
      <p:bldP spid="60421" grpId="0"/>
      <p:bldP spid="60422" grpId="0"/>
      <p:bldP spid="604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8235" name="Object 43"/>
          <p:cNvGraphicFramePr/>
          <p:nvPr/>
        </p:nvGraphicFramePr>
        <p:xfrm>
          <a:off x="5313363" y="795338"/>
          <a:ext cx="9144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152400" imgH="393065" progId="Equation.3">
                  <p:embed/>
                </p:oleObj>
              </mc:Choice>
              <mc:Fallback>
                <p:oleObj name="" r:id="rId1" imgW="152400" imgH="393065" progId="Equation.3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5313363" y="795338"/>
                        <a:ext cx="914400" cy="762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34" name="Rectangle 42"/>
          <p:cNvSpPr/>
          <p:nvPr/>
        </p:nvSpPr>
        <p:spPr>
          <a:xfrm>
            <a:off x="2209800" y="866775"/>
            <a:ext cx="1066800" cy="76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2.3</a:t>
            </a:r>
            <a:endParaRPr lang="en-US" altLang="zh-CN" sz="4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8241" name="Object 49"/>
          <p:cNvGraphicFramePr/>
          <p:nvPr/>
        </p:nvGraphicFramePr>
        <p:xfrm>
          <a:off x="8388350" y="1514475"/>
          <a:ext cx="9144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3" imgW="152400" imgH="393065" progId="Equation.3">
                  <p:embed/>
                </p:oleObj>
              </mc:Choice>
              <mc:Fallback>
                <p:oleObj name="" r:id="rId3" imgW="152400" imgH="393065" progId="Equation.3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8388350" y="1514475"/>
                        <a:ext cx="914400" cy="762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42" name="Rectangle 50"/>
          <p:cNvSpPr/>
          <p:nvPr/>
        </p:nvSpPr>
        <p:spPr>
          <a:xfrm>
            <a:off x="2293938" y="1658938"/>
            <a:ext cx="838200" cy="76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5</a:t>
            </a:r>
            <a:endParaRPr lang="en-US" altLang="zh-CN" sz="4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43" name="Rectangle 51"/>
          <p:cNvSpPr/>
          <p:nvPr/>
        </p:nvSpPr>
        <p:spPr>
          <a:xfrm>
            <a:off x="3563938" y="2852738"/>
            <a:ext cx="1162050" cy="76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10.5</a:t>
            </a:r>
            <a:endParaRPr lang="en-US" altLang="zh-CN" sz="4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8244" name="Object 52"/>
          <p:cNvGraphicFramePr/>
          <p:nvPr/>
        </p:nvGraphicFramePr>
        <p:xfrm>
          <a:off x="3581400" y="3502025"/>
          <a:ext cx="7747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4" imgW="152400" imgH="393065" progId="Equation.3">
                  <p:embed/>
                </p:oleObj>
              </mc:Choice>
              <mc:Fallback>
                <p:oleObj name="" r:id="rId4" imgW="152400" imgH="393065" progId="Equation.3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33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581400" y="3502025"/>
                        <a:ext cx="774700" cy="1079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9" name="Text Box 2"/>
          <p:cNvSpPr txBox="1"/>
          <p:nvPr/>
        </p:nvSpPr>
        <p:spPr>
          <a:xfrm>
            <a:off x="-76200" y="-168275"/>
            <a:ext cx="4287838" cy="1006475"/>
          </a:xfrm>
          <a:prstGeom prst="rect">
            <a:avLst/>
          </a:prstGeom>
          <a:solidFill>
            <a:srgbClr val="00FF00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小试牛刀</a:t>
            </a:r>
            <a:r>
              <a:rPr lang="zh-CN" altLang="en-US" sz="60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：</a:t>
            </a:r>
            <a:endParaRPr lang="zh-CN" altLang="en-US" sz="6000" b="1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60" name="Text Box 3"/>
          <p:cNvSpPr txBox="1"/>
          <p:nvPr/>
        </p:nvSpPr>
        <p:spPr>
          <a:xfrm>
            <a:off x="3200400" y="182563"/>
            <a:ext cx="8305800" cy="579437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说出下列各式的意义并化简：</a:t>
            </a:r>
            <a:endParaRPr lang="zh-CN" altLang="en-US" sz="32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0" y="914400"/>
            <a:ext cx="10134600" cy="914400"/>
            <a:chOff x="0" y="1680"/>
            <a:chExt cx="6384" cy="576"/>
          </a:xfrm>
        </p:grpSpPr>
        <p:sp>
          <p:nvSpPr>
            <p:cNvPr id="2086" name="Text Box 4"/>
            <p:cNvSpPr txBox="1"/>
            <p:nvPr/>
          </p:nvSpPr>
          <p:spPr>
            <a:xfrm>
              <a:off x="0" y="1776"/>
              <a:ext cx="638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(1)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2.3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  <a:r>
                <a:rPr lang="en-US" altLang="zh-CN" sz="3200" b="1" u="sng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  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,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     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  <a:r>
                <a:rPr lang="en-US" altLang="zh-CN" sz="3200" b="1" u="sng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    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, 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6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  <a:r>
                <a:rPr lang="en-US" altLang="zh-CN" sz="3200" b="1" u="sng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 </a:t>
              </a:r>
              <a:endPara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055" name="Object 5"/>
            <p:cNvGraphicFramePr/>
            <p:nvPr/>
          </p:nvGraphicFramePr>
          <p:xfrm>
            <a:off x="2465" y="1680"/>
            <a:ext cx="367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5" imgW="152400" imgH="393065" progId="Equation.3">
                    <p:embed/>
                  </p:oleObj>
                </mc:Choice>
                <mc:Fallback>
                  <p:oleObj name="" r:id="rId5" imgW="152400" imgH="393065" progId="Equation.3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465" y="1680"/>
                          <a:ext cx="367" cy="5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87" name="Line 7"/>
            <p:cNvSpPr/>
            <p:nvPr/>
          </p:nvSpPr>
          <p:spPr>
            <a:xfrm>
              <a:off x="5040" y="2064"/>
              <a:ext cx="72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  <p:grpSp>
        <p:nvGrpSpPr>
          <p:cNvPr id="3" name="Group 14"/>
          <p:cNvGrpSpPr/>
          <p:nvPr/>
        </p:nvGrpSpPr>
        <p:grpSpPr>
          <a:xfrm>
            <a:off x="0" y="1676400"/>
            <a:ext cx="10134600" cy="914400"/>
            <a:chOff x="0" y="1824"/>
            <a:chExt cx="6384" cy="576"/>
          </a:xfrm>
        </p:grpSpPr>
        <p:sp>
          <p:nvSpPr>
            <p:cNvPr id="2084" name="Text Box 11"/>
            <p:cNvSpPr txBox="1"/>
            <p:nvPr/>
          </p:nvSpPr>
          <p:spPr>
            <a:xfrm>
              <a:off x="0" y="1920"/>
              <a:ext cx="638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(2)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-5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  <a:r>
                <a:rPr lang="en-US" altLang="zh-CN" sz="3200" b="1" u="sng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  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,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-10.5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  <a:r>
                <a:rPr lang="en-US" altLang="zh-CN" sz="3200" b="1" u="sng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    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, 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-   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  <a:r>
                <a:rPr lang="en-US" altLang="zh-CN" sz="3200" b="1" u="sng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 </a:t>
              </a:r>
              <a:endParaRPr lang="en-US" altLang="zh-CN" sz="3200" b="1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2054" name="Object 12"/>
            <p:cNvGraphicFramePr/>
            <p:nvPr/>
          </p:nvGraphicFramePr>
          <p:xfrm>
            <a:off x="4577" y="1824"/>
            <a:ext cx="367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6" imgW="152400" imgH="393065" progId="Equation.3">
                    <p:embed/>
                  </p:oleObj>
                </mc:Choice>
                <mc:Fallback>
                  <p:oleObj name="" r:id="rId6" imgW="152400" imgH="393065" progId="Equation.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577" y="1824"/>
                          <a:ext cx="367" cy="5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85" name="Line 13"/>
            <p:cNvSpPr/>
            <p:nvPr/>
          </p:nvSpPr>
          <p:spPr>
            <a:xfrm>
              <a:off x="5280" y="2208"/>
              <a:ext cx="480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  <p:grpSp>
        <p:nvGrpSpPr>
          <p:cNvPr id="4" name="Group 21"/>
          <p:cNvGrpSpPr/>
          <p:nvPr/>
        </p:nvGrpSpPr>
        <p:grpSpPr>
          <a:xfrm>
            <a:off x="827088" y="2492375"/>
            <a:ext cx="7696200" cy="579438"/>
            <a:chOff x="384" y="2064"/>
            <a:chExt cx="4848" cy="365"/>
          </a:xfrm>
        </p:grpSpPr>
        <p:sp>
          <p:nvSpPr>
            <p:cNvPr id="2082" name="Text Box 15"/>
            <p:cNvSpPr txBox="1"/>
            <p:nvPr/>
          </p:nvSpPr>
          <p:spPr>
            <a:xfrm>
              <a:off x="384" y="2064"/>
              <a:ext cx="484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-5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相反数是</a:t>
              </a:r>
              <a:r>
                <a:rPr lang="zh-CN" altLang="en-US" sz="2400" u="sng" dirty="0">
                  <a:latin typeface="Times New Roman" panose="02020603050405020304" pitchFamily="18" charset="0"/>
                </a:rPr>
                <a:t>                      </a:t>
              </a:r>
              <a:r>
                <a:rPr lang="zh-CN" altLang="en-US" sz="2400" dirty="0">
                  <a:latin typeface="Times New Roman" panose="02020603050405020304" pitchFamily="18" charset="0"/>
                </a:rPr>
                <a:t> </a:t>
              </a:r>
              <a:r>
                <a:rPr lang="zh-CN" altLang="en-US" sz="2400" u="sng" dirty="0">
                  <a:latin typeface="Times New Roman" panose="02020603050405020304" pitchFamily="18" charset="0"/>
                </a:rPr>
                <a:t> </a:t>
              </a:r>
              <a:r>
                <a:rPr lang="zh-CN" altLang="en-US" sz="2400" dirty="0">
                  <a:latin typeface="Times New Roman" panose="02020603050405020304" pitchFamily="18" charset="0"/>
                </a:rPr>
                <a:t>                        </a:t>
              </a:r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2083" name="Line 20"/>
            <p:cNvSpPr/>
            <p:nvPr/>
          </p:nvSpPr>
          <p:spPr>
            <a:xfrm>
              <a:off x="1776" y="2400"/>
              <a:ext cx="110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  <p:grpSp>
        <p:nvGrpSpPr>
          <p:cNvPr id="5" name="Group 33"/>
          <p:cNvGrpSpPr/>
          <p:nvPr/>
        </p:nvGrpSpPr>
        <p:grpSpPr>
          <a:xfrm>
            <a:off x="685800" y="3068638"/>
            <a:ext cx="7696200" cy="579437"/>
            <a:chOff x="432" y="2496"/>
            <a:chExt cx="4848" cy="365"/>
          </a:xfrm>
        </p:grpSpPr>
        <p:sp>
          <p:nvSpPr>
            <p:cNvPr id="2080" name="Text Box 23"/>
            <p:cNvSpPr txBox="1"/>
            <p:nvPr/>
          </p:nvSpPr>
          <p:spPr>
            <a:xfrm>
              <a:off x="432" y="2496"/>
              <a:ext cx="484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-10.5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相反数是</a:t>
              </a:r>
              <a:r>
                <a:rPr lang="zh-CN" altLang="en-US" sz="2400" u="sng" dirty="0">
                  <a:latin typeface="Times New Roman" panose="02020603050405020304" pitchFamily="18" charset="0"/>
                </a:rPr>
                <a:t>                      </a:t>
              </a:r>
              <a:r>
                <a:rPr lang="zh-CN" altLang="en-US" sz="2400" dirty="0">
                  <a:latin typeface="Times New Roman" panose="02020603050405020304" pitchFamily="18" charset="0"/>
                </a:rPr>
                <a:t> </a:t>
              </a:r>
              <a:r>
                <a:rPr lang="zh-CN" altLang="en-US" sz="2400" u="sng" dirty="0">
                  <a:latin typeface="Times New Roman" panose="02020603050405020304" pitchFamily="18" charset="0"/>
                </a:rPr>
                <a:t> </a:t>
              </a:r>
              <a:r>
                <a:rPr lang="zh-CN" altLang="en-US" sz="2400" dirty="0">
                  <a:latin typeface="Times New Roman" panose="02020603050405020304" pitchFamily="18" charset="0"/>
                </a:rPr>
                <a:t>                        </a:t>
              </a:r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2081" name="Line 24"/>
            <p:cNvSpPr/>
            <p:nvPr/>
          </p:nvSpPr>
          <p:spPr>
            <a:xfrm>
              <a:off x="2064" y="2832"/>
              <a:ext cx="110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  <p:grpSp>
        <p:nvGrpSpPr>
          <p:cNvPr id="6" name="Group 57"/>
          <p:cNvGrpSpPr/>
          <p:nvPr/>
        </p:nvGrpSpPr>
        <p:grpSpPr>
          <a:xfrm>
            <a:off x="685800" y="3678238"/>
            <a:ext cx="4191000" cy="914400"/>
            <a:chOff x="432" y="1920"/>
            <a:chExt cx="2640" cy="576"/>
          </a:xfrm>
        </p:grpSpPr>
        <p:sp>
          <p:nvSpPr>
            <p:cNvPr id="2078" name="Text Box 26"/>
            <p:cNvSpPr txBox="1"/>
            <p:nvPr/>
          </p:nvSpPr>
          <p:spPr>
            <a:xfrm>
              <a:off x="432" y="2003"/>
              <a:ext cx="264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-     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相反数是</a:t>
              </a:r>
              <a:r>
                <a:rPr lang="zh-CN" altLang="en-US" sz="2400" u="sng" dirty="0">
                  <a:latin typeface="Times New Roman" panose="02020603050405020304" pitchFamily="18" charset="0"/>
                </a:rPr>
                <a:t>                      </a:t>
              </a:r>
              <a:r>
                <a:rPr lang="zh-CN" altLang="en-US" sz="2400" dirty="0">
                  <a:latin typeface="Times New Roman" panose="02020603050405020304" pitchFamily="18" charset="0"/>
                </a:rPr>
                <a:t> </a:t>
              </a:r>
              <a:r>
                <a:rPr lang="zh-CN" altLang="en-US" sz="2400" u="sng" dirty="0">
                  <a:latin typeface="Times New Roman" panose="02020603050405020304" pitchFamily="18" charset="0"/>
                </a:rPr>
                <a:t> </a:t>
              </a:r>
              <a:r>
                <a:rPr lang="zh-CN" altLang="en-US" sz="2400" dirty="0">
                  <a:latin typeface="Times New Roman" panose="02020603050405020304" pitchFamily="18" charset="0"/>
                </a:rPr>
                <a:t>                        </a:t>
              </a:r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2079" name="Line 27"/>
            <p:cNvSpPr/>
            <p:nvPr/>
          </p:nvSpPr>
          <p:spPr>
            <a:xfrm>
              <a:off x="1824" y="2339"/>
              <a:ext cx="110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  <p:graphicFrame>
          <p:nvGraphicFramePr>
            <p:cNvPr id="2053" name="Object 30"/>
            <p:cNvGraphicFramePr/>
            <p:nvPr/>
          </p:nvGraphicFramePr>
          <p:xfrm>
            <a:off x="563" y="1920"/>
            <a:ext cx="397" cy="5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" r:id="rId7" imgW="152400" imgH="393065" progId="Equation.3">
                    <p:embed/>
                  </p:oleObj>
                </mc:Choice>
                <mc:Fallback>
                  <p:oleObj name="" r:id="rId7" imgW="152400" imgH="393065" progId="Equation.3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563" y="1920"/>
                          <a:ext cx="397" cy="57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7" name="Group 40"/>
          <p:cNvGrpSpPr/>
          <p:nvPr/>
        </p:nvGrpSpPr>
        <p:grpSpPr>
          <a:xfrm>
            <a:off x="0" y="4525963"/>
            <a:ext cx="8763000" cy="579437"/>
            <a:chOff x="0" y="3504"/>
            <a:chExt cx="5520" cy="365"/>
          </a:xfrm>
        </p:grpSpPr>
        <p:sp>
          <p:nvSpPr>
            <p:cNvPr id="2076" name="Text Box 34"/>
            <p:cNvSpPr txBox="1"/>
            <p:nvPr/>
          </p:nvSpPr>
          <p:spPr>
            <a:xfrm>
              <a:off x="0" y="3504"/>
              <a:ext cx="552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(3)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0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ㄧ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=</a:t>
              </a:r>
              <a:r>
                <a:rPr lang="en-US" altLang="zh-CN" sz="3200" b="1" u="sng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  </a:t>
              </a:r>
              <a:r>
                <a:rPr lang="en-US" altLang="zh-CN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,0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的相反数是</a:t>
              </a:r>
              <a:r>
                <a:rPr lang="zh-CN" altLang="en-US" sz="3200" b="1" u="sng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          </a:t>
              </a:r>
              <a:r>
                <a:rPr lang="zh-CN" altLang="en-US" sz="3200" b="1" dirty="0">
                  <a:solidFill>
                    <a:srgbClr val="000000"/>
                  </a:solidFill>
                  <a:latin typeface="Times New Roman" panose="02020603050405020304" pitchFamily="18" charset="0"/>
                </a:rPr>
                <a:t>               </a:t>
              </a:r>
              <a:endParaRPr lang="zh-CN" altLang="en-US" sz="3200" b="1" dirty="0">
                <a:solidFill>
                  <a:srgbClr val="00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2077" name="Line 38"/>
            <p:cNvSpPr/>
            <p:nvPr/>
          </p:nvSpPr>
          <p:spPr>
            <a:xfrm>
              <a:off x="3408" y="3792"/>
              <a:ext cx="1104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</p:sp>
      </p:grpSp>
      <p:sp>
        <p:nvSpPr>
          <p:cNvPr id="2067" name="Rectangle 44"/>
          <p:cNvSpPr/>
          <p:nvPr/>
        </p:nvSpPr>
        <p:spPr>
          <a:xfrm>
            <a:off x="4495800" y="327660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37" name="Rectangle 45"/>
          <p:cNvSpPr/>
          <p:nvPr/>
        </p:nvSpPr>
        <p:spPr>
          <a:xfrm>
            <a:off x="8243888" y="765175"/>
            <a:ext cx="838200" cy="76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6</a:t>
            </a:r>
            <a:endParaRPr lang="en-US" altLang="zh-CN" sz="4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38" name="Rectangle 46"/>
          <p:cNvSpPr/>
          <p:nvPr/>
        </p:nvSpPr>
        <p:spPr>
          <a:xfrm>
            <a:off x="3517900" y="2235200"/>
            <a:ext cx="838200" cy="76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5</a:t>
            </a:r>
            <a:endParaRPr lang="en-US" altLang="zh-CN" sz="4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39" name="Rectangle 47"/>
          <p:cNvSpPr/>
          <p:nvPr/>
        </p:nvSpPr>
        <p:spPr>
          <a:xfrm>
            <a:off x="5334000" y="1628775"/>
            <a:ext cx="1162050" cy="76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10.5</a:t>
            </a:r>
            <a:endParaRPr lang="en-US" altLang="zh-CN" sz="4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45" name="Rectangle 53"/>
          <p:cNvSpPr/>
          <p:nvPr/>
        </p:nvSpPr>
        <p:spPr>
          <a:xfrm>
            <a:off x="2068513" y="4322763"/>
            <a:ext cx="990600" cy="76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0</a:t>
            </a:r>
            <a:endParaRPr lang="en-US" altLang="zh-CN" sz="4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246" name="Rectangle 54"/>
          <p:cNvSpPr>
            <a:spLocks noChangeArrowheads="1"/>
          </p:cNvSpPr>
          <p:nvPr/>
        </p:nvSpPr>
        <p:spPr bwMode="auto">
          <a:xfrm>
            <a:off x="0" y="5638800"/>
            <a:ext cx="9144000" cy="1066800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3200" b="1" i="0" u="none" strike="noStrike" kern="1200" cap="none" spc="0" normalizeH="0" baseline="0" noProof="0" smtClean="0">
                <a:ln>
                  <a:noFill/>
                </a:ln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           </a:t>
            </a:r>
            <a:r>
              <a:rPr kumimoji="1" lang="zh-CN" alt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一个数的绝对值与这个数                     本身或它的相反数有什么关系？</a:t>
            </a:r>
            <a:endParaRPr kumimoji="1" lang="zh-CN" altLang="en-US" sz="3200" b="1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8247" name="Picture 55" descr="0803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43800" y="4076700"/>
            <a:ext cx="1600200" cy="160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74" name="WordArt 56"/>
          <p:cNvSpPr>
            <a:spLocks noTextEdit="1"/>
          </p:cNvSpPr>
          <p:nvPr/>
        </p:nvSpPr>
        <p:spPr>
          <a:xfrm>
            <a:off x="827088" y="5013325"/>
            <a:ext cx="1981200" cy="1189038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 eaLnBrk="0" hangingPunct="0"/>
            <a:r>
              <a:rPr lang="zh-CN" altLang="en-US" sz="3600">
                <a:solidFill>
                  <a:srgbClr val="00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想一想：</a:t>
            </a:r>
            <a:endParaRPr lang="zh-CN" altLang="en-US" sz="3600">
              <a:solidFill>
                <a:srgbClr val="00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250" name="Rectangle 58"/>
          <p:cNvSpPr/>
          <p:nvPr/>
        </p:nvSpPr>
        <p:spPr>
          <a:xfrm>
            <a:off x="5651500" y="4149725"/>
            <a:ext cx="990600" cy="762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0</a:t>
            </a:r>
            <a:endParaRPr lang="en-US" altLang="zh-CN" sz="4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8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34" grpId="0" animBg="1"/>
      <p:bldP spid="8242" grpId="0" animBg="1"/>
      <p:bldP spid="8243" grpId="0" animBg="1"/>
      <p:bldP spid="8237" grpId="0" animBg="1"/>
      <p:bldP spid="8238" grpId="0" animBg="1"/>
      <p:bldP spid="8239" grpId="0" animBg="1"/>
      <p:bldP spid="8245" grpId="0" animBg="1"/>
      <p:bldP spid="825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39750" y="1341438"/>
            <a:ext cx="8229600" cy="7667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A50021"/>
              </a:buClr>
              <a:buSzPct val="75000"/>
              <a:buFont typeface="Wingdings" panose="05000000000000000000" pitchFamily="2" charset="2"/>
              <a:buChar char="n"/>
              <a:defRPr/>
            </a:pPr>
            <a:endParaRPr kumimoji="1" lang="zh-CN" altLang="zh-CN" sz="3200" b="1" i="0" u="none" strike="noStrike" kern="1200" cap="none" spc="0" normalizeH="0" baseline="0" noProof="0" smtClean="0">
              <a:ln>
                <a:noFill/>
              </a:ln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76238" y="2919413"/>
            <a:ext cx="184150" cy="5794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endParaRPr kumimoji="0" lang="zh-CN" altLang="zh-CN" sz="3200" b="1" kern="1200" cap="none" spc="0" normalizeH="0" baseline="0" noProof="0" smtClean="0">
              <a:solidFill>
                <a:srgbClr val="00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3078" name="Picture 6" descr="练一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981325" cy="1533525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</p:pic>
      <p:sp>
        <p:nvSpPr>
          <p:cNvPr id="3079" name="Text Box 7"/>
          <p:cNvSpPr txBox="1"/>
          <p:nvPr/>
        </p:nvSpPr>
        <p:spPr>
          <a:xfrm>
            <a:off x="3200400" y="1035050"/>
            <a:ext cx="3429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1.</a:t>
            </a:r>
            <a:r>
              <a:rPr lang="zh-CN" altLang="en-US" sz="36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填空：</a:t>
            </a:r>
            <a:endParaRPr lang="zh-CN" altLang="en-US" sz="3600" b="1" dirty="0">
              <a:solidFill>
                <a:srgbClr val="01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0" name="Rectangle 10"/>
          <p:cNvSpPr/>
          <p:nvPr/>
        </p:nvSpPr>
        <p:spPr>
          <a:xfrm>
            <a:off x="443865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3081" name="Group 26"/>
          <p:cNvGrpSpPr/>
          <p:nvPr/>
        </p:nvGrpSpPr>
        <p:grpSpPr>
          <a:xfrm>
            <a:off x="0" y="1676400"/>
            <a:ext cx="9144000" cy="1262063"/>
            <a:chOff x="0" y="788"/>
            <a:chExt cx="5760" cy="795"/>
          </a:xfrm>
        </p:grpSpPr>
        <p:sp>
          <p:nvSpPr>
            <p:cNvPr id="3088" name="Text Box 8"/>
            <p:cNvSpPr txBox="1"/>
            <p:nvPr/>
          </p:nvSpPr>
          <p:spPr>
            <a:xfrm>
              <a:off x="0" y="1008"/>
              <a:ext cx="576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(1)          </a:t>
              </a:r>
              <a:r>
                <a:rPr lang="zh-CN" altLang="en-US" sz="3200" b="1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的符号是</a:t>
              </a:r>
              <a:r>
                <a:rPr lang="zh-CN" altLang="en-US" sz="3200" b="1" u="sng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            </a:t>
              </a:r>
              <a:r>
                <a:rPr lang="zh-CN" altLang="en-US" sz="3200" b="1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，绝对值是</a:t>
              </a:r>
              <a:r>
                <a:rPr lang="zh-CN" altLang="en-US" sz="3200" b="1" u="sng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                 </a:t>
              </a:r>
              <a:r>
                <a:rPr lang="zh-CN" altLang="en-US" sz="3200" b="1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；</a:t>
              </a:r>
              <a:endPara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3075" name="Object 9"/>
            <p:cNvGraphicFramePr/>
            <p:nvPr/>
          </p:nvGraphicFramePr>
          <p:xfrm>
            <a:off x="384" y="788"/>
            <a:ext cx="543" cy="79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" name="" r:id="rId2" imgW="266700" imgH="393065" progId="Equation.3">
                    <p:embed/>
                  </p:oleObj>
                </mc:Choice>
                <mc:Fallback>
                  <p:oleObj name="" r:id="rId2" imgW="266700" imgH="393065" progId="Equation.3">
                    <p:embed/>
                    <p:pic>
                      <p:nvPicPr>
                        <p:cNvPr id="0" name="图片 1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84" y="788"/>
                          <a:ext cx="543" cy="79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2" name="Text Box 18"/>
          <p:cNvSpPr txBox="1"/>
          <p:nvPr/>
        </p:nvSpPr>
        <p:spPr>
          <a:xfrm>
            <a:off x="0" y="2925763"/>
            <a:ext cx="9144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(2) 10.5 </a:t>
            </a:r>
            <a:r>
              <a: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的符号是</a:t>
            </a:r>
            <a:r>
              <a:rPr lang="zh-CN" altLang="en-US" sz="3200" b="1" u="sng" dirty="0">
                <a:solidFill>
                  <a:srgbClr val="010000"/>
                </a:solidFill>
                <a:latin typeface="Times New Roman" panose="02020603050405020304" pitchFamily="18" charset="0"/>
              </a:rPr>
              <a:t>            </a:t>
            </a:r>
            <a:r>
              <a: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，绝对值是</a:t>
            </a:r>
            <a:r>
              <a:rPr lang="zh-CN" altLang="en-US" sz="3200" b="1" u="sng" dirty="0">
                <a:solidFill>
                  <a:srgbClr val="010000"/>
                </a:solidFill>
                <a:latin typeface="Times New Roman" panose="02020603050405020304" pitchFamily="18" charset="0"/>
              </a:rPr>
              <a:t>                 </a:t>
            </a:r>
            <a:r>
              <a: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；</a:t>
            </a:r>
            <a:endParaRPr lang="zh-CN" altLang="en-US" sz="3200" b="1" dirty="0">
              <a:solidFill>
                <a:srgbClr val="01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3" name="Text Box 20"/>
          <p:cNvSpPr txBox="1"/>
          <p:nvPr/>
        </p:nvSpPr>
        <p:spPr>
          <a:xfrm>
            <a:off x="0" y="4602163"/>
            <a:ext cx="9144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(4) </a:t>
            </a:r>
            <a:r>
              <a: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绝对值是</a:t>
            </a:r>
            <a:r>
              <a:rPr lang="en-US" altLang="zh-CN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9</a:t>
            </a:r>
            <a:r>
              <a: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的数是</a:t>
            </a:r>
            <a:r>
              <a:rPr lang="zh-CN" altLang="en-US" sz="3200" b="1" u="sng" dirty="0">
                <a:solidFill>
                  <a:srgbClr val="010000"/>
                </a:solidFill>
                <a:latin typeface="Times New Roman" panose="02020603050405020304" pitchFamily="18" charset="0"/>
              </a:rPr>
              <a:t>                 </a:t>
            </a:r>
            <a:r>
              <a: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；</a:t>
            </a:r>
            <a:endParaRPr lang="zh-CN" altLang="en-US" sz="3200" b="1" dirty="0">
              <a:solidFill>
                <a:srgbClr val="01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4" name="Rectangle 24"/>
          <p:cNvSpPr/>
          <p:nvPr/>
        </p:nvSpPr>
        <p:spPr>
          <a:xfrm>
            <a:off x="4495800" y="3233738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endParaRPr lang="zh-CN" altLang="en-US" dirty="0">
              <a:latin typeface="Arial" panose="020B0604020202020204" pitchFamily="34" charset="0"/>
            </a:endParaRPr>
          </a:p>
        </p:txBody>
      </p:sp>
      <p:grpSp>
        <p:nvGrpSpPr>
          <p:cNvPr id="3085" name="Group 27"/>
          <p:cNvGrpSpPr/>
          <p:nvPr/>
        </p:nvGrpSpPr>
        <p:grpSpPr>
          <a:xfrm>
            <a:off x="0" y="3567113"/>
            <a:ext cx="9144000" cy="1143000"/>
            <a:chOff x="0" y="1988"/>
            <a:chExt cx="5760" cy="720"/>
          </a:xfrm>
        </p:grpSpPr>
        <p:sp>
          <p:nvSpPr>
            <p:cNvPr id="3087" name="Text Box 19"/>
            <p:cNvSpPr txBox="1"/>
            <p:nvPr/>
          </p:nvSpPr>
          <p:spPr>
            <a:xfrm>
              <a:off x="0" y="2160"/>
              <a:ext cx="576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(3) </a:t>
              </a:r>
              <a:r>
                <a:rPr lang="zh-CN" altLang="en-US" sz="3200" b="1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绝对值为           的数是</a:t>
              </a:r>
              <a:r>
                <a:rPr lang="zh-CN" altLang="en-US" sz="3200" b="1" u="sng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                 </a:t>
              </a:r>
              <a:r>
                <a:rPr lang="zh-CN" altLang="en-US" sz="3200" b="1" dirty="0">
                  <a:solidFill>
                    <a:srgbClr val="010000"/>
                  </a:solidFill>
                  <a:latin typeface="Times New Roman" panose="02020603050405020304" pitchFamily="18" charset="0"/>
                </a:rPr>
                <a:t>；</a:t>
              </a:r>
              <a:endPara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endParaRPr>
            </a:p>
          </p:txBody>
        </p:sp>
        <p:graphicFrame>
          <p:nvGraphicFramePr>
            <p:cNvPr id="3074" name="Object 23"/>
            <p:cNvGraphicFramePr/>
            <p:nvPr/>
          </p:nvGraphicFramePr>
          <p:xfrm>
            <a:off x="1632" y="1988"/>
            <a:ext cx="310" cy="7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" name="" r:id="rId4" imgW="152400" imgH="393700" progId="Equation.3">
                    <p:embed/>
                  </p:oleObj>
                </mc:Choice>
                <mc:Fallback>
                  <p:oleObj name="" r:id="rId4" imgW="152400" imgH="393700" progId="Equation.3">
                    <p:embed/>
                    <p:pic>
                      <p:nvPicPr>
                        <p:cNvPr id="0" name="图片 2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632" y="1988"/>
                          <a:ext cx="310" cy="7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086" name="Text Box 25"/>
          <p:cNvSpPr txBox="1"/>
          <p:nvPr/>
        </p:nvSpPr>
        <p:spPr>
          <a:xfrm>
            <a:off x="0" y="5440363"/>
            <a:ext cx="91440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(5) </a:t>
            </a:r>
            <a:r>
              <a: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绝对值是</a:t>
            </a:r>
            <a:r>
              <a:rPr lang="en-US" altLang="zh-CN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0.37</a:t>
            </a:r>
            <a:r>
              <a: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的数是</a:t>
            </a:r>
            <a:r>
              <a:rPr lang="zh-CN" altLang="en-US" sz="3200" b="1" u="sng" dirty="0">
                <a:solidFill>
                  <a:srgbClr val="010000"/>
                </a:solidFill>
                <a:latin typeface="Times New Roman" panose="02020603050405020304" pitchFamily="18" charset="0"/>
              </a:rPr>
              <a:t>                 </a:t>
            </a:r>
            <a:r>
              <a:rPr lang="zh-CN" altLang="en-US" sz="3200" b="1" dirty="0">
                <a:solidFill>
                  <a:srgbClr val="010000"/>
                </a:solidFill>
                <a:latin typeface="Times New Roman" panose="02020603050405020304" pitchFamily="18" charset="0"/>
              </a:rPr>
              <a:t>；</a:t>
            </a:r>
            <a:endParaRPr lang="zh-CN" altLang="en-US" sz="3200" b="1" dirty="0">
              <a:solidFill>
                <a:srgbClr val="01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386" name="Rectangle 7"/>
          <p:cNvSpPr/>
          <p:nvPr/>
        </p:nvSpPr>
        <p:spPr>
          <a:xfrm>
            <a:off x="381000" y="776288"/>
            <a:ext cx="1254125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800" b="1" dirty="0">
                <a:solidFill>
                  <a:srgbClr val="13110F"/>
                </a:solidFill>
                <a:latin typeface="Times New Roman" panose="02020603050405020304" pitchFamily="18" charset="0"/>
              </a:rPr>
              <a:t>例</a:t>
            </a:r>
            <a:r>
              <a:rPr lang="en-US" altLang="zh-CN" sz="4800" b="1" dirty="0">
                <a:solidFill>
                  <a:srgbClr val="13110F"/>
                </a:solidFill>
                <a:latin typeface="Times New Roman" panose="02020603050405020304" pitchFamily="18" charset="0"/>
              </a:rPr>
              <a:t>1.</a:t>
            </a:r>
            <a:endParaRPr lang="en-US" altLang="zh-CN" sz="4800" b="1" dirty="0">
              <a:solidFill>
                <a:srgbClr val="13110F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7" name="Text Box 8"/>
          <p:cNvSpPr txBox="1"/>
          <p:nvPr/>
        </p:nvSpPr>
        <p:spPr>
          <a:xfrm>
            <a:off x="1828800" y="838200"/>
            <a:ext cx="7086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比较</a:t>
            </a:r>
            <a:r>
              <a:rPr lang="en-US" altLang="zh-CN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-9.5</a:t>
            </a:r>
            <a:r>
              <a:rPr lang="zh-CN" altLang="en-US" sz="40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与</a:t>
            </a:r>
            <a:r>
              <a:rPr lang="en-US" altLang="zh-CN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-1.75</a:t>
            </a:r>
            <a:r>
              <a:rPr lang="zh-CN" altLang="en-US" sz="40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的大小。</a:t>
            </a:r>
            <a:endParaRPr lang="zh-CN" altLang="en-US" sz="4000" b="1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1" name="Text Box 9"/>
          <p:cNvSpPr txBox="1"/>
          <p:nvPr/>
        </p:nvSpPr>
        <p:spPr>
          <a:xfrm>
            <a:off x="76200" y="1676400"/>
            <a:ext cx="1600200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解：</a:t>
            </a:r>
            <a:endParaRPr lang="zh-CN" altLang="en-US" sz="4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2" name="Text Box 10"/>
          <p:cNvSpPr txBox="1"/>
          <p:nvPr/>
        </p:nvSpPr>
        <p:spPr>
          <a:xfrm>
            <a:off x="990600" y="1828800"/>
            <a:ext cx="47244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∵</a:t>
            </a:r>
            <a:r>
              <a:rPr lang="en-US" altLang="zh-CN" sz="2400" dirty="0">
                <a:latin typeface="Times New Roman" panose="02020603050405020304" pitchFamily="18" charset="0"/>
              </a:rPr>
              <a:t> </a:t>
            </a: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︱-9.5 ︱=</a:t>
            </a:r>
            <a:endParaRPr lang="en-US" altLang="zh-CN" sz="4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3" name="Rectangle 11"/>
          <p:cNvSpPr/>
          <p:nvPr/>
        </p:nvSpPr>
        <p:spPr>
          <a:xfrm>
            <a:off x="4267200" y="1828800"/>
            <a:ext cx="8826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9.5</a:t>
            </a:r>
            <a:endParaRPr lang="en-US" altLang="zh-CN" sz="4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4" name="Text Box 12"/>
          <p:cNvSpPr txBox="1"/>
          <p:nvPr/>
        </p:nvSpPr>
        <p:spPr>
          <a:xfrm>
            <a:off x="1600200" y="2667000"/>
            <a:ext cx="47244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︱-1.75 ︱=</a:t>
            </a:r>
            <a:endParaRPr lang="en-US" altLang="zh-CN" sz="4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5" name="Rectangle 13"/>
          <p:cNvSpPr/>
          <p:nvPr/>
        </p:nvSpPr>
        <p:spPr>
          <a:xfrm>
            <a:off x="4419600" y="2667000"/>
            <a:ext cx="1524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1.75</a:t>
            </a:r>
            <a:endParaRPr lang="en-US" altLang="zh-CN" sz="4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6" name="Rectangle 14"/>
          <p:cNvSpPr/>
          <p:nvPr/>
        </p:nvSpPr>
        <p:spPr>
          <a:xfrm>
            <a:off x="2209800" y="3429000"/>
            <a:ext cx="882650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9.5</a:t>
            </a:r>
            <a:endParaRPr lang="en-US" altLang="zh-CN" sz="4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7" name="Rectangle 15"/>
          <p:cNvSpPr/>
          <p:nvPr/>
        </p:nvSpPr>
        <p:spPr>
          <a:xfrm>
            <a:off x="4038600" y="3352800"/>
            <a:ext cx="1524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1.75</a:t>
            </a:r>
            <a:endParaRPr lang="en-US" altLang="zh-CN" sz="4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8" name="Text Box 16"/>
          <p:cNvSpPr txBox="1"/>
          <p:nvPr/>
        </p:nvSpPr>
        <p:spPr>
          <a:xfrm>
            <a:off x="3200400" y="3352800"/>
            <a:ext cx="7620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＞</a:t>
            </a:r>
            <a:endParaRPr lang="zh-CN" altLang="en-US" sz="4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89" name="Text Box 17"/>
          <p:cNvSpPr txBox="1"/>
          <p:nvPr/>
        </p:nvSpPr>
        <p:spPr>
          <a:xfrm>
            <a:off x="1066800" y="4267200"/>
            <a:ext cx="47244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∴ -9.5        -1.75 </a:t>
            </a:r>
            <a:endParaRPr lang="en-US" altLang="zh-CN" sz="4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90" name="Text Box 18"/>
          <p:cNvSpPr txBox="1"/>
          <p:nvPr/>
        </p:nvSpPr>
        <p:spPr>
          <a:xfrm>
            <a:off x="5060950" y="4267200"/>
            <a:ext cx="4191000" cy="1431925"/>
          </a:xfrm>
          <a:prstGeom prst="rect">
            <a:avLst/>
          </a:prstGeom>
          <a:solidFill>
            <a:srgbClr val="00FF00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两个负数，绝对值大的反而小。</a:t>
            </a:r>
            <a:endParaRPr lang="zh-CN" altLang="en-US" sz="4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91" name="Rectangle 19"/>
          <p:cNvSpPr/>
          <p:nvPr/>
        </p:nvSpPr>
        <p:spPr>
          <a:xfrm>
            <a:off x="3203575" y="4437063"/>
            <a:ext cx="4889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＜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092" name="Text Box 20"/>
          <p:cNvSpPr txBox="1"/>
          <p:nvPr/>
        </p:nvSpPr>
        <p:spPr>
          <a:xfrm>
            <a:off x="609600" y="5867400"/>
            <a:ext cx="8229600" cy="762000"/>
          </a:xfrm>
          <a:prstGeom prst="rect">
            <a:avLst/>
          </a:prstGeom>
          <a:solidFill>
            <a:srgbClr val="00FF00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先判正负，再用法则。</a:t>
            </a:r>
            <a:endParaRPr lang="zh-CN" altLang="en-US" sz="4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  <p:bldP spid="3082" grpId="0"/>
      <p:bldP spid="3083" grpId="0"/>
      <p:bldP spid="3084" grpId="0"/>
      <p:bldP spid="3085" grpId="0"/>
      <p:bldP spid="3086" grpId="0"/>
      <p:bldP spid="3087" grpId="0"/>
      <p:bldP spid="3088" grpId="0"/>
      <p:bldP spid="3089" grpId="0"/>
      <p:bldP spid="3090" grpId="0" animBg="1"/>
      <p:bldP spid="3091" grpId="0"/>
      <p:bldP spid="30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7410" name="Picture 2" descr="练一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981325" cy="1533525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</p:pic>
      <p:sp>
        <p:nvSpPr>
          <p:cNvPr id="17411" name="Text Box 3"/>
          <p:cNvSpPr txBox="1"/>
          <p:nvPr/>
        </p:nvSpPr>
        <p:spPr>
          <a:xfrm>
            <a:off x="381000" y="1600200"/>
            <a:ext cx="87630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比较下列各组数的大小：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2" name="Text Box 4"/>
          <p:cNvSpPr txBox="1"/>
          <p:nvPr/>
        </p:nvSpPr>
        <p:spPr>
          <a:xfrm>
            <a:off x="457200" y="2574925"/>
            <a:ext cx="86868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(1)-12.3</a:t>
            </a:r>
            <a:r>
              <a:rPr lang="en-US" altLang="zh-CN" sz="40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 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-12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3" name="Text Box 5"/>
          <p:cNvSpPr txBox="1"/>
          <p:nvPr/>
        </p:nvSpPr>
        <p:spPr>
          <a:xfrm>
            <a:off x="457200" y="4022725"/>
            <a:ext cx="8991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(3)︱ -8︱</a:t>
            </a:r>
            <a:r>
              <a:rPr lang="en-US" altLang="zh-CN" sz="40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  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-8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4" name="Rectangle 6"/>
          <p:cNvSpPr/>
          <p:nvPr/>
        </p:nvSpPr>
        <p:spPr>
          <a:xfrm>
            <a:off x="4041775" y="2667000"/>
            <a:ext cx="51022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-(-2.75)</a:t>
            </a:r>
            <a:r>
              <a:rPr lang="en-US" altLang="zh-CN" sz="40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-(-2.67)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5" name="Rectangle 7"/>
          <p:cNvSpPr/>
          <p:nvPr/>
        </p:nvSpPr>
        <p:spPr>
          <a:xfrm>
            <a:off x="3997325" y="4038600"/>
            <a:ext cx="51466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（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）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-︱-0.4︱</a:t>
            </a:r>
            <a:r>
              <a:rPr lang="en-US" altLang="zh-CN" sz="4000" b="1" u="sng" dirty="0">
                <a:solidFill>
                  <a:srgbClr val="000000"/>
                </a:solidFill>
                <a:latin typeface="Times New Roman" panose="02020603050405020304" pitchFamily="18" charset="0"/>
              </a:rPr>
              <a:t>   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-(-0.4)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4" name="Text Box 3"/>
          <p:cNvSpPr txBox="1"/>
          <p:nvPr/>
        </p:nvSpPr>
        <p:spPr>
          <a:xfrm>
            <a:off x="0" y="765175"/>
            <a:ext cx="8964613" cy="51546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fontAlgn="t">
              <a:spcBef>
                <a:spcPct val="50000"/>
              </a:spcBef>
            </a:pP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 algn="just" fontAlgn="t">
              <a:spcBef>
                <a:spcPct val="50000"/>
              </a:spcBef>
            </a:pP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 algn="just" fontAlgn="t"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有理数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在数轴上如图，用 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&gt;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=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或 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&lt; 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填空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  <a:p>
            <a:pPr algn="just" fontAlgn="t">
              <a:spcBef>
                <a:spcPct val="50000"/>
              </a:spcBef>
            </a:pP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 （</a:t>
            </a:r>
            <a:r>
              <a:rPr lang="en-US" altLang="zh-CN" sz="24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 dirty="0"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en-US" altLang="zh-CN" sz="2800" b="1" dirty="0">
                <a:latin typeface="宋体" panose="02010600030101010101" pitchFamily="2" charset="-122"/>
              </a:rPr>
              <a:t>____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b , (2) |a|</a:t>
            </a:r>
            <a:r>
              <a:rPr lang="en-US" altLang="zh-CN" sz="2800" b="1" dirty="0">
                <a:latin typeface="宋体" panose="02010600030101010101" pitchFamily="2" charset="-122"/>
              </a:rPr>
              <a:t>___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|b| ,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 algn="just" fontAlgn="t"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 (3)</a:t>
            </a:r>
            <a:r>
              <a:rPr lang="en-US" altLang="zh-CN" sz="3200" b="1" dirty="0">
                <a:latin typeface="Courier New" panose="02070309020205020404" pitchFamily="49" charset="0"/>
                <a:ea typeface="楷体_GB2312" pitchFamily="49" charset="-122"/>
              </a:rPr>
              <a:t>–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a</a:t>
            </a:r>
            <a:r>
              <a:rPr lang="en-US" altLang="zh-CN" sz="2800" b="1" dirty="0">
                <a:latin typeface="宋体" panose="02010600030101010101" pitchFamily="2" charset="-122"/>
              </a:rPr>
              <a:t>___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-b, (4)|a|</a:t>
            </a:r>
            <a:r>
              <a:rPr lang="en-US" altLang="zh-CN" sz="2800" b="1" dirty="0">
                <a:latin typeface="宋体" panose="02010600030101010101" pitchFamily="2" charset="-122"/>
              </a:rPr>
              <a:t>___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a ,</a:t>
            </a:r>
            <a:endParaRPr lang="en-US" altLang="zh-CN" sz="3200" b="1" dirty="0">
              <a:latin typeface="楷体_GB2312" pitchFamily="49" charset="-122"/>
              <a:ea typeface="楷体_GB2312" pitchFamily="49" charset="-122"/>
            </a:endParaRPr>
          </a:p>
          <a:p>
            <a:pPr algn="just" fontAlgn="t">
              <a:spcBef>
                <a:spcPct val="50000"/>
              </a:spcBef>
            </a:pP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 (5) |b|</a:t>
            </a:r>
            <a:r>
              <a:rPr lang="en-US" altLang="zh-CN" sz="2800" b="1" dirty="0">
                <a:latin typeface="宋体" panose="02010600030101010101" pitchFamily="2" charset="-122"/>
              </a:rPr>
              <a:t>____</a:t>
            </a:r>
            <a:r>
              <a:rPr lang="en-US" altLang="zh-CN" sz="3200" b="1" dirty="0">
                <a:latin typeface="楷体_GB2312" pitchFamily="49" charset="-122"/>
                <a:ea typeface="楷体_GB2312" pitchFamily="49" charset="-122"/>
              </a:rPr>
              <a:t>b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 </a:t>
            </a: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  <a:p>
            <a:pPr algn="just" fontAlgn="t">
              <a:spcBef>
                <a:spcPct val="50000"/>
              </a:spcBef>
            </a:pPr>
            <a:endParaRPr lang="en-US" altLang="zh-CN" sz="36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8435" name="Group 4"/>
          <p:cNvGrpSpPr/>
          <p:nvPr/>
        </p:nvGrpSpPr>
        <p:grpSpPr>
          <a:xfrm>
            <a:off x="3995738" y="4797425"/>
            <a:ext cx="4392612" cy="1233488"/>
            <a:chOff x="2993" y="2296"/>
            <a:chExt cx="2767" cy="777"/>
          </a:xfrm>
        </p:grpSpPr>
        <p:sp>
          <p:nvSpPr>
            <p:cNvPr id="18437" name="Line 5"/>
            <p:cNvSpPr/>
            <p:nvPr/>
          </p:nvSpPr>
          <p:spPr>
            <a:xfrm>
              <a:off x="3470" y="2296"/>
              <a:ext cx="0" cy="42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8438" name="Line 6"/>
            <p:cNvSpPr/>
            <p:nvPr/>
          </p:nvSpPr>
          <p:spPr>
            <a:xfrm flipH="1">
              <a:off x="4150" y="2296"/>
              <a:ext cx="0" cy="41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18439" name="Text Box 7"/>
            <p:cNvSpPr txBox="1"/>
            <p:nvPr/>
          </p:nvSpPr>
          <p:spPr>
            <a:xfrm>
              <a:off x="4332" y="2341"/>
              <a:ext cx="357" cy="408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just" eaLnBrk="0" hangingPunct="0"/>
              <a:r>
                <a:rPr lang="en-US" altLang="zh-CN" sz="2800" b="1" dirty="0">
                  <a:latin typeface="Times New Roman" panose="02020603050405020304" pitchFamily="18" charset="0"/>
                </a:rPr>
                <a:t>b</a:t>
              </a:r>
              <a:endParaRPr lang="en-US" altLang="zh-CN" sz="28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8440" name="Text Box 8"/>
            <p:cNvSpPr txBox="1"/>
            <p:nvPr/>
          </p:nvSpPr>
          <p:spPr>
            <a:xfrm>
              <a:off x="4014" y="2387"/>
              <a:ext cx="357" cy="686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just" eaLnBrk="0" hangingPunct="0"/>
              <a:r>
                <a:rPr lang="en-US" altLang="zh-CN" sz="2400" b="1" dirty="0">
                  <a:latin typeface="Times New Roman" panose="02020603050405020304" pitchFamily="18" charset="0"/>
                </a:rPr>
                <a:t>0</a:t>
              </a:r>
              <a:endParaRPr lang="en-US" altLang="zh-CN" sz="24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8441" name="Text Box 9"/>
            <p:cNvSpPr txBox="1"/>
            <p:nvPr/>
          </p:nvSpPr>
          <p:spPr>
            <a:xfrm>
              <a:off x="3334" y="2341"/>
              <a:ext cx="357" cy="272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pPr algn="just" eaLnBrk="0" hangingPunct="0"/>
              <a:r>
                <a:rPr lang="en-US" altLang="zh-CN" sz="3200" b="1" dirty="0">
                  <a:latin typeface="Times New Roman" panose="02020603050405020304" pitchFamily="18" charset="0"/>
                </a:rPr>
                <a:t>a</a:t>
              </a:r>
              <a:endParaRPr lang="en-US" altLang="zh-CN" sz="3200" b="1" dirty="0">
                <a:latin typeface="Times New Roman" panose="02020603050405020304" pitchFamily="18" charset="0"/>
              </a:endParaRPr>
            </a:p>
          </p:txBody>
        </p:sp>
        <p:sp>
          <p:nvSpPr>
            <p:cNvPr id="18442" name="Line 10"/>
            <p:cNvSpPr/>
            <p:nvPr/>
          </p:nvSpPr>
          <p:spPr>
            <a:xfrm>
              <a:off x="2993" y="2341"/>
              <a:ext cx="2767" cy="0"/>
            </a:xfrm>
            <a:prstGeom prst="line">
              <a:avLst/>
            </a:prstGeom>
            <a:ln w="38100" cap="flat" cmpd="sng">
              <a:solidFill>
                <a:srgbClr val="000000"/>
              </a:solidFill>
              <a:prstDash val="solid"/>
              <a:headEnd type="none" w="med" len="med"/>
              <a:tailEnd type="triangle" w="med" len="med"/>
            </a:ln>
          </p:spPr>
        </p:sp>
        <p:sp>
          <p:nvSpPr>
            <p:cNvPr id="18443" name="Line 11"/>
            <p:cNvSpPr/>
            <p:nvPr/>
          </p:nvSpPr>
          <p:spPr>
            <a:xfrm>
              <a:off x="4420" y="2296"/>
              <a:ext cx="2" cy="42"/>
            </a:xfrm>
            <a:prstGeom prst="line">
              <a:avLst/>
            </a:prstGeom>
            <a:ln w="28575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pic>
        <p:nvPicPr>
          <p:cNvPr id="18436" name="Picture 12" descr="练一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981325" cy="1533525"/>
          </a:xfrm>
          <a:prstGeom prst="rect">
            <a:avLst/>
          </a:prstGeom>
          <a:solidFill>
            <a:srgbClr val="00FFFF"/>
          </a:solidFill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8" name="Text Box 2"/>
          <p:cNvSpPr txBox="1"/>
          <p:nvPr/>
        </p:nvSpPr>
        <p:spPr>
          <a:xfrm>
            <a:off x="395288" y="1916113"/>
            <a:ext cx="8382000" cy="2746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just" fontAlgn="t"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、如果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|x|=|-2.5|,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则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en-US" altLang="zh-CN" sz="3200" b="1" dirty="0">
                <a:latin typeface="宋体" panose="02010600030101010101" pitchFamily="2" charset="-122"/>
              </a:rPr>
              <a:t>=______</a:t>
            </a:r>
            <a:endParaRPr lang="en-US" altLang="zh-CN" sz="3200" b="1" dirty="0">
              <a:latin typeface="宋体" panose="02010600030101010101" pitchFamily="2" charset="-122"/>
            </a:endParaRPr>
          </a:p>
          <a:p>
            <a:pPr fontAlgn="t">
              <a:spcBef>
                <a:spcPct val="50000"/>
              </a:spcBef>
            </a:pPr>
            <a:endParaRPr lang="en-US" altLang="zh-CN" sz="3200" b="1" dirty="0">
              <a:latin typeface="宋体" panose="02010600030101010101" pitchFamily="2" charset="-122"/>
            </a:endParaRPr>
          </a:p>
          <a:p>
            <a:pPr fontAlgn="t">
              <a:spcBef>
                <a:spcPct val="50000"/>
              </a:spcBef>
            </a:pP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、绝对值小于</a:t>
            </a:r>
            <a:r>
              <a:rPr lang="en-US" altLang="zh-CN" sz="36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的整数有</a:t>
            </a:r>
            <a:r>
              <a:rPr lang="en-US" altLang="zh-CN" sz="3200" b="1" dirty="0">
                <a:latin typeface="宋体" panose="02010600030101010101" pitchFamily="2" charset="-122"/>
              </a:rPr>
              <a:t>____</a:t>
            </a: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个，其中最小的一个是</a:t>
            </a:r>
            <a:r>
              <a:rPr lang="en-US" altLang="zh-CN" sz="3200" b="1" dirty="0">
                <a:latin typeface="宋体" panose="02010600030101010101" pitchFamily="2" charset="-122"/>
              </a:rPr>
              <a:t>____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2" name="Text Box 3"/>
          <p:cNvSpPr txBox="1"/>
          <p:nvPr/>
        </p:nvSpPr>
        <p:spPr>
          <a:xfrm>
            <a:off x="76200" y="457200"/>
            <a:ext cx="3487738" cy="914400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0000CC"/>
                </a:solidFill>
                <a:latin typeface="Times New Roman" panose="02020603050405020304" pitchFamily="18" charset="0"/>
              </a:rPr>
              <a:t>试一试：</a:t>
            </a:r>
            <a:endParaRPr lang="zh-CN" altLang="en-US" sz="5400" b="1" dirty="0">
              <a:solidFill>
                <a:srgbClr val="0000CC"/>
              </a:solidFill>
              <a:latin typeface="Times New Roman" panose="02020603050405020304" pitchFamily="18" charset="0"/>
            </a:endParaRPr>
          </a:p>
        </p:txBody>
      </p:sp>
      <p:sp>
        <p:nvSpPr>
          <p:cNvPr id="13316" name="Text Box 4"/>
          <p:cNvSpPr txBox="1"/>
          <p:nvPr/>
        </p:nvSpPr>
        <p:spPr>
          <a:xfrm>
            <a:off x="457200" y="1903413"/>
            <a:ext cx="8458200" cy="24399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1.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如果字母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表示一个数，则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︱ a ︱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表示什么？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︱ a ︱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一定是正数吗？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-a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表示什么   ？        </a:t>
            </a: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-a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一定是负数吗？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4" name="Text Box 5"/>
          <p:cNvSpPr txBox="1"/>
          <p:nvPr/>
        </p:nvSpPr>
        <p:spPr>
          <a:xfrm>
            <a:off x="533400" y="4038600"/>
            <a:ext cx="86106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0485" name="Text Box 6"/>
          <p:cNvSpPr txBox="1"/>
          <p:nvPr/>
        </p:nvSpPr>
        <p:spPr>
          <a:xfrm>
            <a:off x="-304800" y="5181600"/>
            <a:ext cx="89154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endParaRPr lang="zh-CN" altLang="zh-CN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16386" name="Picture 2" descr="0803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51725" y="5084763"/>
            <a:ext cx="1600200" cy="1600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Rectangle 3"/>
          <p:cNvSpPr/>
          <p:nvPr/>
        </p:nvSpPr>
        <p:spPr>
          <a:xfrm>
            <a:off x="685800" y="914400"/>
            <a:ext cx="7985125" cy="1616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2.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如果</a:t>
            </a:r>
            <a:r>
              <a:rPr lang="en-US" altLang="zh-CN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︱a︱= a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则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可以是正数吗？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可以是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吗？可以是负数吗？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88" name="Rectangle 4"/>
          <p:cNvSpPr/>
          <p:nvPr/>
        </p:nvSpPr>
        <p:spPr>
          <a:xfrm>
            <a:off x="685800" y="3641725"/>
            <a:ext cx="8281988" cy="1616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3.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如果</a:t>
            </a:r>
            <a:r>
              <a:rPr lang="en-US" altLang="zh-CN" sz="40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︱a︱= - a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,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则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a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可以是正数吗？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可以是</a:t>
            </a: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吗？可以是负数吗？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/>
      <p:bldP spid="16388" grpId="0"/>
    </p:bldLst>
  </p:timing>
</p:sld>
</file>

<file path=ppt/theme/theme1.xml><?xml version="1.0" encoding="utf-8"?>
<a:theme xmlns:a="http://schemas.openxmlformats.org/drawingml/2006/main" name="www.7cxk.com1">
  <a:themeElements>
    <a:clrScheme name="www.7cxk.com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ww.7cxk.com1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ww.7cxk.com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ww.7cxk.com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ww.7cxk.com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www.7cxk.com1</Template>
  <TotalTime>0</TotalTime>
  <Words>1702</Words>
  <Application>WPS 演示</Application>
  <PresentationFormat/>
  <Paragraphs>188</Paragraphs>
  <Slides>12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10</vt:i4>
      </vt:variant>
      <vt:variant>
        <vt:lpstr>幻灯片标题</vt:lpstr>
      </vt:variant>
      <vt:variant>
        <vt:i4>12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Times New Roman</vt:lpstr>
      <vt:lpstr>楷体_GB2312</vt:lpstr>
      <vt:lpstr>Courier New</vt:lpstr>
      <vt:lpstr>华文行楷</vt:lpstr>
      <vt:lpstr>黑体</vt:lpstr>
      <vt:lpstr>华文琥珀</vt:lpstr>
      <vt:lpstr>新宋体</vt:lpstr>
      <vt:lpstr>微软雅黑</vt:lpstr>
      <vt:lpstr>Arial Unicode MS</vt:lpstr>
      <vt:lpstr>www.7cxk.com1</vt:lpstr>
      <vt:lpstr>Equation.DSMT4</vt:lpstr>
      <vt:lpstr>Equation.3</vt:lpstr>
      <vt:lpstr>Equation.DSMT4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www.edudown.net</Company>
  <LinksUpToDate>false</LinksUpToDate>
  <SharedDoc>false</SharedDoc>
  <HyperlinksChanged>false</HyperlinksChanged>
  <AppVersion>14.0000</AppVersion>
  <Manager>www.edudown.net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符号表示</dc:title>
  <dc:creator>数学备课大师【全免费】</dc:creator>
  <cp:keywords>数学备课大师【全免费】</cp:keywords>
  <dc:description>数学备课大师【全免费】</dc:description>
  <dc:subject>数学备课大师【全免费】</dc:subject>
  <cp:category>数学备课大师【全免费】</cp:category>
  <cp:lastModifiedBy>远方</cp:lastModifiedBy>
  <cp:revision>1</cp:revision>
  <dcterms:created xsi:type="dcterms:W3CDTF">2018-10-09T08:53:23Z</dcterms:created>
  <dcterms:modified xsi:type="dcterms:W3CDTF">2018-10-09T08:53:23Z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