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85" r:id="rId4"/>
    <p:sldId id="282" r:id="rId5"/>
    <p:sldId id="283" r:id="rId6"/>
    <p:sldId id="284" r:id="rId7"/>
    <p:sldId id="304" r:id="rId8"/>
    <p:sldId id="260" r:id="rId9"/>
    <p:sldId id="302" r:id="rId10"/>
    <p:sldId id="261" r:id="rId11"/>
    <p:sldId id="272" r:id="rId12"/>
    <p:sldId id="286" r:id="rId13"/>
    <p:sldId id="287" r:id="rId14"/>
    <p:sldId id="288" r:id="rId15"/>
    <p:sldId id="290" r:id="rId16"/>
    <p:sldId id="291" r:id="rId17"/>
    <p:sldId id="292" r:id="rId18"/>
    <p:sldId id="273" r:id="rId19"/>
    <p:sldId id="263" r:id="rId20"/>
    <p:sldId id="274" r:id="rId21"/>
    <p:sldId id="264" r:id="rId22"/>
    <p:sldId id="275" r:id="rId23"/>
    <p:sldId id="294" r:id="rId24"/>
    <p:sldId id="265" r:id="rId25"/>
    <p:sldId id="276" r:id="rId26"/>
    <p:sldId id="266" r:id="rId27"/>
    <p:sldId id="277" r:id="rId28"/>
    <p:sldId id="267" r:id="rId29"/>
    <p:sldId id="278" r:id="rId30"/>
    <p:sldId id="296" r:id="rId31"/>
    <p:sldId id="297" r:id="rId32"/>
    <p:sldId id="298" r:id="rId33"/>
    <p:sldId id="299" r:id="rId34"/>
    <p:sldId id="300" r:id="rId35"/>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000FF"/>
    <a:srgbClr val="FF0000"/>
    <a:srgbClr val="00CC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22"/>
    <p:restoredTop sz="94660"/>
  </p:normalViewPr>
  <p:slideViewPr>
    <p:cSldViewPr showGuides="1">
      <p:cViewPr varScale="1">
        <p:scale>
          <a:sx n="87" d="100"/>
          <a:sy n="87" d="100"/>
        </p:scale>
        <p:origin x="-1068" y="-84"/>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ltLang="zh-CN" smtClean="0"/>
              <a:t>Click to edit Master title style</a:t>
            </a:r>
            <a:endParaRPr lang="zh-CN" altLang="en-US"/>
          </a:p>
        </p:txBody>
      </p:sp>
      <p:sp>
        <p:nvSpPr>
          <p:cNvPr id="3" name="Text Placeholder 2"/>
          <p:cNvSpPr>
            <a:spLocks noGrp="1"/>
          </p:cNvSpPr>
          <p:nvPr>
            <p:ph type="body" sz="half" idx="1"/>
          </p:nvPr>
        </p:nvSpPr>
        <p:spPr>
          <a:xfrm>
            <a:off x="457200" y="1600200"/>
            <a:ext cx="4038600" cy="4525963"/>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ltLang="zh-CN" smtClean="0"/>
              <a:t>Click to edit Master title style</a:t>
            </a:r>
            <a:endParaRPr lang="zh-CN" altLang="en-US"/>
          </a:p>
        </p:txBody>
      </p:sp>
      <p:sp>
        <p:nvSpPr>
          <p:cNvPr id="3" name="Text Placeholder 2"/>
          <p:cNvSpPr>
            <a:spLocks noGrp="1"/>
          </p:cNvSpPr>
          <p:nvPr>
            <p:ph type="body" sz="half" idx="1"/>
          </p:nvPr>
        </p:nvSpPr>
        <p:spPr>
          <a:xfrm>
            <a:off x="457200" y="1600200"/>
            <a:ext cx="4038600" cy="4525963"/>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Content Placeholder 3"/>
          <p:cNvSpPr>
            <a:spLocks noGrp="1"/>
          </p:cNvSpPr>
          <p:nvPr>
            <p:ph sz="quarter" idx="2"/>
          </p:nvPr>
        </p:nvSpPr>
        <p:spPr>
          <a:xfrm>
            <a:off x="4648200" y="1600200"/>
            <a:ext cx="4038600" cy="2185988"/>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5" name="Content Placeholder 4"/>
          <p:cNvSpPr>
            <a:spLocks noGrp="1"/>
          </p:cNvSpPr>
          <p:nvPr>
            <p:ph sz="quarter" idx="3"/>
          </p:nvPr>
        </p:nvSpPr>
        <p:spPr>
          <a:xfrm>
            <a:off x="4648200" y="3938588"/>
            <a:ext cx="4038600" cy="2187575"/>
          </a:xfrm>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6" name="日期占位符 5"/>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页脚占位符 6"/>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灯片编号占位符 7"/>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endParaRPr lang="en-US" altLang="zh-CN"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endParaRPr lang="en-US" altLang="zh-CN"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endParaRPr lang="en-US" altLang="zh-CN"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endParaRPr lang="en-US" altLang="zh-CN"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endParaRPr lang="en-US" altLang="zh-CN"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p:sp>
        <p:nvSpPr>
          <p:cNvPr id="12290"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2291"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9572"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9573"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9574"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7" Type="http://schemas.openxmlformats.org/officeDocument/2006/relationships/vmlDrawing" Target="../drawings/vmlDrawing2.vml"/><Relationship Id="rId6" Type="http://schemas.openxmlformats.org/officeDocument/2006/relationships/slideLayout" Target="../slideLayouts/slideLayout4.xml"/><Relationship Id="rId5" Type="http://schemas.openxmlformats.org/officeDocument/2006/relationships/image" Target="../media/image4.wmf"/><Relationship Id="rId4" Type="http://schemas.openxmlformats.org/officeDocument/2006/relationships/oleObject" Target="../embeddings/oleObject4.bin"/><Relationship Id="rId3" Type="http://schemas.openxmlformats.org/officeDocument/2006/relationships/image" Target="../media/image3.wmf"/><Relationship Id="rId2" Type="http://schemas.openxmlformats.org/officeDocument/2006/relationships/oleObject" Target="../embeddings/oleObject3.bin"/><Relationship Id="rId1"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5.wmf"/><Relationship Id="rId1"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12.xml"/><Relationship Id="rId2" Type="http://schemas.openxmlformats.org/officeDocument/2006/relationships/image" Target="../media/image6.wmf"/><Relationship Id="rId1"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4.xml"/><Relationship Id="rId2" Type="http://schemas.openxmlformats.org/officeDocument/2006/relationships/image" Target="../media/image7.wmf"/><Relationship Id="rId1"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2.xml"/><Relationship Id="rId2" Type="http://schemas.openxmlformats.org/officeDocument/2006/relationships/image" Target="../media/image8.wmf"/><Relationship Id="rId1" Type="http://schemas.openxmlformats.org/officeDocument/2006/relationships/oleObject" Target="../embeddings/oleObject8.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4" Type="http://schemas.openxmlformats.org/officeDocument/2006/relationships/vmlDrawing" Target="../drawings/vmlDrawing7.vml"/><Relationship Id="rId3" Type="http://schemas.openxmlformats.org/officeDocument/2006/relationships/slideLayout" Target="../slideLayouts/slideLayout12.xml"/><Relationship Id="rId2" Type="http://schemas.openxmlformats.org/officeDocument/2006/relationships/image" Target="../media/image9.wmf"/><Relationship Id="rId1" Type="http://schemas.openxmlformats.org/officeDocument/2006/relationships/oleObject" Target="../embeddings/oleObject9.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6" Type="http://schemas.openxmlformats.org/officeDocument/2006/relationships/vmlDrawing" Target="../drawings/vmlDrawing8.vml"/><Relationship Id="rId5" Type="http://schemas.openxmlformats.org/officeDocument/2006/relationships/slideLayout" Target="../slideLayouts/slideLayout12.xml"/><Relationship Id="rId4" Type="http://schemas.openxmlformats.org/officeDocument/2006/relationships/image" Target="../media/image11.wmf"/><Relationship Id="rId3" Type="http://schemas.openxmlformats.org/officeDocument/2006/relationships/oleObject" Target="../embeddings/oleObject11.bin"/><Relationship Id="rId2" Type="http://schemas.openxmlformats.org/officeDocument/2006/relationships/image" Target="../media/image10.wmf"/><Relationship Id="rId1" Type="http://schemas.openxmlformats.org/officeDocument/2006/relationships/oleObject" Target="../embeddings/oleObject10.bin"/></Relationships>
</file>

<file path=ppt/slides/_rels/slide26.xml.rels><?xml version="1.0" encoding="UTF-8" standalone="yes"?>
<Relationships xmlns="http://schemas.openxmlformats.org/package/2006/relationships"><Relationship Id="rId6" Type="http://schemas.openxmlformats.org/officeDocument/2006/relationships/vmlDrawing" Target="../drawings/vmlDrawing9.vml"/><Relationship Id="rId5" Type="http://schemas.openxmlformats.org/officeDocument/2006/relationships/slideLayout" Target="../slideLayouts/slideLayout13.xml"/><Relationship Id="rId4" Type="http://schemas.openxmlformats.org/officeDocument/2006/relationships/image" Target="../media/image12.wmf"/><Relationship Id="rId3" Type="http://schemas.openxmlformats.org/officeDocument/2006/relationships/oleObject" Target="../embeddings/oleObject13.bin"/><Relationship Id="rId2" Type="http://schemas.openxmlformats.org/officeDocument/2006/relationships/image" Target="../media/image10.wmf"/><Relationship Id="rId1" Type="http://schemas.openxmlformats.org/officeDocument/2006/relationships/oleObject" Target="../embeddings/oleObject12.bin"/></Relationships>
</file>

<file path=ppt/slides/_rels/slide27.xml.rels><?xml version="1.0" encoding="UTF-8" standalone="yes"?>
<Relationships xmlns="http://schemas.openxmlformats.org/package/2006/relationships"><Relationship Id="rId6" Type="http://schemas.openxmlformats.org/officeDocument/2006/relationships/vmlDrawing" Target="../drawings/vmlDrawing10.vml"/><Relationship Id="rId5" Type="http://schemas.openxmlformats.org/officeDocument/2006/relationships/slideLayout" Target="../slideLayouts/slideLayout4.xml"/><Relationship Id="rId4" Type="http://schemas.openxmlformats.org/officeDocument/2006/relationships/image" Target="../media/image13.wmf"/><Relationship Id="rId3" Type="http://schemas.openxmlformats.org/officeDocument/2006/relationships/oleObject" Target="../embeddings/oleObject15.bin"/><Relationship Id="rId2" Type="http://schemas.openxmlformats.org/officeDocument/2006/relationships/image" Target="../media/image10.wmf"/><Relationship Id="rId1" Type="http://schemas.openxmlformats.org/officeDocument/2006/relationships/oleObject" Target="../embeddings/oleObject14.bin"/></Relationships>
</file>

<file path=ppt/slides/_rels/slide28.xml.rels><?xml version="1.0" encoding="UTF-8" standalone="yes"?>
<Relationships xmlns="http://schemas.openxmlformats.org/package/2006/relationships"><Relationship Id="rId4" Type="http://schemas.openxmlformats.org/officeDocument/2006/relationships/vmlDrawing" Target="../drawings/vmlDrawing11.vml"/><Relationship Id="rId3" Type="http://schemas.openxmlformats.org/officeDocument/2006/relationships/slideLayout" Target="../slideLayouts/slideLayout12.xml"/><Relationship Id="rId2" Type="http://schemas.openxmlformats.org/officeDocument/2006/relationships/image" Target="../media/image14.wmf"/><Relationship Id="rId1" Type="http://schemas.openxmlformats.org/officeDocument/2006/relationships/oleObject" Target="../embeddings/oleObject16.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9" name="Rectangle 5"/>
          <p:cNvSpPr>
            <a:spLocks noRot="1" noChangeArrowheads="1"/>
          </p:cNvSpPr>
          <p:nvPr/>
        </p:nvSpPr>
        <p:spPr bwMode="auto">
          <a:xfrm>
            <a:off x="574675" y="1196975"/>
            <a:ext cx="8569325" cy="2566988"/>
          </a:xfrm>
          <a:prstGeom prst="rect">
            <a:avLst/>
          </a:prstGeom>
          <a:noFill/>
          <a:ln w="9525">
            <a:noFill/>
            <a:miter lim="800000"/>
          </a:ln>
          <a:effectLst/>
        </p:spPr>
        <p:txBody>
          <a:bodyPr/>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6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rPr>
              <a:t>                 </a:t>
            </a:r>
            <a:endParaRPr kumimoji="0" lang="en-US" altLang="zh-CN" sz="66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66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Arial" panose="020B0604020202020204" pitchFamily="34" charset="0"/>
                <a:ea typeface="华文新魏" panose="02010800040101010101" pitchFamily="2" charset="-122"/>
                <a:cs typeface="+mn-cs"/>
              </a:rPr>
              <a:t>有理数加减混合运算</a:t>
            </a:r>
            <a:endParaRPr kumimoji="0" lang="zh-CN" altLang="en-US" sz="66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Arial" panose="020B0604020202020204" pitchFamily="34" charset="0"/>
              <a:ea typeface="华文新魏" panose="0201080004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050" name="Rectangle 4"/>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3079" name="" r:id="rId1" imgW="0" imgH="0" progId="Equation.DSMT4">
                  <p:embed/>
                </p:oleObj>
              </mc:Choice>
              <mc:Fallback>
                <p:oleObj name="" r:id="rId1" imgW="0" imgH="0" progId="Equation.DSMT4">
                  <p:embed/>
                  <p:pic>
                    <p:nvPicPr>
                      <p:cNvPr id="0" name="图片 3078"/>
                      <p:cNvPicPr/>
                      <p:nvPr/>
                    </p:nvPicPr>
                    <p:blipFill>
                      <a:blip/>
                      <a:stretch>
                        <a:fillRect/>
                      </a:stretch>
                    </p:blipFill>
                    <p:spPr>
                      <a:xfrm>
                        <a:off x="1524000" y="1397000"/>
                        <a:ext cx="6096000" cy="4064000"/>
                      </a:xfrm>
                      <a:prstGeom prst="rect">
                        <a:avLst/>
                      </a:prstGeom>
                      <a:noFill/>
                      <a:ln w="38100">
                        <a:noFill/>
                        <a:miter/>
                      </a:ln>
                    </p:spPr>
                  </p:pic>
                </p:oleObj>
              </mc:Fallback>
            </mc:AlternateContent>
          </a:graphicData>
        </a:graphic>
      </p:graphicFrame>
      <p:graphicFrame>
        <p:nvGraphicFramePr>
          <p:cNvPr id="44039" name="Object 7"/>
          <p:cNvGraphicFramePr/>
          <p:nvPr>
            <p:ph sz="half" idx="2"/>
          </p:nvPr>
        </p:nvGraphicFramePr>
        <p:xfrm>
          <a:off x="1116013" y="549275"/>
          <a:ext cx="5400675" cy="3041650"/>
        </p:xfrm>
        <a:graphic>
          <a:graphicData uri="http://schemas.openxmlformats.org/presentationml/2006/ole">
            <mc:AlternateContent xmlns:mc="http://schemas.openxmlformats.org/markup-compatibility/2006">
              <mc:Choice xmlns:v="urn:schemas-microsoft-com:vml" Requires="v">
                <p:oleObj spid="_x0000_s3078" name="" r:id="rId2" imgW="2616200" imgH="1473200" progId="Equation.DSMT4">
                  <p:embed/>
                </p:oleObj>
              </mc:Choice>
              <mc:Fallback>
                <p:oleObj name="" r:id="rId2" imgW="2616200" imgH="1473200" progId="Equation.DSMT4">
                  <p:embed/>
                  <p:pic>
                    <p:nvPicPr>
                      <p:cNvPr id="0" name="图片 3077"/>
                      <p:cNvPicPr/>
                      <p:nvPr/>
                    </p:nvPicPr>
                    <p:blipFill>
                      <a:blip r:embed="rId3"/>
                      <a:stretch>
                        <a:fillRect/>
                      </a:stretch>
                    </p:blipFill>
                    <p:spPr>
                      <a:xfrm>
                        <a:off x="1116013" y="549275"/>
                        <a:ext cx="5400675" cy="3041650"/>
                      </a:xfrm>
                      <a:prstGeom prst="rect">
                        <a:avLst/>
                      </a:prstGeom>
                      <a:noFill/>
                      <a:ln w="38100">
                        <a:miter/>
                      </a:ln>
                    </p:spPr>
                  </p:pic>
                </p:oleObj>
              </mc:Fallback>
            </mc:AlternateContent>
          </a:graphicData>
        </a:graphic>
      </p:graphicFrame>
      <p:graphicFrame>
        <p:nvGraphicFramePr>
          <p:cNvPr id="44043" name="Object 11"/>
          <p:cNvGraphicFramePr/>
          <p:nvPr>
            <p:ph sz="half" idx="1"/>
          </p:nvPr>
        </p:nvGraphicFramePr>
        <p:xfrm>
          <a:off x="971550" y="3357563"/>
          <a:ext cx="5976938" cy="2792412"/>
        </p:xfrm>
        <a:graphic>
          <a:graphicData uri="http://schemas.openxmlformats.org/presentationml/2006/ole">
            <mc:AlternateContent xmlns:mc="http://schemas.openxmlformats.org/markup-compatibility/2006">
              <mc:Choice xmlns:v="urn:schemas-microsoft-com:vml" Requires="v">
                <p:oleObj spid="_x0000_s3077" name="" r:id="rId4" imgW="2120900" imgH="1447800" progId="Equation.DSMT4">
                  <p:embed/>
                </p:oleObj>
              </mc:Choice>
              <mc:Fallback>
                <p:oleObj name="" r:id="rId4" imgW="2120900" imgH="1447800" progId="Equation.DSMT4">
                  <p:embed/>
                  <p:pic>
                    <p:nvPicPr>
                      <p:cNvPr id="0" name="图片 3076"/>
                      <p:cNvPicPr/>
                      <p:nvPr/>
                    </p:nvPicPr>
                    <p:blipFill>
                      <a:blip r:embed="rId5"/>
                      <a:stretch>
                        <a:fillRect/>
                      </a:stretch>
                    </p:blipFill>
                    <p:spPr>
                      <a:xfrm>
                        <a:off x="971550" y="3357563"/>
                        <a:ext cx="5976938" cy="2792412"/>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4039"/>
                                        </p:tgtEl>
                                        <p:attrNameLst>
                                          <p:attrName>style.visibility</p:attrName>
                                        </p:attrNameLst>
                                      </p:cBhvr>
                                      <p:to>
                                        <p:strVal val="visible"/>
                                      </p:to>
                                    </p:set>
                                    <p:animEffect transition="in" filter="wedge">
                                      <p:cBhvr>
                                        <p:cTn id="7" dur="2000"/>
                                        <p:tgtEl>
                                          <p:spTgt spid="44039"/>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44043"/>
                                        </p:tgtEl>
                                        <p:attrNameLst>
                                          <p:attrName>style.visibility</p:attrName>
                                        </p:attrNameLst>
                                      </p:cBhvr>
                                      <p:to>
                                        <p:strVal val="visible"/>
                                      </p:to>
                                    </p:set>
                                    <p:anim calcmode="lin" valueType="num">
                                      <p:cBhvr>
                                        <p:cTn id="12" dur="500" fill="hold"/>
                                        <p:tgtEl>
                                          <p:spTgt spid="44043"/>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44043"/>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44043"/>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440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AutoShape 4"/>
          <p:cNvSpPr/>
          <p:nvPr/>
        </p:nvSpPr>
        <p:spPr>
          <a:xfrm>
            <a:off x="468313" y="404813"/>
            <a:ext cx="2519362" cy="936625"/>
          </a:xfrm>
          <a:prstGeom prst="irregularSeal1">
            <a:avLst/>
          </a:prstGeom>
          <a:solidFill>
            <a:schemeClr val="accent1"/>
          </a:solidFill>
          <a:ln w="9525" cap="flat" cmpd="sng">
            <a:solidFill>
              <a:schemeClr val="tx1"/>
            </a:solidFill>
            <a:prstDash val="solid"/>
            <a:miter/>
            <a:headEnd type="none" w="med" len="med"/>
            <a:tailEnd type="none" w="med" len="med"/>
          </a:ln>
        </p:spPr>
        <p:txBody>
          <a:bodyPr wrap="none" anchor="ctr"/>
          <a:p>
            <a:pPr algn="ctr"/>
            <a:r>
              <a:rPr lang="zh-CN" altLang="en-US" sz="3200" b="1" dirty="0">
                <a:solidFill>
                  <a:srgbClr val="FF0000"/>
                </a:solidFill>
                <a:latin typeface="Arial" panose="020B0604020202020204" pitchFamily="34" charset="0"/>
                <a:ea typeface="楷体_GB2312" pitchFamily="49" charset="-122"/>
              </a:rPr>
              <a:t>思考</a:t>
            </a:r>
            <a:endParaRPr lang="zh-CN" altLang="en-US" sz="3200" b="1" dirty="0">
              <a:solidFill>
                <a:srgbClr val="FF0000"/>
              </a:solidFill>
              <a:latin typeface="Arial" panose="020B0604020202020204" pitchFamily="34" charset="0"/>
              <a:ea typeface="楷体_GB2312" pitchFamily="49" charset="-122"/>
            </a:endParaRPr>
          </a:p>
        </p:txBody>
      </p:sp>
      <p:sp>
        <p:nvSpPr>
          <p:cNvPr id="88069" name="Rectangle 5"/>
          <p:cNvSpPr>
            <a:spLocks noGrp="1"/>
          </p:cNvSpPr>
          <p:nvPr>
            <p:ph idx="1"/>
          </p:nvPr>
        </p:nvSpPr>
        <p:spPr>
          <a:xfrm>
            <a:off x="395288" y="1412875"/>
            <a:ext cx="8534400" cy="4648200"/>
          </a:xfrm>
          <a:ln/>
        </p:spPr>
        <p:txBody>
          <a:bodyPr vert="horz" wrap="square" lIns="91440" tIns="45720" rIns="91440" bIns="45720" anchor="t"/>
          <a:p>
            <a:pPr eaLnBrk="1" hangingPunct="1"/>
            <a:r>
              <a:rPr lang="en-US" altLang="zh-CN" b="1" dirty="0"/>
              <a:t>1.</a:t>
            </a:r>
            <a:r>
              <a:rPr lang="zh-CN" altLang="en-US" b="1" dirty="0"/>
              <a:t>算式</a:t>
            </a:r>
            <a:r>
              <a:rPr lang="en-US" altLang="zh-CN" b="1" dirty="0"/>
              <a:t>2</a:t>
            </a:r>
            <a:r>
              <a:rPr lang="zh-CN" altLang="en-US" b="1" dirty="0"/>
              <a:t>－</a:t>
            </a:r>
            <a:r>
              <a:rPr lang="en-US" altLang="zh-CN" b="1" dirty="0"/>
              <a:t>3</a:t>
            </a:r>
            <a:r>
              <a:rPr lang="zh-CN" altLang="en-US" b="1" dirty="0"/>
              <a:t>－</a:t>
            </a:r>
            <a:r>
              <a:rPr lang="en-US" altLang="zh-CN" b="1" dirty="0"/>
              <a:t>8</a:t>
            </a:r>
            <a:r>
              <a:rPr lang="zh-CN" altLang="en-US" b="1" dirty="0"/>
              <a:t>＋</a:t>
            </a:r>
            <a:r>
              <a:rPr lang="en-US" altLang="zh-CN" b="1" dirty="0"/>
              <a:t>7</a:t>
            </a:r>
            <a:r>
              <a:rPr lang="zh-CN" altLang="en-US" b="1" dirty="0"/>
              <a:t>可看作是哪几个有理数的代数和？</a:t>
            </a:r>
            <a:endParaRPr lang="zh-CN" altLang="en-US" b="1" dirty="0"/>
          </a:p>
          <a:p>
            <a:pPr eaLnBrk="1" hangingPunct="1"/>
            <a:r>
              <a:rPr lang="en-US" altLang="zh-CN" b="1" dirty="0"/>
              <a:t>2.</a:t>
            </a:r>
            <a:r>
              <a:rPr lang="zh-CN" altLang="en-US" b="1" dirty="0"/>
              <a:t>是否所有含有有理数加减混合运算的式子都能化成有理数的代数和？</a:t>
            </a:r>
            <a:endParaRPr lang="zh-CN" altLang="en-US" b="1" dirty="0"/>
          </a:p>
          <a:p>
            <a:pPr eaLnBrk="1" hangingPunct="1"/>
            <a:r>
              <a:rPr lang="en-US" altLang="zh-CN" b="1" dirty="0"/>
              <a:t>3.</a:t>
            </a:r>
            <a:r>
              <a:rPr lang="zh-CN" altLang="en-US" b="1" dirty="0"/>
              <a:t>有理数加法运算，满足哪几条运算律？</a:t>
            </a:r>
            <a:endParaRPr lang="zh-CN" altLang="en-US" b="1" dirty="0"/>
          </a:p>
          <a:p>
            <a:pPr eaLnBrk="1" hangingPunct="1"/>
            <a:r>
              <a:rPr lang="en-US" altLang="zh-CN" b="1" dirty="0"/>
              <a:t>4.</a:t>
            </a:r>
            <a:r>
              <a:rPr lang="zh-CN" altLang="en-US" b="1" dirty="0"/>
              <a:t>如何计算－</a:t>
            </a:r>
            <a:r>
              <a:rPr lang="en-US" altLang="zh-CN" b="1" dirty="0"/>
              <a:t>3</a:t>
            </a:r>
            <a:r>
              <a:rPr lang="zh-CN" altLang="en-US" b="1" dirty="0"/>
              <a:t>＋</a:t>
            </a:r>
            <a:r>
              <a:rPr lang="en-US" altLang="zh-CN" b="1" dirty="0"/>
              <a:t>5</a:t>
            </a:r>
            <a:r>
              <a:rPr lang="zh-CN" altLang="en-US" b="1" dirty="0"/>
              <a:t>－</a:t>
            </a:r>
            <a:r>
              <a:rPr lang="en-US" altLang="zh-CN" b="1" dirty="0"/>
              <a:t>9</a:t>
            </a:r>
            <a:r>
              <a:rPr lang="zh-CN" altLang="en-US" b="1" dirty="0"/>
              <a:t>＋</a:t>
            </a:r>
            <a:r>
              <a:rPr lang="en-US" altLang="zh-CN" b="1" dirty="0"/>
              <a:t>3</a:t>
            </a:r>
            <a:r>
              <a:rPr lang="zh-CN" altLang="en-US" b="1" dirty="0"/>
              <a:t>＋</a:t>
            </a:r>
            <a:r>
              <a:rPr lang="en-US" altLang="zh-CN" b="1" dirty="0"/>
              <a:t>10</a:t>
            </a:r>
            <a:r>
              <a:rPr lang="zh-CN" altLang="en-US" b="1" dirty="0"/>
              <a:t>＋</a:t>
            </a:r>
            <a:r>
              <a:rPr lang="en-US" altLang="zh-CN" b="1" dirty="0"/>
              <a:t>2</a:t>
            </a:r>
            <a:r>
              <a:rPr lang="zh-CN" altLang="en-US" b="1" dirty="0"/>
              <a:t>－</a:t>
            </a:r>
            <a:r>
              <a:rPr lang="en-US" altLang="zh-CN" b="1" dirty="0"/>
              <a:t>1</a:t>
            </a:r>
            <a:r>
              <a:rPr lang="zh-CN" altLang="en-US" b="1" dirty="0"/>
              <a:t>比较简便？</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8069">
                                            <p:txEl>
                                              <p:charRg st="0" end="27"/>
                                            </p:txEl>
                                          </p:spTgt>
                                        </p:tgtEl>
                                        <p:attrNameLst>
                                          <p:attrName>style.visibility</p:attrName>
                                        </p:attrNameLst>
                                      </p:cBhvr>
                                      <p:to>
                                        <p:strVal val="visible"/>
                                      </p:to>
                                    </p:set>
                                    <p:anim calcmode="lin" valueType="num">
                                      <p:cBhvr>
                                        <p:cTn id="7" dur="1000" fill="hold"/>
                                        <p:tgtEl>
                                          <p:spTgt spid="88069">
                                            <p:txEl>
                                              <p:charRg st="0" end="27"/>
                                            </p:txEl>
                                          </p:spTgt>
                                        </p:tgtEl>
                                        <p:attrNameLst>
                                          <p:attrName>ppt_w</p:attrName>
                                        </p:attrNameLst>
                                      </p:cBhvr>
                                      <p:tavLst>
                                        <p:tav tm="0">
                                          <p:val>
                                            <p:fltVal val="0.000000"/>
                                          </p:val>
                                        </p:tav>
                                        <p:tav tm="100000">
                                          <p:val>
                                            <p:strVal val="#ppt_w"/>
                                          </p:val>
                                        </p:tav>
                                      </p:tavLst>
                                    </p:anim>
                                    <p:anim calcmode="lin" valueType="num">
                                      <p:cBhvr>
                                        <p:cTn id="8" dur="1000" fill="hold"/>
                                        <p:tgtEl>
                                          <p:spTgt spid="88069">
                                            <p:txEl>
                                              <p:charRg st="0" end="27"/>
                                            </p:txEl>
                                          </p:spTgt>
                                        </p:tgtEl>
                                        <p:attrNameLst>
                                          <p:attrName>ppt_h</p:attrName>
                                        </p:attrNameLst>
                                      </p:cBhvr>
                                      <p:tavLst>
                                        <p:tav tm="0">
                                          <p:val>
                                            <p:fltVal val="0.000000"/>
                                          </p:val>
                                        </p:tav>
                                        <p:tav tm="100000">
                                          <p:val>
                                            <p:strVal val="#ppt_h"/>
                                          </p:val>
                                        </p:tav>
                                      </p:tavLst>
                                    </p:anim>
                                    <p:anim calcmode="lin" valueType="num">
                                      <p:cBhvr>
                                        <p:cTn id="9" dur="1000" fill="hold"/>
                                        <p:tgtEl>
                                          <p:spTgt spid="88069">
                                            <p:txEl>
                                              <p:charRg st="0" end="27"/>
                                            </p:txEl>
                                          </p:spTgt>
                                        </p:tgtEl>
                                        <p:attrNameLst>
                                          <p:attrName>ppt_x</p:attrName>
                                        </p:attrNameLst>
                                      </p:cBhvr>
                                      <p:tavLst>
                                        <p:tav tm="0" fmla="#ppt_x+(cos(-2*pi*(1-$))*-#ppt_x-sin(-2*pi*(1-$))*(1-#ppt_y))*(1-$)">
                                          <p:val>
                                            <p:fltVal val="0.000000"/>
                                          </p:val>
                                        </p:tav>
                                        <p:tav tm="100000">
                                          <p:val>
                                            <p:fltVal val="1.000000"/>
                                          </p:val>
                                        </p:tav>
                                      </p:tavLst>
                                    </p:anim>
                                    <p:anim calcmode="lin" valueType="num">
                                      <p:cBhvr>
                                        <p:cTn id="10" dur="1000" fill="hold"/>
                                        <p:tgtEl>
                                          <p:spTgt spid="88069">
                                            <p:txEl>
                                              <p:charRg st="0" end="27"/>
                                            </p:txEl>
                                          </p:spTgt>
                                        </p:tgtEl>
                                        <p:attrNameLst>
                                          <p:attrName>ppt_y</p:attrName>
                                        </p:attrNameLst>
                                      </p:cBhvr>
                                      <p:tavLst>
                                        <p:tav tm="0" fmla="#ppt_y+(sin(-2*pi*(1-$))*-#ppt_x+cos(-2*pi*(1-$))*(1-#ppt_y))*(1-$)">
                                          <p:val>
                                            <p:fltVal val="0.000000"/>
                                          </p:val>
                                        </p:tav>
                                        <p:tav tm="100000">
                                          <p:val>
                                            <p:fltVal val="1.000000"/>
                                          </p:val>
                                        </p:tav>
                                      </p:tavLst>
                                    </p:anim>
                                  </p:childTnLst>
                                  <p:subTnLst>
                                    <p:audio>
                                      <p:cMediaNode>
                                        <p:cTn display="0" masterRel="sameClick">
                                          <p:stCondLst>
                                            <p:cond evt="begin" delay="0">
                                              <p:tn val="5"/>
                                            </p:cond>
                                          </p:stCondLst>
                                          <p:endCondLst>
                                            <p:cond evt="onStopAudio" delay="0">
                                              <p:tgtEl>
                                                <p:sldTgt/>
                                              </p:tgtEl>
                                            </p:cond>
                                          </p:endCondLst>
                                        </p:cTn>
                                        <p:tgtEl>
                                          <p:sndTgt r:embed="rId1" name="cashreg.wav"/>
                                        </p:tgtEl>
                                      </p:cMediaNode>
                                    </p:audio>
                                  </p:sub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88069">
                                            <p:txEl>
                                              <p:charRg st="27" end="60"/>
                                            </p:txEl>
                                          </p:spTgt>
                                        </p:tgtEl>
                                        <p:attrNameLst>
                                          <p:attrName>style.visibility</p:attrName>
                                        </p:attrNameLst>
                                      </p:cBhvr>
                                      <p:to>
                                        <p:strVal val="visible"/>
                                      </p:to>
                                    </p:set>
                                    <p:anim calcmode="lin" valueType="num">
                                      <p:cBhvr>
                                        <p:cTn id="15" dur="1000" fill="hold"/>
                                        <p:tgtEl>
                                          <p:spTgt spid="88069">
                                            <p:txEl>
                                              <p:charRg st="27" end="60"/>
                                            </p:txEl>
                                          </p:spTgt>
                                        </p:tgtEl>
                                        <p:attrNameLst>
                                          <p:attrName>ppt_w</p:attrName>
                                        </p:attrNameLst>
                                      </p:cBhvr>
                                      <p:tavLst>
                                        <p:tav tm="0">
                                          <p:val>
                                            <p:fltVal val="0.000000"/>
                                          </p:val>
                                        </p:tav>
                                        <p:tav tm="100000">
                                          <p:val>
                                            <p:strVal val="#ppt_w"/>
                                          </p:val>
                                        </p:tav>
                                      </p:tavLst>
                                    </p:anim>
                                    <p:anim calcmode="lin" valueType="num">
                                      <p:cBhvr>
                                        <p:cTn id="16" dur="1000" fill="hold"/>
                                        <p:tgtEl>
                                          <p:spTgt spid="88069">
                                            <p:txEl>
                                              <p:charRg st="27" end="60"/>
                                            </p:txEl>
                                          </p:spTgt>
                                        </p:tgtEl>
                                        <p:attrNameLst>
                                          <p:attrName>ppt_h</p:attrName>
                                        </p:attrNameLst>
                                      </p:cBhvr>
                                      <p:tavLst>
                                        <p:tav tm="0">
                                          <p:val>
                                            <p:fltVal val="0.000000"/>
                                          </p:val>
                                        </p:tav>
                                        <p:tav tm="100000">
                                          <p:val>
                                            <p:strVal val="#ppt_h"/>
                                          </p:val>
                                        </p:tav>
                                      </p:tavLst>
                                    </p:anim>
                                    <p:anim calcmode="lin" valueType="num">
                                      <p:cBhvr>
                                        <p:cTn id="17" dur="1000" fill="hold"/>
                                        <p:tgtEl>
                                          <p:spTgt spid="88069">
                                            <p:txEl>
                                              <p:charRg st="27" end="60"/>
                                            </p:txEl>
                                          </p:spTgt>
                                        </p:tgtEl>
                                        <p:attrNameLst>
                                          <p:attrName>ppt_x</p:attrName>
                                        </p:attrNameLst>
                                      </p:cBhvr>
                                      <p:tavLst>
                                        <p:tav tm="0" fmla="#ppt_x+(cos(-2*pi*(1-$))*-#ppt_x-sin(-2*pi*(1-$))*(1-#ppt_y))*(1-$)">
                                          <p:val>
                                            <p:fltVal val="0.000000"/>
                                          </p:val>
                                        </p:tav>
                                        <p:tav tm="100000">
                                          <p:val>
                                            <p:fltVal val="1.000000"/>
                                          </p:val>
                                        </p:tav>
                                      </p:tavLst>
                                    </p:anim>
                                    <p:anim calcmode="lin" valueType="num">
                                      <p:cBhvr>
                                        <p:cTn id="18" dur="1000" fill="hold"/>
                                        <p:tgtEl>
                                          <p:spTgt spid="88069">
                                            <p:txEl>
                                              <p:charRg st="27" end="60"/>
                                            </p:txEl>
                                          </p:spTgt>
                                        </p:tgtEl>
                                        <p:attrNameLst>
                                          <p:attrName>ppt_y</p:attrName>
                                        </p:attrNameLst>
                                      </p:cBhvr>
                                      <p:tavLst>
                                        <p:tav tm="0" fmla="#ppt_y+(sin(-2*pi*(1-$))*-#ppt_x+cos(-2*pi*(1-$))*(1-#ppt_y))*(1-$)">
                                          <p:val>
                                            <p:fltVal val="0.000000"/>
                                          </p:val>
                                        </p:tav>
                                        <p:tav tm="100000">
                                          <p:val>
                                            <p:fltVal val="1.000000"/>
                                          </p:val>
                                        </p:tav>
                                      </p:tavLst>
                                    </p:anim>
                                  </p:childTnLst>
                                  <p:subTnLst>
                                    <p:audio>
                                      <p:cMediaNode>
                                        <p:cTn display="0" masterRel="sameClick">
                                          <p:stCondLst>
                                            <p:cond evt="begin" delay="0">
                                              <p:tn val="13"/>
                                            </p:cond>
                                          </p:stCondLst>
                                          <p:endCondLst>
                                            <p:cond evt="onStopAudio" delay="0">
                                              <p:tgtEl>
                                                <p:sldTgt/>
                                              </p:tgtEl>
                                            </p:cond>
                                          </p:endCondLst>
                                        </p:cTn>
                                        <p:tgtEl>
                                          <p:sndTgt r:embed="rId1" name="cashreg.wav"/>
                                        </p:tgtEl>
                                      </p:cMediaNode>
                                    </p:audio>
                                  </p:sub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88069">
                                            <p:txEl>
                                              <p:charRg st="60" end="80"/>
                                            </p:txEl>
                                          </p:spTgt>
                                        </p:tgtEl>
                                        <p:attrNameLst>
                                          <p:attrName>style.visibility</p:attrName>
                                        </p:attrNameLst>
                                      </p:cBhvr>
                                      <p:to>
                                        <p:strVal val="visible"/>
                                      </p:to>
                                    </p:set>
                                    <p:anim calcmode="lin" valueType="num">
                                      <p:cBhvr>
                                        <p:cTn id="23" dur="1000" fill="hold"/>
                                        <p:tgtEl>
                                          <p:spTgt spid="88069">
                                            <p:txEl>
                                              <p:charRg st="60" end="80"/>
                                            </p:txEl>
                                          </p:spTgt>
                                        </p:tgtEl>
                                        <p:attrNameLst>
                                          <p:attrName>ppt_w</p:attrName>
                                        </p:attrNameLst>
                                      </p:cBhvr>
                                      <p:tavLst>
                                        <p:tav tm="0">
                                          <p:val>
                                            <p:fltVal val="0.000000"/>
                                          </p:val>
                                        </p:tav>
                                        <p:tav tm="100000">
                                          <p:val>
                                            <p:strVal val="#ppt_w"/>
                                          </p:val>
                                        </p:tav>
                                      </p:tavLst>
                                    </p:anim>
                                    <p:anim calcmode="lin" valueType="num">
                                      <p:cBhvr>
                                        <p:cTn id="24" dur="1000" fill="hold"/>
                                        <p:tgtEl>
                                          <p:spTgt spid="88069">
                                            <p:txEl>
                                              <p:charRg st="60" end="80"/>
                                            </p:txEl>
                                          </p:spTgt>
                                        </p:tgtEl>
                                        <p:attrNameLst>
                                          <p:attrName>ppt_h</p:attrName>
                                        </p:attrNameLst>
                                      </p:cBhvr>
                                      <p:tavLst>
                                        <p:tav tm="0">
                                          <p:val>
                                            <p:fltVal val="0.000000"/>
                                          </p:val>
                                        </p:tav>
                                        <p:tav tm="100000">
                                          <p:val>
                                            <p:strVal val="#ppt_h"/>
                                          </p:val>
                                        </p:tav>
                                      </p:tavLst>
                                    </p:anim>
                                    <p:anim calcmode="lin" valueType="num">
                                      <p:cBhvr>
                                        <p:cTn id="25" dur="1000" fill="hold"/>
                                        <p:tgtEl>
                                          <p:spTgt spid="88069">
                                            <p:txEl>
                                              <p:charRg st="60" end="80"/>
                                            </p:txEl>
                                          </p:spTgt>
                                        </p:tgtEl>
                                        <p:attrNameLst>
                                          <p:attrName>ppt_x</p:attrName>
                                        </p:attrNameLst>
                                      </p:cBhvr>
                                      <p:tavLst>
                                        <p:tav tm="0" fmla="#ppt_x+(cos(-2*pi*(1-$))*-#ppt_x-sin(-2*pi*(1-$))*(1-#ppt_y))*(1-$)">
                                          <p:val>
                                            <p:fltVal val="0.000000"/>
                                          </p:val>
                                        </p:tav>
                                        <p:tav tm="100000">
                                          <p:val>
                                            <p:fltVal val="1.000000"/>
                                          </p:val>
                                        </p:tav>
                                      </p:tavLst>
                                    </p:anim>
                                    <p:anim calcmode="lin" valueType="num">
                                      <p:cBhvr>
                                        <p:cTn id="26" dur="1000" fill="hold"/>
                                        <p:tgtEl>
                                          <p:spTgt spid="88069">
                                            <p:txEl>
                                              <p:charRg st="60" end="80"/>
                                            </p:txEl>
                                          </p:spTgt>
                                        </p:tgtEl>
                                        <p:attrNameLst>
                                          <p:attrName>ppt_y</p:attrName>
                                        </p:attrNameLst>
                                      </p:cBhvr>
                                      <p:tavLst>
                                        <p:tav tm="0" fmla="#ppt_y+(sin(-2*pi*(1-$))*-#ppt_x+cos(-2*pi*(1-$))*(1-#ppt_y))*(1-$)">
                                          <p:val>
                                            <p:fltVal val="0.000000"/>
                                          </p:val>
                                        </p:tav>
                                        <p:tav tm="100000">
                                          <p:val>
                                            <p:fltVal val="1.000000"/>
                                          </p:val>
                                        </p:tav>
                                      </p:tavLst>
                                    </p:anim>
                                  </p:childTnLst>
                                  <p:subTnLst>
                                    <p:audio>
                                      <p:cMediaNode>
                                        <p:cTn display="0" masterRel="sameClick">
                                          <p:stCondLst>
                                            <p:cond evt="begin" delay="0">
                                              <p:tn val="21"/>
                                            </p:cond>
                                          </p:stCondLst>
                                          <p:endCondLst>
                                            <p:cond evt="onStopAudio" delay="0">
                                              <p:tgtEl>
                                                <p:sldTgt/>
                                              </p:tgtEl>
                                            </p:cond>
                                          </p:endCondLst>
                                        </p:cTn>
                                        <p:tgtEl>
                                          <p:sndTgt r:embed="rId1" name="cashreg.wav"/>
                                        </p:tgtEl>
                                      </p:cMediaNode>
                                    </p:audio>
                                  </p:sub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88069">
                                            <p:txEl>
                                              <p:charRg st="80" end="107"/>
                                            </p:txEl>
                                          </p:spTgt>
                                        </p:tgtEl>
                                        <p:attrNameLst>
                                          <p:attrName>style.visibility</p:attrName>
                                        </p:attrNameLst>
                                      </p:cBhvr>
                                      <p:to>
                                        <p:strVal val="visible"/>
                                      </p:to>
                                    </p:set>
                                    <p:anim calcmode="lin" valueType="num">
                                      <p:cBhvr>
                                        <p:cTn id="31" dur="1000" fill="hold"/>
                                        <p:tgtEl>
                                          <p:spTgt spid="88069">
                                            <p:txEl>
                                              <p:charRg st="80" end="107"/>
                                            </p:txEl>
                                          </p:spTgt>
                                        </p:tgtEl>
                                        <p:attrNameLst>
                                          <p:attrName>ppt_w</p:attrName>
                                        </p:attrNameLst>
                                      </p:cBhvr>
                                      <p:tavLst>
                                        <p:tav tm="0">
                                          <p:val>
                                            <p:fltVal val="0.000000"/>
                                          </p:val>
                                        </p:tav>
                                        <p:tav tm="100000">
                                          <p:val>
                                            <p:strVal val="#ppt_w"/>
                                          </p:val>
                                        </p:tav>
                                      </p:tavLst>
                                    </p:anim>
                                    <p:anim calcmode="lin" valueType="num">
                                      <p:cBhvr>
                                        <p:cTn id="32" dur="1000" fill="hold"/>
                                        <p:tgtEl>
                                          <p:spTgt spid="88069">
                                            <p:txEl>
                                              <p:charRg st="80" end="107"/>
                                            </p:txEl>
                                          </p:spTgt>
                                        </p:tgtEl>
                                        <p:attrNameLst>
                                          <p:attrName>ppt_h</p:attrName>
                                        </p:attrNameLst>
                                      </p:cBhvr>
                                      <p:tavLst>
                                        <p:tav tm="0">
                                          <p:val>
                                            <p:fltVal val="0.000000"/>
                                          </p:val>
                                        </p:tav>
                                        <p:tav tm="100000">
                                          <p:val>
                                            <p:strVal val="#ppt_h"/>
                                          </p:val>
                                        </p:tav>
                                      </p:tavLst>
                                    </p:anim>
                                    <p:anim calcmode="lin" valueType="num">
                                      <p:cBhvr>
                                        <p:cTn id="33" dur="1000" fill="hold"/>
                                        <p:tgtEl>
                                          <p:spTgt spid="88069">
                                            <p:txEl>
                                              <p:charRg st="80" end="107"/>
                                            </p:txEl>
                                          </p:spTgt>
                                        </p:tgtEl>
                                        <p:attrNameLst>
                                          <p:attrName>ppt_x</p:attrName>
                                        </p:attrNameLst>
                                      </p:cBhvr>
                                      <p:tavLst>
                                        <p:tav tm="0" fmla="#ppt_x+(cos(-2*pi*(1-$))*-#ppt_x-sin(-2*pi*(1-$))*(1-#ppt_y))*(1-$)">
                                          <p:val>
                                            <p:fltVal val="0.000000"/>
                                          </p:val>
                                        </p:tav>
                                        <p:tav tm="100000">
                                          <p:val>
                                            <p:fltVal val="1.000000"/>
                                          </p:val>
                                        </p:tav>
                                      </p:tavLst>
                                    </p:anim>
                                    <p:anim calcmode="lin" valueType="num">
                                      <p:cBhvr>
                                        <p:cTn id="34" dur="1000" fill="hold"/>
                                        <p:tgtEl>
                                          <p:spTgt spid="88069">
                                            <p:txEl>
                                              <p:charRg st="80" end="107"/>
                                            </p:txEl>
                                          </p:spTgt>
                                        </p:tgtEl>
                                        <p:attrNameLst>
                                          <p:attrName>ppt_y</p:attrName>
                                        </p:attrNameLst>
                                      </p:cBhvr>
                                      <p:tavLst>
                                        <p:tav tm="0" fmla="#ppt_y+(sin(-2*pi*(1-$))*-#ppt_x+cos(-2*pi*(1-$))*(1-#ppt_y))*(1-$)">
                                          <p:val>
                                            <p:fltVal val="0.000000"/>
                                          </p:val>
                                        </p:tav>
                                        <p:tav tm="100000">
                                          <p:val>
                                            <p:fltVal val="1.000000"/>
                                          </p:val>
                                        </p:tav>
                                      </p:tavLst>
                                    </p:anim>
                                  </p:childTnLst>
                                  <p:subTnLst>
                                    <p:audio>
                                      <p:cMediaNode>
                                        <p:cTn display="0" masterRel="sameClick">
                                          <p:stCondLst>
                                            <p:cond evt="begin" delay="0">
                                              <p:tn val="29"/>
                                            </p:cond>
                                          </p:stCondLst>
                                          <p:endCondLst>
                                            <p:cond evt="onStopAudio" delay="0">
                                              <p:tgtEl>
                                                <p:sldTgt/>
                                              </p:tgtEl>
                                            </p:cond>
                                          </p:endCondLst>
                                        </p:cTn>
                                        <p:tgtEl>
                                          <p:sndTgt r:embed="rId1" name="cashre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2" name="Rectangle 4"/>
          <p:cNvSpPr/>
          <p:nvPr/>
        </p:nvSpPr>
        <p:spPr>
          <a:xfrm>
            <a:off x="533400" y="609600"/>
            <a:ext cx="8229600" cy="5867400"/>
          </a:xfrm>
          <a:prstGeom prst="rect">
            <a:avLst/>
          </a:prstGeom>
          <a:noFill/>
          <a:ln w="9525">
            <a:noFill/>
          </a:ln>
        </p:spPr>
        <p:txBody>
          <a:bodyPr/>
          <a:p>
            <a:pPr marL="342900" indent="-342900">
              <a:spcBef>
                <a:spcPct val="20000"/>
              </a:spcBef>
              <a:buChar char="•"/>
            </a:pPr>
            <a:r>
              <a:rPr lang="zh-CN" altLang="en-US" sz="3600" dirty="0">
                <a:solidFill>
                  <a:srgbClr val="FFFF00"/>
                </a:solidFill>
                <a:latin typeface="宋体" panose="02010600030101010101" pitchFamily="2" charset="-122"/>
              </a:rPr>
              <a:t>　</a:t>
            </a:r>
            <a:r>
              <a:rPr lang="zh-CN" altLang="en-US" sz="3600" b="1" dirty="0">
                <a:latin typeface="宋体" panose="02010600030101010101" pitchFamily="2" charset="-122"/>
              </a:rPr>
              <a:t>－</a:t>
            </a:r>
            <a:r>
              <a:rPr lang="en-US" altLang="zh-CN" sz="3600" b="1" dirty="0">
                <a:latin typeface="宋体" panose="02010600030101010101" pitchFamily="2" charset="-122"/>
              </a:rPr>
              <a:t>3</a:t>
            </a:r>
            <a:r>
              <a:rPr lang="zh-CN" altLang="en-US" sz="3600" b="1" dirty="0">
                <a:latin typeface="宋体" panose="02010600030101010101" pitchFamily="2" charset="-122"/>
              </a:rPr>
              <a:t>＋</a:t>
            </a:r>
            <a:r>
              <a:rPr lang="en-US" altLang="zh-CN" sz="3600" b="1" dirty="0">
                <a:latin typeface="宋体" panose="02010600030101010101" pitchFamily="2" charset="-122"/>
              </a:rPr>
              <a:t>5</a:t>
            </a:r>
            <a:r>
              <a:rPr lang="zh-CN" altLang="en-US" sz="3600" b="1" dirty="0">
                <a:latin typeface="宋体" panose="02010600030101010101" pitchFamily="2" charset="-122"/>
              </a:rPr>
              <a:t>－</a:t>
            </a:r>
            <a:r>
              <a:rPr lang="en-US" altLang="zh-CN" sz="3600" b="1" dirty="0">
                <a:latin typeface="宋体" panose="02010600030101010101" pitchFamily="2" charset="-122"/>
              </a:rPr>
              <a:t>9</a:t>
            </a:r>
            <a:r>
              <a:rPr lang="zh-CN" altLang="en-US" sz="3600" b="1" dirty="0">
                <a:latin typeface="宋体" panose="02010600030101010101" pitchFamily="2" charset="-122"/>
              </a:rPr>
              <a:t>＋</a:t>
            </a:r>
            <a:r>
              <a:rPr lang="en-US" altLang="zh-CN" sz="3600" b="1" dirty="0">
                <a:latin typeface="宋体" panose="02010600030101010101" pitchFamily="2" charset="-122"/>
              </a:rPr>
              <a:t>3</a:t>
            </a:r>
            <a:r>
              <a:rPr lang="zh-CN" altLang="en-US" sz="3600" b="1" dirty="0">
                <a:latin typeface="宋体" panose="02010600030101010101" pitchFamily="2" charset="-122"/>
              </a:rPr>
              <a:t>＋</a:t>
            </a:r>
            <a:r>
              <a:rPr lang="en-US" altLang="zh-CN" sz="3600" b="1" dirty="0">
                <a:latin typeface="宋体" panose="02010600030101010101" pitchFamily="2" charset="-122"/>
              </a:rPr>
              <a:t>10</a:t>
            </a:r>
            <a:r>
              <a:rPr lang="zh-CN" altLang="en-US" sz="3600" b="1" dirty="0">
                <a:latin typeface="宋体" panose="02010600030101010101" pitchFamily="2" charset="-122"/>
              </a:rPr>
              <a:t>＋</a:t>
            </a:r>
            <a:r>
              <a:rPr lang="en-US" altLang="zh-CN" sz="3600" b="1" dirty="0">
                <a:latin typeface="宋体" panose="02010600030101010101" pitchFamily="2" charset="-122"/>
              </a:rPr>
              <a:t>2</a:t>
            </a:r>
            <a:r>
              <a:rPr lang="zh-CN" altLang="en-US" sz="3600" b="1" dirty="0">
                <a:latin typeface="宋体" panose="02010600030101010101" pitchFamily="2" charset="-122"/>
              </a:rPr>
              <a:t>－</a:t>
            </a:r>
            <a:r>
              <a:rPr lang="en-US" altLang="zh-CN" sz="3600" b="1" dirty="0">
                <a:latin typeface="宋体" panose="02010600030101010101" pitchFamily="2" charset="-122"/>
              </a:rPr>
              <a:t>1</a:t>
            </a:r>
            <a:endParaRPr lang="en-US" altLang="zh-CN" sz="3600" b="1" dirty="0">
              <a:latin typeface="宋体" panose="02010600030101010101" pitchFamily="2" charset="-122"/>
            </a:endParaRPr>
          </a:p>
          <a:p>
            <a:pPr marL="342900" indent="-342900">
              <a:spcBef>
                <a:spcPct val="20000"/>
              </a:spcBef>
              <a:buChar char="•"/>
            </a:pPr>
            <a:r>
              <a:rPr lang="zh-CN" altLang="en-US" sz="3600" b="1" dirty="0">
                <a:latin typeface="宋体" panose="02010600030101010101" pitchFamily="2" charset="-122"/>
              </a:rPr>
              <a:t>＝（－</a:t>
            </a:r>
            <a:r>
              <a:rPr lang="en-US" altLang="zh-CN" sz="3600" b="1" dirty="0">
                <a:latin typeface="宋体" panose="02010600030101010101" pitchFamily="2" charset="-122"/>
              </a:rPr>
              <a:t>3</a:t>
            </a:r>
            <a:r>
              <a:rPr lang="zh-CN" altLang="en-US" sz="3600" b="1" dirty="0">
                <a:latin typeface="宋体" panose="02010600030101010101" pitchFamily="2" charset="-122"/>
              </a:rPr>
              <a:t>＋</a:t>
            </a:r>
            <a:r>
              <a:rPr lang="en-US" altLang="zh-CN" sz="3600" b="1" dirty="0">
                <a:latin typeface="宋体" panose="02010600030101010101" pitchFamily="2" charset="-122"/>
              </a:rPr>
              <a:t>3</a:t>
            </a:r>
            <a:r>
              <a:rPr lang="zh-CN" altLang="en-US" sz="3600" b="1" dirty="0">
                <a:latin typeface="宋体" panose="02010600030101010101" pitchFamily="2" charset="-122"/>
              </a:rPr>
              <a:t>）＋</a:t>
            </a:r>
            <a:r>
              <a:rPr lang="en-US" altLang="zh-CN" sz="3600" b="1" dirty="0">
                <a:latin typeface="宋体" panose="02010600030101010101" pitchFamily="2" charset="-122"/>
              </a:rPr>
              <a:t>〔</a:t>
            </a:r>
            <a:r>
              <a:rPr lang="zh-CN" altLang="en-US" sz="3600" b="1" dirty="0">
                <a:latin typeface="宋体" panose="02010600030101010101" pitchFamily="2" charset="-122"/>
              </a:rPr>
              <a:t>（－</a:t>
            </a:r>
            <a:r>
              <a:rPr lang="en-US" altLang="zh-CN" sz="3600" b="1" dirty="0">
                <a:latin typeface="宋体" panose="02010600030101010101" pitchFamily="2" charset="-122"/>
              </a:rPr>
              <a:t>1</a:t>
            </a:r>
            <a:r>
              <a:rPr lang="zh-CN" altLang="en-US" sz="3600" b="1" dirty="0">
                <a:latin typeface="宋体" panose="02010600030101010101" pitchFamily="2" charset="-122"/>
              </a:rPr>
              <a:t>－</a:t>
            </a:r>
            <a:r>
              <a:rPr lang="en-US" altLang="zh-CN" sz="3600" b="1" dirty="0">
                <a:latin typeface="宋体" panose="02010600030101010101" pitchFamily="2" charset="-122"/>
              </a:rPr>
              <a:t>9</a:t>
            </a:r>
            <a:r>
              <a:rPr lang="zh-CN" altLang="en-US" sz="3600" b="1" dirty="0">
                <a:latin typeface="宋体" panose="02010600030101010101" pitchFamily="2" charset="-122"/>
              </a:rPr>
              <a:t>）＋</a:t>
            </a:r>
            <a:r>
              <a:rPr lang="en-US" altLang="zh-CN" sz="3600" b="1" dirty="0">
                <a:latin typeface="宋体" panose="02010600030101010101" pitchFamily="2" charset="-122"/>
              </a:rPr>
              <a:t>10〕</a:t>
            </a:r>
            <a:r>
              <a:rPr lang="zh-CN" altLang="en-US" sz="3600" b="1" dirty="0">
                <a:latin typeface="宋体" panose="02010600030101010101" pitchFamily="2" charset="-122"/>
              </a:rPr>
              <a:t>＋</a:t>
            </a:r>
            <a:r>
              <a:rPr lang="en-US" altLang="zh-CN" sz="3600" b="1" dirty="0">
                <a:latin typeface="宋体" panose="02010600030101010101" pitchFamily="2" charset="-122"/>
              </a:rPr>
              <a:t>5</a:t>
            </a:r>
            <a:r>
              <a:rPr lang="zh-CN" altLang="en-US" sz="3600" b="1" dirty="0">
                <a:latin typeface="宋体" panose="02010600030101010101" pitchFamily="2" charset="-122"/>
              </a:rPr>
              <a:t>＋</a:t>
            </a:r>
            <a:r>
              <a:rPr lang="en-US" altLang="zh-CN" sz="3600" b="1" dirty="0">
                <a:latin typeface="宋体" panose="02010600030101010101" pitchFamily="2" charset="-122"/>
              </a:rPr>
              <a:t>2</a:t>
            </a:r>
            <a:endParaRPr lang="en-US" altLang="zh-CN" sz="3600" b="1" dirty="0">
              <a:latin typeface="宋体" panose="02010600030101010101" pitchFamily="2" charset="-122"/>
            </a:endParaRPr>
          </a:p>
          <a:p>
            <a:pPr marL="342900" indent="-342900">
              <a:spcBef>
                <a:spcPct val="20000"/>
              </a:spcBef>
              <a:buChar char="•"/>
            </a:pPr>
            <a:r>
              <a:rPr lang="zh-CN" altLang="en-US" sz="3600" b="1" dirty="0">
                <a:latin typeface="宋体" panose="02010600030101010101" pitchFamily="2" charset="-122"/>
              </a:rPr>
              <a:t>＝</a:t>
            </a:r>
            <a:r>
              <a:rPr lang="en-US" altLang="zh-CN" sz="3600" b="1" dirty="0">
                <a:latin typeface="宋体" panose="02010600030101010101" pitchFamily="2" charset="-122"/>
              </a:rPr>
              <a:t>0</a:t>
            </a:r>
            <a:r>
              <a:rPr lang="zh-CN" altLang="en-US" sz="3600" b="1" dirty="0">
                <a:latin typeface="宋体" panose="02010600030101010101" pitchFamily="2" charset="-122"/>
              </a:rPr>
              <a:t>＋</a:t>
            </a:r>
            <a:r>
              <a:rPr lang="en-US" altLang="zh-CN" sz="3600" b="1" dirty="0">
                <a:latin typeface="宋体" panose="02010600030101010101" pitchFamily="2" charset="-122"/>
              </a:rPr>
              <a:t>0</a:t>
            </a:r>
            <a:r>
              <a:rPr lang="zh-CN" altLang="en-US" sz="3600" b="1" dirty="0">
                <a:latin typeface="宋体" panose="02010600030101010101" pitchFamily="2" charset="-122"/>
              </a:rPr>
              <a:t>＋</a:t>
            </a:r>
            <a:r>
              <a:rPr lang="en-US" altLang="zh-CN" sz="3600" b="1" dirty="0">
                <a:latin typeface="宋体" panose="02010600030101010101" pitchFamily="2" charset="-122"/>
              </a:rPr>
              <a:t>5</a:t>
            </a:r>
            <a:r>
              <a:rPr lang="zh-CN" altLang="en-US" sz="3600" b="1" dirty="0">
                <a:latin typeface="宋体" panose="02010600030101010101" pitchFamily="2" charset="-122"/>
              </a:rPr>
              <a:t>＋</a:t>
            </a:r>
            <a:r>
              <a:rPr lang="en-US" altLang="zh-CN" sz="3600" b="1" dirty="0">
                <a:latin typeface="宋体" panose="02010600030101010101" pitchFamily="2" charset="-122"/>
              </a:rPr>
              <a:t>2</a:t>
            </a:r>
            <a:endParaRPr lang="en-US" altLang="zh-CN" sz="3600" b="1" dirty="0">
              <a:latin typeface="宋体" panose="02010600030101010101" pitchFamily="2" charset="-122"/>
            </a:endParaRPr>
          </a:p>
          <a:p>
            <a:pPr marL="342900" indent="-342900">
              <a:spcBef>
                <a:spcPct val="20000"/>
              </a:spcBef>
              <a:buChar char="•"/>
            </a:pPr>
            <a:r>
              <a:rPr lang="zh-CN" altLang="en-US" sz="3600" b="1" dirty="0">
                <a:latin typeface="宋体" panose="02010600030101010101" pitchFamily="2" charset="-122"/>
              </a:rPr>
              <a:t>＝</a:t>
            </a:r>
            <a:r>
              <a:rPr lang="en-US" altLang="zh-CN" sz="3600" b="1" dirty="0">
                <a:latin typeface="宋体" panose="02010600030101010101" pitchFamily="2" charset="-122"/>
              </a:rPr>
              <a:t>7</a:t>
            </a:r>
            <a:endParaRPr lang="en-US" altLang="zh-CN" sz="3600" b="1" dirty="0">
              <a:latin typeface="宋体" panose="02010600030101010101" pitchFamily="2" charset="-122"/>
            </a:endParaRPr>
          </a:p>
          <a:p>
            <a:pPr marL="342900" indent="-342900">
              <a:spcBef>
                <a:spcPct val="20000"/>
              </a:spcBef>
              <a:buChar char="•"/>
            </a:pPr>
            <a:r>
              <a:rPr lang="zh-CN" altLang="en-US" sz="3600" b="1" dirty="0">
                <a:latin typeface="宋体" panose="02010600030101010101" pitchFamily="2" charset="-122"/>
              </a:rPr>
              <a:t>由于算式可理解为－</a:t>
            </a:r>
            <a:r>
              <a:rPr lang="en-US" altLang="zh-CN" sz="3600" b="1" dirty="0">
                <a:latin typeface="宋体" panose="02010600030101010101" pitchFamily="2" charset="-122"/>
              </a:rPr>
              <a:t>3</a:t>
            </a:r>
            <a:r>
              <a:rPr lang="zh-CN" altLang="en-US" sz="3600" b="1" dirty="0">
                <a:latin typeface="宋体" panose="02010600030101010101" pitchFamily="2" charset="-122"/>
              </a:rPr>
              <a:t>，</a:t>
            </a:r>
            <a:r>
              <a:rPr lang="en-US" altLang="zh-CN" sz="3600" b="1" dirty="0">
                <a:latin typeface="宋体" panose="02010600030101010101" pitchFamily="2" charset="-122"/>
              </a:rPr>
              <a:t>5</a:t>
            </a:r>
            <a:r>
              <a:rPr lang="zh-CN" altLang="en-US" sz="3600" b="1" dirty="0">
                <a:latin typeface="宋体" panose="02010600030101010101" pitchFamily="2" charset="-122"/>
              </a:rPr>
              <a:t>，－</a:t>
            </a:r>
            <a:r>
              <a:rPr lang="en-US" altLang="zh-CN" sz="3600" b="1" dirty="0">
                <a:latin typeface="宋体" panose="02010600030101010101" pitchFamily="2" charset="-122"/>
              </a:rPr>
              <a:t>9</a:t>
            </a:r>
            <a:r>
              <a:rPr lang="zh-CN" altLang="en-US" sz="3600" b="1" dirty="0">
                <a:latin typeface="宋体" panose="02010600030101010101" pitchFamily="2" charset="-122"/>
              </a:rPr>
              <a:t>，</a:t>
            </a:r>
            <a:r>
              <a:rPr lang="en-US" altLang="zh-CN" sz="3600" b="1" dirty="0">
                <a:latin typeface="宋体" panose="02010600030101010101" pitchFamily="2" charset="-122"/>
              </a:rPr>
              <a:t>3</a:t>
            </a:r>
            <a:r>
              <a:rPr lang="zh-CN" altLang="en-US" sz="3600" b="1" dirty="0">
                <a:latin typeface="宋体" panose="02010600030101010101" pitchFamily="2" charset="-122"/>
              </a:rPr>
              <a:t>，</a:t>
            </a:r>
            <a:r>
              <a:rPr lang="en-US" altLang="zh-CN" sz="3600" b="1" dirty="0">
                <a:latin typeface="宋体" panose="02010600030101010101" pitchFamily="2" charset="-122"/>
              </a:rPr>
              <a:t>10</a:t>
            </a:r>
            <a:r>
              <a:rPr lang="zh-CN" altLang="en-US" sz="3600" b="1" dirty="0">
                <a:latin typeface="宋体" panose="02010600030101010101" pitchFamily="2" charset="-122"/>
              </a:rPr>
              <a:t>，</a:t>
            </a:r>
            <a:r>
              <a:rPr lang="en-US" altLang="zh-CN" sz="3600" b="1" dirty="0">
                <a:latin typeface="宋体" panose="02010600030101010101" pitchFamily="2" charset="-122"/>
              </a:rPr>
              <a:t>2</a:t>
            </a:r>
            <a:r>
              <a:rPr lang="zh-CN" altLang="en-US" sz="3600" b="1" dirty="0">
                <a:latin typeface="宋体" panose="02010600030101010101" pitchFamily="2" charset="-122"/>
              </a:rPr>
              <a:t>，－</a:t>
            </a:r>
            <a:r>
              <a:rPr lang="en-US" altLang="zh-CN" sz="3600" b="1" dirty="0">
                <a:latin typeface="宋体" panose="02010600030101010101" pitchFamily="2" charset="-122"/>
              </a:rPr>
              <a:t>1</a:t>
            </a:r>
            <a:r>
              <a:rPr lang="zh-CN" altLang="en-US" sz="3600" b="1" dirty="0">
                <a:latin typeface="宋体" panose="02010600030101010101" pitchFamily="2" charset="-122"/>
              </a:rPr>
              <a:t>等七个数的和，因此应用加法</a:t>
            </a:r>
            <a:r>
              <a:rPr lang="zh-CN" altLang="en-US" sz="3600" b="1" dirty="0">
                <a:solidFill>
                  <a:srgbClr val="FF0000"/>
                </a:solidFill>
                <a:latin typeface="宋体" panose="02010600030101010101" pitchFamily="2" charset="-122"/>
              </a:rPr>
              <a:t>结合律、交换律</a:t>
            </a:r>
            <a:r>
              <a:rPr lang="zh-CN" altLang="en-US" sz="3600" b="1" dirty="0">
                <a:latin typeface="宋体" panose="02010600030101010101" pitchFamily="2" charset="-122"/>
              </a:rPr>
              <a:t>，这七个数可随意结合、交换进行运算，使运算简便。</a:t>
            </a:r>
            <a:endParaRPr lang="zh-CN" altLang="en-US" sz="3600" b="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9092">
                                            <p:txEl>
                                              <p:charRg st="0" end="17"/>
                                            </p:txEl>
                                          </p:spTgt>
                                        </p:tgtEl>
                                        <p:attrNameLst>
                                          <p:attrName>style.visibility</p:attrName>
                                        </p:attrNameLst>
                                      </p:cBhvr>
                                      <p:to>
                                        <p:strVal val="visible"/>
                                      </p:to>
                                    </p:set>
                                    <p:animEffect transition="in" filter="randombar(horizontal)">
                                      <p:cBhvr>
                                        <p:cTn id="7" dur="500"/>
                                        <p:tgtEl>
                                          <p:spTgt spid="89092">
                                            <p:txEl>
                                              <p:charRg st="0" end="17"/>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1" name="chimes.wav"/>
                                        </p:tgtEl>
                                      </p:cMediaNode>
                                    </p:audio>
                                  </p:sub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9092">
                                            <p:txEl>
                                              <p:charRg st="17" end="41"/>
                                            </p:txEl>
                                          </p:spTgt>
                                        </p:tgtEl>
                                        <p:attrNameLst>
                                          <p:attrName>style.visibility</p:attrName>
                                        </p:attrNameLst>
                                      </p:cBhvr>
                                      <p:to>
                                        <p:strVal val="visible"/>
                                      </p:to>
                                    </p:set>
                                    <p:animEffect transition="in" filter="randombar(horizontal)">
                                      <p:cBhvr>
                                        <p:cTn id="12" dur="500"/>
                                        <p:tgtEl>
                                          <p:spTgt spid="89092">
                                            <p:txEl>
                                              <p:charRg st="17" end="4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1" name="chimes.wav"/>
                                        </p:tgtEl>
                                      </p:cMediaNode>
                                    </p:audio>
                                  </p:sub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9092">
                                            <p:txEl>
                                              <p:charRg st="41" end="50"/>
                                            </p:txEl>
                                          </p:spTgt>
                                        </p:tgtEl>
                                        <p:attrNameLst>
                                          <p:attrName>style.visibility</p:attrName>
                                        </p:attrNameLst>
                                      </p:cBhvr>
                                      <p:to>
                                        <p:strVal val="visible"/>
                                      </p:to>
                                    </p:set>
                                    <p:animEffect transition="in" filter="randombar(horizontal)">
                                      <p:cBhvr>
                                        <p:cTn id="17" dur="500"/>
                                        <p:tgtEl>
                                          <p:spTgt spid="89092">
                                            <p:txEl>
                                              <p:charRg st="41" end="5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1" name="chimes.wav"/>
                                        </p:tgtEl>
                                      </p:cMediaNode>
                                    </p:audio>
                                  </p:sub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9092">
                                            <p:txEl>
                                              <p:charRg st="50" end="53"/>
                                            </p:txEl>
                                          </p:spTgt>
                                        </p:tgtEl>
                                        <p:attrNameLst>
                                          <p:attrName>style.visibility</p:attrName>
                                        </p:attrNameLst>
                                      </p:cBhvr>
                                      <p:to>
                                        <p:strVal val="visible"/>
                                      </p:to>
                                    </p:set>
                                    <p:animEffect transition="in" filter="randombar(horizontal)">
                                      <p:cBhvr>
                                        <p:cTn id="22" dur="500"/>
                                        <p:tgtEl>
                                          <p:spTgt spid="89092">
                                            <p:txEl>
                                              <p:charRg st="50" end="5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1" name="chimes.wav"/>
                                        </p:tgtEl>
                                      </p:cMediaNode>
                                    </p:audio>
                                  </p:sub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9092">
                                            <p:txEl>
                                              <p:charRg st="53" end="123"/>
                                            </p:txEl>
                                          </p:spTgt>
                                        </p:tgtEl>
                                        <p:attrNameLst>
                                          <p:attrName>style.visibility</p:attrName>
                                        </p:attrNameLst>
                                      </p:cBhvr>
                                      <p:to>
                                        <p:strVal val="visible"/>
                                      </p:to>
                                    </p:set>
                                    <p:animEffect transition="in" filter="randombar(horizontal)">
                                      <p:cBhvr>
                                        <p:cTn id="27" dur="500"/>
                                        <p:tgtEl>
                                          <p:spTgt spid="89092">
                                            <p:txEl>
                                              <p:charRg st="53" end="12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AutoShape 4"/>
          <p:cNvSpPr/>
          <p:nvPr/>
        </p:nvSpPr>
        <p:spPr>
          <a:xfrm>
            <a:off x="250825" y="260350"/>
            <a:ext cx="6697663" cy="720725"/>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sz="3200" b="1" dirty="0">
                <a:solidFill>
                  <a:srgbClr val="FF0000"/>
                </a:solidFill>
                <a:latin typeface="Arial" panose="020B0604020202020204" pitchFamily="34" charset="0"/>
                <a:ea typeface="楷体_GB2312" pitchFamily="49" charset="-122"/>
              </a:rPr>
              <a:t>加法运算律在加减混合运算中的应用</a:t>
            </a:r>
            <a:endParaRPr lang="zh-CN" altLang="en-US" sz="3200" b="1" dirty="0">
              <a:solidFill>
                <a:srgbClr val="FF0000"/>
              </a:solidFill>
              <a:latin typeface="Arial" panose="020B0604020202020204" pitchFamily="34" charset="0"/>
              <a:ea typeface="楷体_GB2312" pitchFamily="49" charset="-122"/>
            </a:endParaRPr>
          </a:p>
        </p:txBody>
      </p:sp>
      <p:sp>
        <p:nvSpPr>
          <p:cNvPr id="91141" name="Rectangle 5"/>
          <p:cNvSpPr>
            <a:spLocks noGrp="1"/>
          </p:cNvSpPr>
          <p:nvPr>
            <p:ph idx="1"/>
          </p:nvPr>
        </p:nvSpPr>
        <p:spPr>
          <a:xfrm>
            <a:off x="323850" y="1341438"/>
            <a:ext cx="8458200" cy="4876800"/>
          </a:xfrm>
          <a:ln/>
        </p:spPr>
        <p:txBody>
          <a:bodyPr vert="horz" wrap="square" lIns="91440" tIns="45720" rIns="91440" bIns="45720" anchor="t"/>
          <a:p>
            <a:pPr eaLnBrk="1" hangingPunct="1"/>
            <a:r>
              <a:rPr lang="zh-CN" altLang="en-US" b="1" dirty="0"/>
              <a:t>例</a:t>
            </a:r>
            <a:r>
              <a:rPr lang="en-US" altLang="zh-CN" b="1" dirty="0"/>
              <a:t>1</a:t>
            </a:r>
            <a:r>
              <a:rPr lang="zh-CN" altLang="en-US" b="1" dirty="0">
                <a:sym typeface="Wingdings" panose="05000000000000000000" pitchFamily="2" charset="2"/>
              </a:rPr>
              <a:t>：计算</a:t>
            </a:r>
            <a:endParaRPr lang="zh-CN" altLang="en-US" b="1" dirty="0">
              <a:sym typeface="Wingdings" panose="05000000000000000000" pitchFamily="2" charset="2"/>
            </a:endParaRPr>
          </a:p>
          <a:p>
            <a:pPr eaLnBrk="1" hangingPunct="1"/>
            <a:r>
              <a:rPr lang="zh-CN" altLang="en-US" b="1" dirty="0">
                <a:sym typeface="Wingdings" panose="05000000000000000000" pitchFamily="2" charset="2"/>
              </a:rPr>
              <a:t> </a:t>
            </a:r>
            <a:r>
              <a:rPr lang="zh-CN" altLang="en-US" b="1" dirty="0">
                <a:solidFill>
                  <a:srgbClr val="0000FF"/>
                </a:solidFill>
                <a:sym typeface="Wingdings" panose="05000000000000000000" pitchFamily="2" charset="2"/>
              </a:rPr>
              <a:t>（</a:t>
            </a:r>
            <a:r>
              <a:rPr lang="en-US" altLang="zh-CN" b="1" dirty="0">
                <a:solidFill>
                  <a:srgbClr val="0000FF"/>
                </a:solidFill>
                <a:sym typeface="Wingdings" panose="05000000000000000000" pitchFamily="2" charset="2"/>
              </a:rPr>
              <a:t>1</a:t>
            </a:r>
            <a:r>
              <a:rPr lang="zh-CN" altLang="en-US" b="1" dirty="0">
                <a:solidFill>
                  <a:srgbClr val="0000FF"/>
                </a:solidFill>
                <a:sym typeface="Wingdings" panose="05000000000000000000" pitchFamily="2" charset="2"/>
              </a:rPr>
              <a:t>）</a:t>
            </a:r>
            <a:r>
              <a:rPr lang="en-US" altLang="zh-CN" b="1" dirty="0">
                <a:solidFill>
                  <a:srgbClr val="0000FF"/>
                </a:solidFill>
                <a:sym typeface="Wingdings" panose="05000000000000000000" pitchFamily="2" charset="2"/>
              </a:rPr>
              <a:t>-24+3.2-13+2.8-3  </a:t>
            </a:r>
            <a:endParaRPr lang="en-US" altLang="zh-CN" b="1" dirty="0">
              <a:solidFill>
                <a:srgbClr val="0000FF"/>
              </a:solidFill>
              <a:sym typeface="Wingdings" panose="05000000000000000000" pitchFamily="2" charset="2"/>
            </a:endParaRPr>
          </a:p>
          <a:p>
            <a:pPr eaLnBrk="1" hangingPunct="1"/>
            <a:r>
              <a:rPr lang="en-US" altLang="zh-CN" b="1" dirty="0">
                <a:solidFill>
                  <a:srgbClr val="0000FF"/>
                </a:solidFill>
                <a:sym typeface="Wingdings" panose="05000000000000000000" pitchFamily="2" charset="2"/>
              </a:rPr>
              <a:t>       </a:t>
            </a:r>
            <a:r>
              <a:rPr lang="zh-CN" altLang="en-US" b="1" dirty="0">
                <a:solidFill>
                  <a:srgbClr val="0000FF"/>
                </a:solidFill>
                <a:sym typeface="Wingdings" panose="05000000000000000000" pitchFamily="2" charset="2"/>
              </a:rPr>
              <a:t>解： </a:t>
            </a:r>
            <a:r>
              <a:rPr lang="en-US" altLang="zh-CN" b="1" dirty="0">
                <a:solidFill>
                  <a:srgbClr val="0000FF"/>
                </a:solidFill>
                <a:sym typeface="Wingdings" panose="05000000000000000000" pitchFamily="2" charset="2"/>
              </a:rPr>
              <a:t>-24+3.2-13+2.8-3 </a:t>
            </a:r>
            <a:endParaRPr lang="en-US" altLang="zh-CN" b="1" dirty="0">
              <a:solidFill>
                <a:srgbClr val="0000FF"/>
              </a:solidFill>
              <a:sym typeface="Wingdings" panose="05000000000000000000" pitchFamily="2" charset="2"/>
            </a:endParaRPr>
          </a:p>
          <a:p>
            <a:pPr eaLnBrk="1" hangingPunct="1"/>
            <a:r>
              <a:rPr lang="en-US" altLang="zh-CN" b="1" dirty="0">
                <a:solidFill>
                  <a:srgbClr val="0000FF"/>
                </a:solidFill>
                <a:sym typeface="Wingdings" panose="05000000000000000000" pitchFamily="2" charset="2"/>
              </a:rPr>
              <a:t>             =</a:t>
            </a:r>
            <a:r>
              <a:rPr lang="zh-CN" altLang="en-US" b="1" dirty="0">
                <a:solidFill>
                  <a:srgbClr val="0000FF"/>
                </a:solidFill>
                <a:sym typeface="Wingdings" panose="05000000000000000000" pitchFamily="2" charset="2"/>
              </a:rPr>
              <a:t>（ </a:t>
            </a:r>
            <a:r>
              <a:rPr lang="en-US" altLang="zh-CN" b="1" dirty="0">
                <a:solidFill>
                  <a:srgbClr val="0000FF"/>
                </a:solidFill>
                <a:sym typeface="Wingdings" panose="05000000000000000000" pitchFamily="2" charset="2"/>
              </a:rPr>
              <a:t>-24-13-3 </a:t>
            </a:r>
            <a:r>
              <a:rPr lang="zh-CN" altLang="en-US" b="1" dirty="0">
                <a:solidFill>
                  <a:srgbClr val="0000FF"/>
                </a:solidFill>
                <a:sym typeface="Wingdings" panose="05000000000000000000" pitchFamily="2" charset="2"/>
              </a:rPr>
              <a:t>）</a:t>
            </a:r>
            <a:r>
              <a:rPr lang="en-US" altLang="zh-CN" b="1" dirty="0">
                <a:solidFill>
                  <a:srgbClr val="0000FF"/>
                </a:solidFill>
                <a:sym typeface="Wingdings" panose="05000000000000000000" pitchFamily="2" charset="2"/>
              </a:rPr>
              <a:t>+</a:t>
            </a:r>
            <a:r>
              <a:rPr lang="zh-CN" altLang="en-US" b="1" dirty="0">
                <a:solidFill>
                  <a:srgbClr val="0000FF"/>
                </a:solidFill>
                <a:sym typeface="Wingdings" panose="05000000000000000000" pitchFamily="2" charset="2"/>
              </a:rPr>
              <a:t>（ </a:t>
            </a:r>
            <a:r>
              <a:rPr lang="en-US" altLang="zh-CN" b="1" dirty="0">
                <a:solidFill>
                  <a:srgbClr val="0000FF"/>
                </a:solidFill>
                <a:sym typeface="Wingdings" panose="05000000000000000000" pitchFamily="2" charset="2"/>
              </a:rPr>
              <a:t>3.2+2.8</a:t>
            </a:r>
            <a:r>
              <a:rPr lang="zh-CN" altLang="en-US" b="1" dirty="0">
                <a:solidFill>
                  <a:srgbClr val="0000FF"/>
                </a:solidFill>
                <a:sym typeface="Wingdings" panose="05000000000000000000" pitchFamily="2" charset="2"/>
              </a:rPr>
              <a:t>）</a:t>
            </a:r>
            <a:endParaRPr lang="zh-CN" altLang="en-US" b="1" dirty="0">
              <a:solidFill>
                <a:srgbClr val="0000FF"/>
              </a:solidFill>
              <a:sym typeface="Wingdings" panose="05000000000000000000" pitchFamily="2" charset="2"/>
            </a:endParaRPr>
          </a:p>
          <a:p>
            <a:pPr eaLnBrk="1" hangingPunct="1"/>
            <a:r>
              <a:rPr lang="zh-CN" altLang="en-US" b="1" dirty="0">
                <a:solidFill>
                  <a:srgbClr val="0000FF"/>
                </a:solidFill>
                <a:sym typeface="Wingdings" panose="05000000000000000000" pitchFamily="2" charset="2"/>
              </a:rPr>
              <a:t>             </a:t>
            </a:r>
            <a:r>
              <a:rPr lang="en-US" altLang="zh-CN" b="1" dirty="0">
                <a:solidFill>
                  <a:srgbClr val="0000FF"/>
                </a:solidFill>
                <a:sym typeface="Wingdings" panose="05000000000000000000" pitchFamily="2" charset="2"/>
              </a:rPr>
              <a:t>= -40+6</a:t>
            </a:r>
            <a:endParaRPr lang="en-US" altLang="zh-CN" b="1" dirty="0">
              <a:solidFill>
                <a:srgbClr val="0000FF"/>
              </a:solidFill>
              <a:sym typeface="Wingdings" panose="05000000000000000000" pitchFamily="2" charset="2"/>
            </a:endParaRPr>
          </a:p>
          <a:p>
            <a:pPr eaLnBrk="1" hangingPunct="1"/>
            <a:r>
              <a:rPr lang="en-US" altLang="zh-CN" b="1" dirty="0">
                <a:solidFill>
                  <a:srgbClr val="0000FF"/>
                </a:solidFill>
                <a:sym typeface="Wingdings" panose="05000000000000000000" pitchFamily="2" charset="2"/>
              </a:rPr>
              <a:t>             = -34 </a:t>
            </a:r>
            <a:endParaRPr lang="en-US" altLang="zh-CN" b="1" dirty="0">
              <a:solidFill>
                <a:srgbClr val="0000FF"/>
              </a:solidFill>
              <a:sym typeface="Wingdings" panose="05000000000000000000" pitchFamily="2" charset="2"/>
            </a:endParaRPr>
          </a:p>
          <a:p>
            <a:pPr eaLnBrk="1" hangingPunct="1"/>
            <a:r>
              <a:rPr lang="zh-CN" altLang="en-US" b="1" dirty="0">
                <a:solidFill>
                  <a:srgbClr val="FF0000"/>
                </a:solidFill>
                <a:sym typeface="Wingdings" panose="05000000000000000000" pitchFamily="2" charset="2"/>
              </a:rPr>
              <a:t>解题小技巧：运用运算律将正负数分别相加。</a:t>
            </a:r>
            <a:endParaRPr lang="zh-CN" altLang="en-US" b="1" dirty="0">
              <a:solidFill>
                <a:srgbClr val="FF0000"/>
              </a:solidFill>
              <a:sym typeface="Wingdings" panose="05000000000000000000"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41">
                                            <p:txEl>
                                              <p:charRg st="0" end="6"/>
                                            </p:txEl>
                                          </p:spTgt>
                                        </p:tgtEl>
                                        <p:attrNameLst>
                                          <p:attrName>style.visibility</p:attrName>
                                        </p:attrNameLst>
                                      </p:cBhvr>
                                      <p:to>
                                        <p:strVal val="visible"/>
                                      </p:to>
                                    </p:set>
                                    <p:anim calcmode="lin" valueType="num">
                                      <p:cBhvr additive="base">
                                        <p:cTn id="7" dur="500" fill="hold"/>
                                        <p:tgtEl>
                                          <p:spTgt spid="91141">
                                            <p:txEl>
                                              <p:charRg st="0" end="6"/>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1141">
                                            <p:txEl>
                                              <p:charRg st="0" end="6"/>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1141">
                                            <p:txEl>
                                              <p:charRg st="6" end="29"/>
                                            </p:txEl>
                                          </p:spTgt>
                                        </p:tgtEl>
                                        <p:attrNameLst>
                                          <p:attrName>style.visibility</p:attrName>
                                        </p:attrNameLst>
                                      </p:cBhvr>
                                      <p:to>
                                        <p:strVal val="visible"/>
                                      </p:to>
                                    </p:set>
                                    <p:anim calcmode="lin" valueType="num">
                                      <p:cBhvr additive="base">
                                        <p:cTn id="13" dur="500" fill="hold"/>
                                        <p:tgtEl>
                                          <p:spTgt spid="91141">
                                            <p:txEl>
                                              <p:charRg st="6" end="29"/>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1141">
                                            <p:txEl>
                                              <p:charRg st="6" end="29"/>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1141">
                                            <p:txEl>
                                              <p:charRg st="29" end="57"/>
                                            </p:txEl>
                                          </p:spTgt>
                                        </p:tgtEl>
                                        <p:attrNameLst>
                                          <p:attrName>style.visibility</p:attrName>
                                        </p:attrNameLst>
                                      </p:cBhvr>
                                      <p:to>
                                        <p:strVal val="visible"/>
                                      </p:to>
                                    </p:set>
                                    <p:anim calcmode="lin" valueType="num">
                                      <p:cBhvr additive="base">
                                        <p:cTn id="19" dur="500" fill="hold"/>
                                        <p:tgtEl>
                                          <p:spTgt spid="91141">
                                            <p:txEl>
                                              <p:charRg st="29" end="57"/>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1141">
                                            <p:txEl>
                                              <p:charRg st="29" end="57"/>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1141">
                                            <p:txEl>
                                              <p:charRg st="57" end="95"/>
                                            </p:txEl>
                                          </p:spTgt>
                                        </p:tgtEl>
                                        <p:attrNameLst>
                                          <p:attrName>style.visibility</p:attrName>
                                        </p:attrNameLst>
                                      </p:cBhvr>
                                      <p:to>
                                        <p:strVal val="visible"/>
                                      </p:to>
                                    </p:set>
                                    <p:anim calcmode="lin" valueType="num">
                                      <p:cBhvr additive="base">
                                        <p:cTn id="25" dur="500" fill="hold"/>
                                        <p:tgtEl>
                                          <p:spTgt spid="91141">
                                            <p:txEl>
                                              <p:charRg st="57" end="9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1141">
                                            <p:txEl>
                                              <p:charRg st="57" end="9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1141">
                                            <p:txEl>
                                              <p:charRg st="95" end="116"/>
                                            </p:txEl>
                                          </p:spTgt>
                                        </p:tgtEl>
                                        <p:attrNameLst>
                                          <p:attrName>style.visibility</p:attrName>
                                        </p:attrNameLst>
                                      </p:cBhvr>
                                      <p:to>
                                        <p:strVal val="visible"/>
                                      </p:to>
                                    </p:set>
                                    <p:anim calcmode="lin" valueType="num">
                                      <p:cBhvr additive="base">
                                        <p:cTn id="31" dur="500" fill="hold"/>
                                        <p:tgtEl>
                                          <p:spTgt spid="91141">
                                            <p:txEl>
                                              <p:charRg st="95" end="11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1141">
                                            <p:txEl>
                                              <p:charRg st="95" end="11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1141">
                                            <p:txEl>
                                              <p:charRg st="116" end="136"/>
                                            </p:txEl>
                                          </p:spTgt>
                                        </p:tgtEl>
                                        <p:attrNameLst>
                                          <p:attrName>style.visibility</p:attrName>
                                        </p:attrNameLst>
                                      </p:cBhvr>
                                      <p:to>
                                        <p:strVal val="visible"/>
                                      </p:to>
                                    </p:set>
                                    <p:anim calcmode="lin" valueType="num">
                                      <p:cBhvr additive="base">
                                        <p:cTn id="37" dur="500" fill="hold"/>
                                        <p:tgtEl>
                                          <p:spTgt spid="91141">
                                            <p:txEl>
                                              <p:charRg st="116" end="13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1141">
                                            <p:txEl>
                                              <p:charRg st="116" end="13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1141">
                                            <p:txEl>
                                              <p:charRg st="136" end="157"/>
                                            </p:txEl>
                                          </p:spTgt>
                                        </p:tgtEl>
                                        <p:attrNameLst>
                                          <p:attrName>style.visibility</p:attrName>
                                        </p:attrNameLst>
                                      </p:cBhvr>
                                      <p:to>
                                        <p:strVal val="visible"/>
                                      </p:to>
                                    </p:set>
                                    <p:anim calcmode="lin" valueType="num">
                                      <p:cBhvr additive="base">
                                        <p:cTn id="43" dur="500" fill="hold"/>
                                        <p:tgtEl>
                                          <p:spTgt spid="91141">
                                            <p:txEl>
                                              <p:charRg st="136" end="15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91141">
                                            <p:txEl>
                                              <p:charRg st="136" end="15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p:cNvSpPr>
          <p:nvPr>
            <p:ph type="title"/>
          </p:nvPr>
        </p:nvSpPr>
        <p:spPr>
          <a:ln/>
        </p:spPr>
        <p:txBody>
          <a:bodyPr vert="horz" wrap="square" lIns="91440" tIns="45720" rIns="91440" bIns="45720" anchor="ctr"/>
          <a:p>
            <a:pPr eaLnBrk="1" hangingPunct="1"/>
            <a:r>
              <a:rPr lang="zh-CN" altLang="en-US" sz="3600" b="1" dirty="0">
                <a:solidFill>
                  <a:schemeClr val="tx1"/>
                </a:solidFill>
              </a:rPr>
              <a:t>例</a:t>
            </a:r>
            <a:r>
              <a:rPr lang="en-US" altLang="zh-CN" sz="3600" b="1" dirty="0">
                <a:solidFill>
                  <a:schemeClr val="tx1"/>
                </a:solidFill>
              </a:rPr>
              <a:t>2</a:t>
            </a:r>
            <a:r>
              <a:rPr lang="zh-CN" altLang="en-US" sz="3600" b="1" dirty="0">
                <a:solidFill>
                  <a:schemeClr val="tx1"/>
                </a:solidFill>
              </a:rPr>
              <a:t>：</a:t>
            </a:r>
            <a:r>
              <a:rPr lang="en-US" altLang="zh-CN" sz="3600" b="1" dirty="0">
                <a:solidFill>
                  <a:schemeClr val="tx1"/>
                </a:solidFill>
              </a:rPr>
              <a:t>0-1/2- 2/3 -</a:t>
            </a:r>
            <a:r>
              <a:rPr lang="zh-CN" altLang="en-US" sz="3600" b="1" dirty="0">
                <a:solidFill>
                  <a:schemeClr val="tx1"/>
                </a:solidFill>
              </a:rPr>
              <a:t>（</a:t>
            </a:r>
            <a:r>
              <a:rPr lang="en-US" altLang="zh-CN" sz="3600" b="1" dirty="0">
                <a:solidFill>
                  <a:schemeClr val="tx1"/>
                </a:solidFill>
              </a:rPr>
              <a:t>-3/4</a:t>
            </a:r>
            <a:r>
              <a:rPr lang="zh-CN" altLang="en-US" sz="3600" b="1" dirty="0">
                <a:solidFill>
                  <a:schemeClr val="tx1"/>
                </a:solidFill>
              </a:rPr>
              <a:t>）</a:t>
            </a:r>
            <a:r>
              <a:rPr lang="en-US" altLang="zh-CN" sz="3600" b="1" dirty="0">
                <a:solidFill>
                  <a:schemeClr val="tx1"/>
                </a:solidFill>
              </a:rPr>
              <a:t>+</a:t>
            </a:r>
            <a:r>
              <a:rPr lang="zh-CN" altLang="en-US" sz="3600" b="1" dirty="0">
                <a:solidFill>
                  <a:schemeClr val="tx1"/>
                </a:solidFill>
              </a:rPr>
              <a:t>（</a:t>
            </a:r>
            <a:r>
              <a:rPr lang="en-US" altLang="zh-CN" sz="3600" b="1" dirty="0">
                <a:solidFill>
                  <a:schemeClr val="tx1"/>
                </a:solidFill>
              </a:rPr>
              <a:t>-5/6</a:t>
            </a:r>
            <a:r>
              <a:rPr lang="zh-CN" altLang="en-US" sz="3600" b="1" dirty="0">
                <a:solidFill>
                  <a:schemeClr val="tx1"/>
                </a:solidFill>
              </a:rPr>
              <a:t>）</a:t>
            </a:r>
            <a:endParaRPr lang="zh-CN" altLang="en-US" sz="3600" b="1" dirty="0">
              <a:solidFill>
                <a:schemeClr val="tx1"/>
              </a:solidFill>
            </a:endParaRPr>
          </a:p>
        </p:txBody>
      </p:sp>
      <p:sp>
        <p:nvSpPr>
          <p:cNvPr id="93187" name="Rectangle 3"/>
          <p:cNvSpPr>
            <a:spLocks noGrp="1"/>
          </p:cNvSpPr>
          <p:nvPr>
            <p:ph idx="1"/>
          </p:nvPr>
        </p:nvSpPr>
        <p:spPr>
          <a:xfrm>
            <a:off x="684213" y="1484313"/>
            <a:ext cx="7772400" cy="4876800"/>
          </a:xfrm>
          <a:ln/>
        </p:spPr>
        <p:txBody>
          <a:bodyPr vert="horz" wrap="square" lIns="91440" tIns="45720" rIns="91440" bIns="45720" anchor="t"/>
          <a:p>
            <a:pPr eaLnBrk="1" hangingPunct="1">
              <a:lnSpc>
                <a:spcPct val="90000"/>
              </a:lnSpc>
            </a:pPr>
            <a:r>
              <a:rPr lang="zh-CN" altLang="en-US" sz="2800" b="1" dirty="0">
                <a:solidFill>
                  <a:srgbClr val="0066FF"/>
                </a:solidFill>
              </a:rPr>
              <a:t>解： </a:t>
            </a:r>
            <a:r>
              <a:rPr lang="en-US" altLang="zh-CN" b="1" dirty="0">
                <a:solidFill>
                  <a:srgbClr val="0066FF"/>
                </a:solidFill>
              </a:rPr>
              <a:t>0-1/2- 2/3 -</a:t>
            </a:r>
            <a:r>
              <a:rPr lang="zh-CN" altLang="en-US" b="1" dirty="0">
                <a:solidFill>
                  <a:srgbClr val="0066FF"/>
                </a:solidFill>
              </a:rPr>
              <a:t>（</a:t>
            </a:r>
            <a:r>
              <a:rPr lang="en-US" altLang="zh-CN" b="1" dirty="0">
                <a:solidFill>
                  <a:srgbClr val="0066FF"/>
                </a:solidFill>
              </a:rPr>
              <a:t>-3/4</a:t>
            </a:r>
            <a:r>
              <a:rPr lang="zh-CN" altLang="en-US" b="1" dirty="0">
                <a:solidFill>
                  <a:srgbClr val="0066FF"/>
                </a:solidFill>
              </a:rPr>
              <a:t>）</a:t>
            </a:r>
            <a:r>
              <a:rPr lang="en-US" altLang="zh-CN" b="1" dirty="0">
                <a:solidFill>
                  <a:srgbClr val="0066FF"/>
                </a:solidFill>
              </a:rPr>
              <a:t>+</a:t>
            </a:r>
            <a:r>
              <a:rPr lang="zh-CN" altLang="en-US" b="1" dirty="0">
                <a:solidFill>
                  <a:srgbClr val="0066FF"/>
                </a:solidFill>
              </a:rPr>
              <a:t>（</a:t>
            </a:r>
            <a:r>
              <a:rPr lang="en-US" altLang="zh-CN" b="1" dirty="0">
                <a:solidFill>
                  <a:srgbClr val="0066FF"/>
                </a:solidFill>
              </a:rPr>
              <a:t>-5/6</a:t>
            </a:r>
            <a:r>
              <a:rPr lang="zh-CN" altLang="en-US" b="1" dirty="0">
                <a:solidFill>
                  <a:srgbClr val="0066FF"/>
                </a:solidFill>
              </a:rPr>
              <a:t>）</a:t>
            </a:r>
            <a:endParaRPr lang="zh-CN" altLang="en-US" b="1" dirty="0">
              <a:solidFill>
                <a:srgbClr val="0066FF"/>
              </a:solidFill>
            </a:endParaRPr>
          </a:p>
          <a:p>
            <a:pPr eaLnBrk="1" hangingPunct="1">
              <a:lnSpc>
                <a:spcPct val="90000"/>
              </a:lnSpc>
            </a:pPr>
            <a:r>
              <a:rPr lang="zh-CN" altLang="en-US" b="1" dirty="0">
                <a:solidFill>
                  <a:srgbClr val="0066FF"/>
                </a:solidFill>
              </a:rPr>
              <a:t>     </a:t>
            </a:r>
            <a:r>
              <a:rPr lang="en-US" altLang="zh-CN" b="1" dirty="0">
                <a:solidFill>
                  <a:srgbClr val="0066FF"/>
                </a:solidFill>
              </a:rPr>
              <a:t>=0-1/2-2/3+3/4-5/6   </a:t>
            </a:r>
            <a:endParaRPr lang="en-US" altLang="zh-CN" b="1" dirty="0">
              <a:solidFill>
                <a:srgbClr val="0066FF"/>
              </a:solidFill>
            </a:endParaRPr>
          </a:p>
          <a:p>
            <a:pPr eaLnBrk="1" hangingPunct="1">
              <a:lnSpc>
                <a:spcPct val="90000"/>
              </a:lnSpc>
            </a:pPr>
            <a:r>
              <a:rPr lang="en-US" altLang="zh-CN" b="1" dirty="0">
                <a:solidFill>
                  <a:srgbClr val="0066FF"/>
                </a:solidFill>
              </a:rPr>
              <a:t>     =</a:t>
            </a:r>
            <a:r>
              <a:rPr lang="zh-CN" altLang="en-US" b="1" dirty="0">
                <a:solidFill>
                  <a:srgbClr val="0066FF"/>
                </a:solidFill>
              </a:rPr>
              <a:t>（</a:t>
            </a:r>
            <a:r>
              <a:rPr lang="en-US" altLang="zh-CN" b="1" dirty="0">
                <a:solidFill>
                  <a:srgbClr val="0066FF"/>
                </a:solidFill>
              </a:rPr>
              <a:t>-1/2+3/4</a:t>
            </a:r>
            <a:r>
              <a:rPr lang="zh-CN" altLang="en-US" b="1" dirty="0">
                <a:solidFill>
                  <a:srgbClr val="0066FF"/>
                </a:solidFill>
              </a:rPr>
              <a:t>）</a:t>
            </a:r>
            <a:r>
              <a:rPr lang="en-US" altLang="zh-CN" b="1" dirty="0">
                <a:solidFill>
                  <a:srgbClr val="0066FF"/>
                </a:solidFill>
              </a:rPr>
              <a:t>+</a:t>
            </a:r>
            <a:r>
              <a:rPr lang="zh-CN" altLang="en-US" b="1" dirty="0">
                <a:solidFill>
                  <a:srgbClr val="0066FF"/>
                </a:solidFill>
              </a:rPr>
              <a:t>（</a:t>
            </a:r>
            <a:r>
              <a:rPr lang="en-US" altLang="zh-CN" b="1" dirty="0">
                <a:solidFill>
                  <a:srgbClr val="0066FF"/>
                </a:solidFill>
              </a:rPr>
              <a:t>-2/3-5/6</a:t>
            </a:r>
            <a:r>
              <a:rPr lang="zh-CN" altLang="en-US" b="1" dirty="0">
                <a:solidFill>
                  <a:srgbClr val="0066FF"/>
                </a:solidFill>
              </a:rPr>
              <a:t>）</a:t>
            </a:r>
            <a:endParaRPr lang="zh-CN" altLang="en-US" b="1" dirty="0">
              <a:solidFill>
                <a:srgbClr val="0066FF"/>
              </a:solidFill>
            </a:endParaRPr>
          </a:p>
          <a:p>
            <a:pPr eaLnBrk="1" hangingPunct="1">
              <a:lnSpc>
                <a:spcPct val="90000"/>
              </a:lnSpc>
            </a:pPr>
            <a:r>
              <a:rPr lang="zh-CN" altLang="en-US" b="1" dirty="0">
                <a:solidFill>
                  <a:srgbClr val="0066FF"/>
                </a:solidFill>
              </a:rPr>
              <a:t>     </a:t>
            </a:r>
            <a:r>
              <a:rPr lang="en-US" altLang="zh-CN" b="1" dirty="0">
                <a:solidFill>
                  <a:srgbClr val="0066FF"/>
                </a:solidFill>
              </a:rPr>
              <a:t>=</a:t>
            </a:r>
            <a:r>
              <a:rPr lang="zh-CN" altLang="en-US" b="1" dirty="0">
                <a:solidFill>
                  <a:srgbClr val="0066FF"/>
                </a:solidFill>
              </a:rPr>
              <a:t>（</a:t>
            </a:r>
            <a:r>
              <a:rPr lang="en-US" altLang="zh-CN" b="1" dirty="0">
                <a:solidFill>
                  <a:srgbClr val="0066FF"/>
                </a:solidFill>
              </a:rPr>
              <a:t>-2/4+3/4</a:t>
            </a:r>
            <a:r>
              <a:rPr lang="zh-CN" altLang="en-US" b="1" dirty="0">
                <a:solidFill>
                  <a:srgbClr val="0066FF"/>
                </a:solidFill>
              </a:rPr>
              <a:t>）</a:t>
            </a:r>
            <a:r>
              <a:rPr lang="en-US" altLang="zh-CN" b="1" dirty="0">
                <a:solidFill>
                  <a:srgbClr val="0066FF"/>
                </a:solidFill>
              </a:rPr>
              <a:t>+</a:t>
            </a:r>
            <a:r>
              <a:rPr lang="zh-CN" altLang="en-US" b="1" dirty="0">
                <a:solidFill>
                  <a:srgbClr val="0066FF"/>
                </a:solidFill>
              </a:rPr>
              <a:t>（</a:t>
            </a:r>
            <a:r>
              <a:rPr lang="en-US" altLang="zh-CN" b="1" dirty="0">
                <a:solidFill>
                  <a:srgbClr val="0066FF"/>
                </a:solidFill>
              </a:rPr>
              <a:t>-4/6-5/6</a:t>
            </a:r>
            <a:r>
              <a:rPr lang="zh-CN" altLang="en-US" b="1" dirty="0">
                <a:solidFill>
                  <a:srgbClr val="0066FF"/>
                </a:solidFill>
              </a:rPr>
              <a:t>）</a:t>
            </a:r>
            <a:endParaRPr lang="zh-CN" altLang="en-US" b="1" dirty="0">
              <a:solidFill>
                <a:srgbClr val="0066FF"/>
              </a:solidFill>
            </a:endParaRPr>
          </a:p>
          <a:p>
            <a:pPr eaLnBrk="1" hangingPunct="1">
              <a:lnSpc>
                <a:spcPct val="90000"/>
              </a:lnSpc>
            </a:pPr>
            <a:r>
              <a:rPr lang="zh-CN" altLang="en-US" b="1" dirty="0">
                <a:solidFill>
                  <a:srgbClr val="0066FF"/>
                </a:solidFill>
              </a:rPr>
              <a:t>     </a:t>
            </a:r>
            <a:r>
              <a:rPr lang="en-US" altLang="zh-CN" b="1" dirty="0">
                <a:solidFill>
                  <a:srgbClr val="0066FF"/>
                </a:solidFill>
              </a:rPr>
              <a:t>= 1/4 +</a:t>
            </a:r>
            <a:r>
              <a:rPr lang="zh-CN" altLang="en-US" b="1" dirty="0">
                <a:solidFill>
                  <a:srgbClr val="0066FF"/>
                </a:solidFill>
              </a:rPr>
              <a:t>（</a:t>
            </a:r>
            <a:r>
              <a:rPr lang="en-US" altLang="zh-CN" b="1" dirty="0">
                <a:solidFill>
                  <a:srgbClr val="0066FF"/>
                </a:solidFill>
              </a:rPr>
              <a:t>-3/2</a:t>
            </a:r>
            <a:r>
              <a:rPr lang="zh-CN" altLang="en-US" b="1" dirty="0">
                <a:solidFill>
                  <a:srgbClr val="0066FF"/>
                </a:solidFill>
              </a:rPr>
              <a:t>）</a:t>
            </a:r>
            <a:endParaRPr lang="zh-CN" altLang="en-US" b="1" dirty="0">
              <a:solidFill>
                <a:srgbClr val="0066FF"/>
              </a:solidFill>
            </a:endParaRPr>
          </a:p>
          <a:p>
            <a:pPr eaLnBrk="1" hangingPunct="1">
              <a:lnSpc>
                <a:spcPct val="90000"/>
              </a:lnSpc>
            </a:pPr>
            <a:r>
              <a:rPr lang="zh-CN" altLang="en-US" b="1" dirty="0">
                <a:solidFill>
                  <a:srgbClr val="0066FF"/>
                </a:solidFill>
              </a:rPr>
              <a:t>     </a:t>
            </a:r>
            <a:r>
              <a:rPr lang="en-US" altLang="zh-CN" b="1" dirty="0">
                <a:solidFill>
                  <a:srgbClr val="0066FF"/>
                </a:solidFill>
              </a:rPr>
              <a:t>=1/4-6/4</a:t>
            </a:r>
            <a:endParaRPr lang="en-US" altLang="zh-CN" b="1" dirty="0">
              <a:solidFill>
                <a:srgbClr val="0066FF"/>
              </a:solidFill>
            </a:endParaRPr>
          </a:p>
          <a:p>
            <a:pPr eaLnBrk="1" hangingPunct="1">
              <a:lnSpc>
                <a:spcPct val="90000"/>
              </a:lnSpc>
            </a:pPr>
            <a:r>
              <a:rPr lang="en-US" altLang="zh-CN" b="1" dirty="0">
                <a:solidFill>
                  <a:srgbClr val="0066FF"/>
                </a:solidFill>
              </a:rPr>
              <a:t>     =-5/4</a:t>
            </a:r>
            <a:endParaRPr lang="en-US" altLang="zh-CN" b="1" dirty="0">
              <a:solidFill>
                <a:srgbClr val="0066FF"/>
              </a:solidFill>
            </a:endParaRPr>
          </a:p>
          <a:p>
            <a:pPr eaLnBrk="1" hangingPunct="1">
              <a:lnSpc>
                <a:spcPct val="90000"/>
              </a:lnSpc>
            </a:pPr>
            <a:r>
              <a:rPr lang="zh-CN" altLang="en-US" b="1" dirty="0">
                <a:solidFill>
                  <a:srgbClr val="FF0000"/>
                </a:solidFill>
              </a:rPr>
              <a:t>解题小技巧：分母相同或有倍数关系的分数结合相加</a:t>
            </a:r>
            <a:endParaRPr lang="zh-CN" alt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93187">
                                            <p:txEl>
                                              <p:charRg st="0" end="29"/>
                                            </p:txEl>
                                          </p:spTgt>
                                        </p:tgtEl>
                                        <p:attrNameLst>
                                          <p:attrName>style.visibility</p:attrName>
                                        </p:attrNameLst>
                                      </p:cBhvr>
                                      <p:to>
                                        <p:strVal val="visible"/>
                                      </p:to>
                                    </p:set>
                                    <p:animEffect transition="in" filter="blinds(vertical)">
                                      <p:cBhvr>
                                        <p:cTn id="7" dur="500"/>
                                        <p:tgtEl>
                                          <p:spTgt spid="93187">
                                            <p:txEl>
                                              <p:charRg st="0" end="29"/>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93187">
                                            <p:txEl>
                                              <p:charRg st="29" end="56"/>
                                            </p:txEl>
                                          </p:spTgt>
                                        </p:tgtEl>
                                        <p:attrNameLst>
                                          <p:attrName>style.visibility</p:attrName>
                                        </p:attrNameLst>
                                      </p:cBhvr>
                                      <p:to>
                                        <p:strVal val="visible"/>
                                      </p:to>
                                    </p:set>
                                    <p:animEffect transition="in" filter="blinds(vertical)">
                                      <p:cBhvr>
                                        <p:cTn id="12" dur="500"/>
                                        <p:tgtEl>
                                          <p:spTgt spid="93187">
                                            <p:txEl>
                                              <p:charRg st="29" end="5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93187">
                                            <p:txEl>
                                              <p:charRg st="56" end="84"/>
                                            </p:txEl>
                                          </p:spTgt>
                                        </p:tgtEl>
                                        <p:attrNameLst>
                                          <p:attrName>style.visibility</p:attrName>
                                        </p:attrNameLst>
                                      </p:cBhvr>
                                      <p:to>
                                        <p:strVal val="visible"/>
                                      </p:to>
                                    </p:set>
                                    <p:animEffect transition="in" filter="blinds(vertical)">
                                      <p:cBhvr>
                                        <p:cTn id="17" dur="500"/>
                                        <p:tgtEl>
                                          <p:spTgt spid="93187">
                                            <p:txEl>
                                              <p:charRg st="56" end="8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93187">
                                            <p:txEl>
                                              <p:charRg st="84" end="112"/>
                                            </p:txEl>
                                          </p:spTgt>
                                        </p:tgtEl>
                                        <p:attrNameLst>
                                          <p:attrName>style.visibility</p:attrName>
                                        </p:attrNameLst>
                                      </p:cBhvr>
                                      <p:to>
                                        <p:strVal val="visible"/>
                                      </p:to>
                                    </p:set>
                                    <p:animEffect transition="in" filter="blinds(vertical)">
                                      <p:cBhvr>
                                        <p:cTn id="22" dur="500"/>
                                        <p:tgtEl>
                                          <p:spTgt spid="93187">
                                            <p:txEl>
                                              <p:charRg st="84" end="1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93187">
                                            <p:txEl>
                                              <p:charRg st="112" end="131"/>
                                            </p:txEl>
                                          </p:spTgt>
                                        </p:tgtEl>
                                        <p:attrNameLst>
                                          <p:attrName>style.visibility</p:attrName>
                                        </p:attrNameLst>
                                      </p:cBhvr>
                                      <p:to>
                                        <p:strVal val="visible"/>
                                      </p:to>
                                    </p:set>
                                    <p:animEffect transition="in" filter="blinds(vertical)">
                                      <p:cBhvr>
                                        <p:cTn id="27" dur="500"/>
                                        <p:tgtEl>
                                          <p:spTgt spid="93187">
                                            <p:txEl>
                                              <p:charRg st="112" end="13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5" fill="hold" grpId="0" nodeType="clickEffect">
                                  <p:stCondLst>
                                    <p:cond delay="0"/>
                                  </p:stCondLst>
                                  <p:childTnLst>
                                    <p:set>
                                      <p:cBhvr>
                                        <p:cTn id="31" dur="1" fill="hold">
                                          <p:stCondLst>
                                            <p:cond delay="0"/>
                                          </p:stCondLst>
                                        </p:cTn>
                                        <p:tgtEl>
                                          <p:spTgt spid="93187">
                                            <p:txEl>
                                              <p:charRg st="131" end="145"/>
                                            </p:txEl>
                                          </p:spTgt>
                                        </p:tgtEl>
                                        <p:attrNameLst>
                                          <p:attrName>style.visibility</p:attrName>
                                        </p:attrNameLst>
                                      </p:cBhvr>
                                      <p:to>
                                        <p:strVal val="visible"/>
                                      </p:to>
                                    </p:set>
                                    <p:animEffect transition="in" filter="blinds(vertical)">
                                      <p:cBhvr>
                                        <p:cTn id="32" dur="500"/>
                                        <p:tgtEl>
                                          <p:spTgt spid="93187">
                                            <p:txEl>
                                              <p:charRg st="131" end="14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5" fill="hold" grpId="0" nodeType="clickEffect">
                                  <p:stCondLst>
                                    <p:cond delay="0"/>
                                  </p:stCondLst>
                                  <p:childTnLst>
                                    <p:set>
                                      <p:cBhvr>
                                        <p:cTn id="36" dur="1" fill="hold">
                                          <p:stCondLst>
                                            <p:cond delay="0"/>
                                          </p:stCondLst>
                                        </p:cTn>
                                        <p:tgtEl>
                                          <p:spTgt spid="93187">
                                            <p:txEl>
                                              <p:charRg st="145" end="156"/>
                                            </p:txEl>
                                          </p:spTgt>
                                        </p:tgtEl>
                                        <p:attrNameLst>
                                          <p:attrName>style.visibility</p:attrName>
                                        </p:attrNameLst>
                                      </p:cBhvr>
                                      <p:to>
                                        <p:strVal val="visible"/>
                                      </p:to>
                                    </p:set>
                                    <p:animEffect transition="in" filter="blinds(vertical)">
                                      <p:cBhvr>
                                        <p:cTn id="37" dur="500"/>
                                        <p:tgtEl>
                                          <p:spTgt spid="93187">
                                            <p:txEl>
                                              <p:charRg st="145" end="15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5" fill="hold" grpId="0" nodeType="clickEffect">
                                  <p:stCondLst>
                                    <p:cond delay="0"/>
                                  </p:stCondLst>
                                  <p:childTnLst>
                                    <p:set>
                                      <p:cBhvr>
                                        <p:cTn id="41" dur="1" fill="hold">
                                          <p:stCondLst>
                                            <p:cond delay="0"/>
                                          </p:stCondLst>
                                        </p:cTn>
                                        <p:tgtEl>
                                          <p:spTgt spid="93187">
                                            <p:txEl>
                                              <p:charRg st="156" end="180"/>
                                            </p:txEl>
                                          </p:spTgt>
                                        </p:tgtEl>
                                        <p:attrNameLst>
                                          <p:attrName>style.visibility</p:attrName>
                                        </p:attrNameLst>
                                      </p:cBhvr>
                                      <p:to>
                                        <p:strVal val="visible"/>
                                      </p:to>
                                    </p:set>
                                    <p:animEffect transition="in" filter="blinds(vertical)">
                                      <p:cBhvr>
                                        <p:cTn id="42" dur="500"/>
                                        <p:tgtEl>
                                          <p:spTgt spid="93187">
                                            <p:txEl>
                                              <p:charRg st="156" end="18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p:cNvSpPr>
          <p:nvPr>
            <p:ph type="title"/>
          </p:nvPr>
        </p:nvSpPr>
        <p:spPr>
          <a:xfrm>
            <a:off x="323850" y="404813"/>
            <a:ext cx="8458200" cy="1143000"/>
          </a:xfrm>
          <a:ln/>
        </p:spPr>
        <p:txBody>
          <a:bodyPr vert="horz" wrap="square" lIns="91440" tIns="45720" rIns="91440" bIns="45720" anchor="ctr"/>
          <a:p>
            <a:pPr eaLnBrk="1" hangingPunct="1"/>
            <a:r>
              <a:rPr lang="zh-CN" altLang="en-US" sz="3600" b="1" dirty="0">
                <a:solidFill>
                  <a:schemeClr val="tx1"/>
                </a:solidFill>
              </a:rPr>
              <a:t>例</a:t>
            </a:r>
            <a:r>
              <a:rPr lang="en-US" altLang="zh-CN" sz="3600" b="1" dirty="0">
                <a:solidFill>
                  <a:schemeClr val="tx1"/>
                </a:solidFill>
              </a:rPr>
              <a:t>3</a:t>
            </a:r>
            <a:r>
              <a:rPr lang="zh-CN" altLang="en-US" sz="3600" b="1" dirty="0">
                <a:solidFill>
                  <a:schemeClr val="tx1"/>
                </a:solidFill>
              </a:rPr>
              <a:t>（</a:t>
            </a:r>
            <a:r>
              <a:rPr lang="en-US" altLang="zh-CN" sz="3600" b="1" dirty="0">
                <a:solidFill>
                  <a:schemeClr val="tx1"/>
                </a:solidFill>
              </a:rPr>
              <a:t>-0.5</a:t>
            </a:r>
            <a:r>
              <a:rPr lang="zh-CN" altLang="en-US" sz="3600" b="1" dirty="0">
                <a:solidFill>
                  <a:schemeClr val="tx1"/>
                </a:solidFill>
              </a:rPr>
              <a:t>）</a:t>
            </a:r>
            <a:r>
              <a:rPr lang="en-US" altLang="zh-CN" sz="3600" b="1" dirty="0">
                <a:solidFill>
                  <a:schemeClr val="tx1"/>
                </a:solidFill>
              </a:rPr>
              <a:t>-</a:t>
            </a:r>
            <a:r>
              <a:rPr lang="zh-CN" altLang="en-US" sz="3600" b="1" dirty="0">
                <a:solidFill>
                  <a:schemeClr val="tx1"/>
                </a:solidFill>
              </a:rPr>
              <a:t>（</a:t>
            </a:r>
            <a:r>
              <a:rPr lang="en-US" altLang="zh-CN" sz="3600" b="1" dirty="0">
                <a:solidFill>
                  <a:schemeClr val="tx1"/>
                </a:solidFill>
              </a:rPr>
              <a:t>-1/4</a:t>
            </a:r>
            <a:r>
              <a:rPr lang="zh-CN" altLang="en-US" sz="3600" b="1" dirty="0">
                <a:solidFill>
                  <a:schemeClr val="tx1"/>
                </a:solidFill>
              </a:rPr>
              <a:t>）</a:t>
            </a:r>
            <a:r>
              <a:rPr lang="en-US" altLang="zh-CN" sz="3600" b="1" dirty="0">
                <a:solidFill>
                  <a:schemeClr val="tx1"/>
                </a:solidFill>
              </a:rPr>
              <a:t>+</a:t>
            </a:r>
            <a:r>
              <a:rPr lang="zh-CN" altLang="en-US" sz="3600" b="1" dirty="0">
                <a:solidFill>
                  <a:schemeClr val="tx1"/>
                </a:solidFill>
              </a:rPr>
              <a:t>（</a:t>
            </a:r>
            <a:r>
              <a:rPr lang="en-US" altLang="zh-CN" sz="3600" b="1" dirty="0">
                <a:solidFill>
                  <a:schemeClr val="tx1"/>
                </a:solidFill>
              </a:rPr>
              <a:t>+2.75</a:t>
            </a:r>
            <a:r>
              <a:rPr lang="zh-CN" altLang="en-US" sz="3600" b="1" dirty="0">
                <a:solidFill>
                  <a:schemeClr val="tx1"/>
                </a:solidFill>
              </a:rPr>
              <a:t>）</a:t>
            </a:r>
            <a:r>
              <a:rPr lang="en-US" altLang="zh-CN" sz="3600" b="1" dirty="0">
                <a:solidFill>
                  <a:schemeClr val="tx1"/>
                </a:solidFill>
              </a:rPr>
              <a:t>-</a:t>
            </a:r>
            <a:r>
              <a:rPr lang="zh-CN" altLang="en-US" sz="3600" b="1" dirty="0">
                <a:solidFill>
                  <a:schemeClr val="tx1"/>
                </a:solidFill>
              </a:rPr>
              <a:t>（</a:t>
            </a:r>
            <a:r>
              <a:rPr lang="en-US" altLang="zh-CN" sz="3600" b="1" dirty="0">
                <a:solidFill>
                  <a:schemeClr val="tx1"/>
                </a:solidFill>
              </a:rPr>
              <a:t>+5.5</a:t>
            </a:r>
            <a:r>
              <a:rPr lang="zh-CN" altLang="en-US" sz="3600" b="1" dirty="0">
                <a:solidFill>
                  <a:schemeClr val="tx1"/>
                </a:solidFill>
              </a:rPr>
              <a:t>）</a:t>
            </a:r>
            <a:endParaRPr lang="zh-CN" altLang="en-US" sz="3600" b="1" dirty="0">
              <a:solidFill>
                <a:schemeClr val="tx1"/>
              </a:solidFill>
            </a:endParaRPr>
          </a:p>
        </p:txBody>
      </p:sp>
      <p:sp>
        <p:nvSpPr>
          <p:cNvPr id="94211" name="Rectangle 3"/>
          <p:cNvSpPr>
            <a:spLocks noGrp="1"/>
          </p:cNvSpPr>
          <p:nvPr>
            <p:ph idx="1"/>
          </p:nvPr>
        </p:nvSpPr>
        <p:spPr>
          <a:xfrm>
            <a:off x="228600" y="1828800"/>
            <a:ext cx="8915400" cy="4114800"/>
          </a:xfrm>
          <a:ln/>
        </p:spPr>
        <p:txBody>
          <a:bodyPr vert="horz" wrap="square" lIns="91440" tIns="45720" rIns="91440" bIns="45720" anchor="t"/>
          <a:p>
            <a:pPr eaLnBrk="1" hangingPunct="1"/>
            <a:r>
              <a:rPr lang="zh-CN" altLang="en-US" sz="2800" b="1" dirty="0">
                <a:solidFill>
                  <a:srgbClr val="0066FF"/>
                </a:solidFill>
              </a:rPr>
              <a:t>解：（</a:t>
            </a:r>
            <a:r>
              <a:rPr lang="en-US" altLang="zh-CN" sz="2800" b="1" dirty="0">
                <a:solidFill>
                  <a:srgbClr val="0066FF"/>
                </a:solidFill>
              </a:rPr>
              <a:t>-0.5</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-1/4</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+2.75</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+5.5</a:t>
            </a:r>
            <a:r>
              <a:rPr lang="zh-CN" altLang="en-US" sz="2800" b="1" dirty="0">
                <a:solidFill>
                  <a:srgbClr val="0066FF"/>
                </a:solidFill>
              </a:rPr>
              <a:t>）</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-0.5</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+0.25</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+2.75</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-5.5</a:t>
            </a:r>
            <a:r>
              <a:rPr lang="zh-CN" altLang="en-US" sz="2800" b="1" dirty="0">
                <a:solidFill>
                  <a:srgbClr val="0066FF"/>
                </a:solidFill>
              </a:rPr>
              <a:t>）</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=-0.5+0.25+2.75-5.5</a:t>
            </a:r>
            <a:endParaRPr lang="en-US" altLang="zh-CN" sz="2800" b="1" dirty="0">
              <a:solidFill>
                <a:srgbClr val="0066FF"/>
              </a:solidFill>
            </a:endParaRPr>
          </a:p>
          <a:p>
            <a:pPr eaLnBrk="1" hangingPunct="1"/>
            <a:r>
              <a:rPr lang="en-US" altLang="zh-CN" sz="2800" b="1" dirty="0">
                <a:solidFill>
                  <a:srgbClr val="0066FF"/>
                </a:solidFill>
              </a:rPr>
              <a:t>   =</a:t>
            </a:r>
            <a:r>
              <a:rPr lang="zh-CN" altLang="en-US" sz="2800" b="1" dirty="0">
                <a:solidFill>
                  <a:srgbClr val="0066FF"/>
                </a:solidFill>
              </a:rPr>
              <a:t>（</a:t>
            </a:r>
            <a:r>
              <a:rPr lang="en-US" altLang="zh-CN" sz="2800" b="1" dirty="0">
                <a:solidFill>
                  <a:srgbClr val="0066FF"/>
                </a:solidFill>
              </a:rPr>
              <a:t>-0.5-5.5</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0.25+2.75</a:t>
            </a:r>
            <a:r>
              <a:rPr lang="zh-CN" altLang="en-US" sz="2800" b="1" dirty="0">
                <a:solidFill>
                  <a:srgbClr val="0066FF"/>
                </a:solidFill>
              </a:rPr>
              <a:t>）</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=-6+3</a:t>
            </a:r>
            <a:endParaRPr lang="en-US" altLang="zh-CN" sz="2800" b="1" dirty="0">
              <a:solidFill>
                <a:srgbClr val="0066FF"/>
              </a:solidFill>
            </a:endParaRPr>
          </a:p>
          <a:p>
            <a:pPr eaLnBrk="1" hangingPunct="1"/>
            <a:r>
              <a:rPr lang="en-US" altLang="zh-CN" sz="2800" b="1" dirty="0">
                <a:solidFill>
                  <a:srgbClr val="0066FF"/>
                </a:solidFill>
              </a:rPr>
              <a:t>   =-3</a:t>
            </a:r>
            <a:endParaRPr lang="en-US" altLang="zh-CN" sz="2800" b="1" dirty="0">
              <a:solidFill>
                <a:srgbClr val="0066FF"/>
              </a:solidFill>
            </a:endParaRPr>
          </a:p>
          <a:p>
            <a:pPr eaLnBrk="1" hangingPunct="1"/>
            <a:r>
              <a:rPr lang="zh-CN" altLang="en-US" sz="2800" b="1" dirty="0">
                <a:solidFill>
                  <a:srgbClr val="FF0000"/>
                </a:solidFill>
              </a:rPr>
              <a:t>解题小技巧：在式子中若既有分数又有小数，把小数统一成分数或把分数统一成小数</a:t>
            </a:r>
            <a:endParaRPr lang="zh-CN" alt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9" fill="hold" grpId="0" nodeType="clickEffect">
                                  <p:stCondLst>
                                    <p:cond delay="0"/>
                                  </p:stCondLst>
                                  <p:childTnLst>
                                    <p:set>
                                      <p:cBhvr>
                                        <p:cTn id="6" dur="1" fill="hold">
                                          <p:stCondLst>
                                            <p:cond delay="0"/>
                                          </p:stCondLst>
                                        </p:cTn>
                                        <p:tgtEl>
                                          <p:spTgt spid="94211">
                                            <p:txEl>
                                              <p:charRg st="0" end="31"/>
                                            </p:txEl>
                                          </p:spTgt>
                                        </p:tgtEl>
                                        <p:attrNameLst>
                                          <p:attrName>style.visibility</p:attrName>
                                        </p:attrNameLst>
                                      </p:cBhvr>
                                      <p:to>
                                        <p:strVal val="visible"/>
                                      </p:to>
                                    </p:set>
                                    <p:animEffect transition="in" filter="strips(upLeft)">
                                      <p:cBhvr>
                                        <p:cTn id="7" dur="500"/>
                                        <p:tgtEl>
                                          <p:spTgt spid="94211">
                                            <p:txEl>
                                              <p:charRg st="0" end="3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9" fill="hold" grpId="0" nodeType="clickEffect">
                                  <p:stCondLst>
                                    <p:cond delay="0"/>
                                  </p:stCondLst>
                                  <p:childTnLst>
                                    <p:set>
                                      <p:cBhvr>
                                        <p:cTn id="11" dur="1" fill="hold">
                                          <p:stCondLst>
                                            <p:cond delay="0"/>
                                          </p:stCondLst>
                                        </p:cTn>
                                        <p:tgtEl>
                                          <p:spTgt spid="94211">
                                            <p:txEl>
                                              <p:charRg st="31" end="65"/>
                                            </p:txEl>
                                          </p:spTgt>
                                        </p:tgtEl>
                                        <p:attrNameLst>
                                          <p:attrName>style.visibility</p:attrName>
                                        </p:attrNameLst>
                                      </p:cBhvr>
                                      <p:to>
                                        <p:strVal val="visible"/>
                                      </p:to>
                                    </p:set>
                                    <p:animEffect transition="in" filter="strips(upLeft)">
                                      <p:cBhvr>
                                        <p:cTn id="12" dur="500"/>
                                        <p:tgtEl>
                                          <p:spTgt spid="94211">
                                            <p:txEl>
                                              <p:charRg st="31" end="6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grpId="0" nodeType="clickEffect">
                                  <p:stCondLst>
                                    <p:cond delay="0"/>
                                  </p:stCondLst>
                                  <p:childTnLst>
                                    <p:set>
                                      <p:cBhvr>
                                        <p:cTn id="16" dur="1" fill="hold">
                                          <p:stCondLst>
                                            <p:cond delay="0"/>
                                          </p:stCondLst>
                                        </p:cTn>
                                        <p:tgtEl>
                                          <p:spTgt spid="94211">
                                            <p:txEl>
                                              <p:charRg st="65" end="88"/>
                                            </p:txEl>
                                          </p:spTgt>
                                        </p:tgtEl>
                                        <p:attrNameLst>
                                          <p:attrName>style.visibility</p:attrName>
                                        </p:attrNameLst>
                                      </p:cBhvr>
                                      <p:to>
                                        <p:strVal val="visible"/>
                                      </p:to>
                                    </p:set>
                                    <p:animEffect transition="in" filter="strips(upLeft)">
                                      <p:cBhvr>
                                        <p:cTn id="17" dur="500"/>
                                        <p:tgtEl>
                                          <p:spTgt spid="94211">
                                            <p:txEl>
                                              <p:charRg st="65" end="8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9" fill="hold" grpId="0" nodeType="clickEffect">
                                  <p:stCondLst>
                                    <p:cond delay="0"/>
                                  </p:stCondLst>
                                  <p:childTnLst>
                                    <p:set>
                                      <p:cBhvr>
                                        <p:cTn id="21" dur="1" fill="hold">
                                          <p:stCondLst>
                                            <p:cond delay="0"/>
                                          </p:stCondLst>
                                        </p:cTn>
                                        <p:tgtEl>
                                          <p:spTgt spid="94211">
                                            <p:txEl>
                                              <p:charRg st="88" end="115"/>
                                            </p:txEl>
                                          </p:spTgt>
                                        </p:tgtEl>
                                        <p:attrNameLst>
                                          <p:attrName>style.visibility</p:attrName>
                                        </p:attrNameLst>
                                      </p:cBhvr>
                                      <p:to>
                                        <p:strVal val="visible"/>
                                      </p:to>
                                    </p:set>
                                    <p:animEffect transition="in" filter="strips(upLeft)">
                                      <p:cBhvr>
                                        <p:cTn id="22" dur="500"/>
                                        <p:tgtEl>
                                          <p:spTgt spid="94211">
                                            <p:txEl>
                                              <p:charRg st="88" end="11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9" fill="hold" grpId="0" nodeType="clickEffect">
                                  <p:stCondLst>
                                    <p:cond delay="0"/>
                                  </p:stCondLst>
                                  <p:childTnLst>
                                    <p:set>
                                      <p:cBhvr>
                                        <p:cTn id="26" dur="1" fill="hold">
                                          <p:stCondLst>
                                            <p:cond delay="0"/>
                                          </p:stCondLst>
                                        </p:cTn>
                                        <p:tgtEl>
                                          <p:spTgt spid="94211">
                                            <p:txEl>
                                              <p:charRg st="115" end="124"/>
                                            </p:txEl>
                                          </p:spTgt>
                                        </p:tgtEl>
                                        <p:attrNameLst>
                                          <p:attrName>style.visibility</p:attrName>
                                        </p:attrNameLst>
                                      </p:cBhvr>
                                      <p:to>
                                        <p:strVal val="visible"/>
                                      </p:to>
                                    </p:set>
                                    <p:animEffect transition="in" filter="strips(upLeft)">
                                      <p:cBhvr>
                                        <p:cTn id="27" dur="500"/>
                                        <p:tgtEl>
                                          <p:spTgt spid="94211">
                                            <p:txEl>
                                              <p:charRg st="115" end="12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9" fill="hold" grpId="0" nodeType="clickEffect">
                                  <p:stCondLst>
                                    <p:cond delay="0"/>
                                  </p:stCondLst>
                                  <p:childTnLst>
                                    <p:set>
                                      <p:cBhvr>
                                        <p:cTn id="31" dur="1" fill="hold">
                                          <p:stCondLst>
                                            <p:cond delay="0"/>
                                          </p:stCondLst>
                                        </p:cTn>
                                        <p:tgtEl>
                                          <p:spTgt spid="94211">
                                            <p:txEl>
                                              <p:charRg st="124" end="131"/>
                                            </p:txEl>
                                          </p:spTgt>
                                        </p:tgtEl>
                                        <p:attrNameLst>
                                          <p:attrName>style.visibility</p:attrName>
                                        </p:attrNameLst>
                                      </p:cBhvr>
                                      <p:to>
                                        <p:strVal val="visible"/>
                                      </p:to>
                                    </p:set>
                                    <p:animEffect transition="in" filter="strips(upLeft)">
                                      <p:cBhvr>
                                        <p:cTn id="32" dur="500"/>
                                        <p:tgtEl>
                                          <p:spTgt spid="94211">
                                            <p:txEl>
                                              <p:charRg st="124" end="13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9" fill="hold" grpId="0" nodeType="clickEffect">
                                  <p:stCondLst>
                                    <p:cond delay="0"/>
                                  </p:stCondLst>
                                  <p:childTnLst>
                                    <p:set>
                                      <p:cBhvr>
                                        <p:cTn id="36" dur="1" fill="hold">
                                          <p:stCondLst>
                                            <p:cond delay="0"/>
                                          </p:stCondLst>
                                        </p:cTn>
                                        <p:tgtEl>
                                          <p:spTgt spid="94211">
                                            <p:txEl>
                                              <p:charRg st="131" end="169"/>
                                            </p:txEl>
                                          </p:spTgt>
                                        </p:tgtEl>
                                        <p:attrNameLst>
                                          <p:attrName>style.visibility</p:attrName>
                                        </p:attrNameLst>
                                      </p:cBhvr>
                                      <p:to>
                                        <p:strVal val="visible"/>
                                      </p:to>
                                    </p:set>
                                    <p:animEffect transition="in" filter="strips(upLeft)">
                                      <p:cBhvr>
                                        <p:cTn id="37" dur="500"/>
                                        <p:tgtEl>
                                          <p:spTgt spid="94211">
                                            <p:txEl>
                                              <p:charRg st="131" end="16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p:cNvSpPr>
          <p:nvPr>
            <p:ph type="title"/>
          </p:nvPr>
        </p:nvSpPr>
        <p:spPr>
          <a:xfrm>
            <a:off x="468313" y="188913"/>
            <a:ext cx="8229600" cy="1143000"/>
          </a:xfrm>
          <a:ln/>
        </p:spPr>
        <p:txBody>
          <a:bodyPr vert="horz" wrap="square" lIns="91440" tIns="45720" rIns="91440" bIns="45720" anchor="ctr"/>
          <a:p>
            <a:pPr eaLnBrk="1" hangingPunct="1"/>
            <a:r>
              <a:rPr lang="zh-CN" altLang="en-US" sz="5400" b="1" dirty="0">
                <a:solidFill>
                  <a:srgbClr val="FF0000"/>
                </a:solidFill>
              </a:rPr>
              <a:t>练习：</a:t>
            </a:r>
            <a:endParaRPr lang="zh-CN" altLang="en-US" sz="5400" b="1" dirty="0">
              <a:solidFill>
                <a:srgbClr val="FF0000"/>
              </a:solidFill>
            </a:endParaRPr>
          </a:p>
        </p:txBody>
      </p:sp>
      <p:sp>
        <p:nvSpPr>
          <p:cNvPr id="26627" name="Rectangle 3"/>
          <p:cNvSpPr>
            <a:spLocks noGrp="1"/>
          </p:cNvSpPr>
          <p:nvPr>
            <p:ph idx="1"/>
          </p:nvPr>
        </p:nvSpPr>
        <p:spPr>
          <a:xfrm>
            <a:off x="250825" y="1341438"/>
            <a:ext cx="9372600" cy="5105400"/>
          </a:xfrm>
          <a:ln/>
        </p:spPr>
        <p:txBody>
          <a:bodyPr vert="horz" wrap="square" lIns="91440" tIns="45720" rIns="91440" bIns="45720" anchor="t"/>
          <a:p>
            <a:pPr eaLnBrk="1" hangingPunct="1"/>
            <a:r>
              <a:rPr lang="en-US" altLang="zh-CN" sz="4400" b="1" dirty="0"/>
              <a:t>1.</a:t>
            </a:r>
            <a:r>
              <a:rPr lang="zh-CN" altLang="en-US" sz="4400" b="1" dirty="0"/>
              <a:t>计算：</a:t>
            </a:r>
            <a:r>
              <a:rPr lang="en-US" altLang="zh-CN" sz="4400" b="1" dirty="0"/>
              <a:t>3</a:t>
            </a:r>
            <a:r>
              <a:rPr lang="zh-CN" altLang="en-US" sz="4400" b="1" dirty="0"/>
              <a:t>－</a:t>
            </a:r>
            <a:r>
              <a:rPr lang="en-US" altLang="zh-CN" sz="4400" b="1" dirty="0"/>
              <a:t>7</a:t>
            </a:r>
            <a:r>
              <a:rPr lang="zh-CN" altLang="en-US" sz="4400" b="1" dirty="0"/>
              <a:t>＋</a:t>
            </a:r>
            <a:r>
              <a:rPr lang="en-US" altLang="zh-CN" sz="4400" b="1" dirty="0"/>
              <a:t>5</a:t>
            </a:r>
            <a:r>
              <a:rPr lang="zh-CN" altLang="en-US" sz="4400" b="1" dirty="0"/>
              <a:t>＋</a:t>
            </a:r>
            <a:r>
              <a:rPr lang="en-US" altLang="zh-CN" sz="4400" b="1" dirty="0"/>
              <a:t>9</a:t>
            </a:r>
            <a:r>
              <a:rPr lang="zh-CN" altLang="en-US" sz="4400" b="1" dirty="0"/>
              <a:t>－</a:t>
            </a:r>
            <a:r>
              <a:rPr lang="en-US" altLang="zh-CN" sz="4400" b="1" dirty="0"/>
              <a:t>2</a:t>
            </a:r>
            <a:r>
              <a:rPr lang="zh-CN" altLang="en-US" sz="4400" b="1" dirty="0"/>
              <a:t>－</a:t>
            </a:r>
            <a:r>
              <a:rPr lang="en-US" altLang="zh-CN" sz="4400" b="1" dirty="0"/>
              <a:t>8</a:t>
            </a:r>
            <a:endParaRPr lang="en-US" altLang="zh-CN" sz="4400" b="1" dirty="0"/>
          </a:p>
          <a:p>
            <a:pPr eaLnBrk="1" hangingPunct="1"/>
            <a:r>
              <a:rPr lang="en-US" altLang="zh-CN" sz="4400" b="1" dirty="0"/>
              <a:t>2.</a:t>
            </a:r>
            <a:r>
              <a:rPr lang="zh-CN" altLang="en-US" sz="4400" b="1" dirty="0"/>
              <a:t>计算：</a:t>
            </a:r>
            <a:endParaRPr lang="zh-CN" altLang="en-US" sz="4400" b="1" dirty="0"/>
          </a:p>
          <a:p>
            <a:pPr eaLnBrk="1" hangingPunct="1"/>
            <a:r>
              <a:rPr lang="zh-CN" altLang="en-US" sz="4000" b="1" dirty="0"/>
              <a:t>－</a:t>
            </a:r>
            <a:r>
              <a:rPr lang="en-US" altLang="zh-CN" sz="4000" b="1" dirty="0"/>
              <a:t>17</a:t>
            </a:r>
            <a:r>
              <a:rPr lang="zh-CN" altLang="en-US" sz="4000" b="1" dirty="0"/>
              <a:t>－</a:t>
            </a:r>
            <a:r>
              <a:rPr lang="en-US" altLang="zh-CN" sz="4000" b="1" dirty="0"/>
              <a:t>14</a:t>
            </a:r>
            <a:r>
              <a:rPr lang="zh-CN" altLang="en-US" sz="4000" b="1" dirty="0"/>
              <a:t>－</a:t>
            </a:r>
            <a:r>
              <a:rPr lang="en-US" altLang="zh-CN" sz="4000" b="1" dirty="0"/>
              <a:t>11</a:t>
            </a:r>
            <a:r>
              <a:rPr lang="zh-CN" altLang="en-US" sz="4000" b="1" dirty="0"/>
              <a:t>－</a:t>
            </a:r>
            <a:r>
              <a:rPr lang="en-US" altLang="zh-CN" sz="4000" b="1" dirty="0"/>
              <a:t>8</a:t>
            </a:r>
            <a:r>
              <a:rPr lang="zh-CN" altLang="en-US" sz="4000" b="1" dirty="0"/>
              <a:t>－</a:t>
            </a:r>
            <a:r>
              <a:rPr lang="en-US" altLang="zh-CN" sz="4000" b="1" dirty="0"/>
              <a:t>5</a:t>
            </a:r>
            <a:r>
              <a:rPr lang="zh-CN" altLang="en-US" sz="4000" b="1" dirty="0"/>
              <a:t>－</a:t>
            </a:r>
            <a:r>
              <a:rPr lang="en-US" altLang="zh-CN" sz="4000" b="1" dirty="0"/>
              <a:t>2</a:t>
            </a:r>
            <a:r>
              <a:rPr lang="zh-CN" altLang="en-US" sz="4000" b="1" dirty="0"/>
              <a:t>＋</a:t>
            </a:r>
            <a:r>
              <a:rPr lang="en-US" altLang="zh-CN" sz="4000" b="1" dirty="0"/>
              <a:t>1</a:t>
            </a:r>
            <a:r>
              <a:rPr lang="zh-CN" altLang="en-US" sz="4000" b="1" dirty="0"/>
              <a:t>＋</a:t>
            </a:r>
            <a:r>
              <a:rPr lang="en-US" altLang="zh-CN" sz="4000" b="1" dirty="0"/>
              <a:t>4</a:t>
            </a:r>
            <a:r>
              <a:rPr lang="zh-CN" altLang="en-US" sz="4000" b="1" dirty="0"/>
              <a:t>＋</a:t>
            </a:r>
            <a:r>
              <a:rPr lang="en-US" altLang="zh-CN" sz="4000" b="1" dirty="0"/>
              <a:t>7</a:t>
            </a:r>
            <a:r>
              <a:rPr lang="zh-CN" altLang="en-US" sz="4000" b="1" dirty="0"/>
              <a:t>＋</a:t>
            </a:r>
            <a:r>
              <a:rPr lang="en-US" altLang="zh-CN" sz="4000" b="1" dirty="0"/>
              <a:t>10</a:t>
            </a:r>
            <a:endParaRPr lang="en-US" altLang="zh-CN" sz="4000" b="1" dirty="0"/>
          </a:p>
          <a:p>
            <a:pPr eaLnBrk="1" hangingPunct="1"/>
            <a:r>
              <a:rPr lang="en-US" altLang="zh-CN" sz="4400" b="1" dirty="0"/>
              <a:t>3.</a:t>
            </a:r>
            <a:r>
              <a:rPr lang="zh-CN" altLang="en-US" sz="4400" b="1" dirty="0"/>
              <a:t>用较为简便的方法计算下题： </a:t>
            </a:r>
            <a:endParaRPr lang="zh-CN" altLang="en-US" sz="4400" b="1" dirty="0"/>
          </a:p>
          <a:p>
            <a:pPr eaLnBrk="1" hangingPunct="1"/>
            <a:r>
              <a:rPr lang="en-US" altLang="zh-CN" sz="4400" b="1" dirty="0"/>
              <a:t>163-(+63)-(-259)-(-41)</a:t>
            </a:r>
            <a:r>
              <a:rPr lang="zh-CN" altLang="en-US" sz="4400" b="1" dirty="0"/>
              <a:t>； </a:t>
            </a:r>
            <a:endParaRPr lang="zh-CN" altLang="en-US" sz="4400" b="1" dirty="0"/>
          </a:p>
          <a:p>
            <a:pPr eaLnBrk="1" hangingPunct="1"/>
            <a:endParaRPr lang="en-US" altLang="zh-CN" sz="44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2"/>
          <p:cNvSpPr>
            <a:spLocks noGrp="1"/>
          </p:cNvSpPr>
          <p:nvPr>
            <p:ph type="title"/>
          </p:nvPr>
        </p:nvSpPr>
        <p:spPr>
          <a:ln/>
        </p:spPr>
        <p:txBody>
          <a:bodyPr vert="horz" wrap="square" lIns="91440" tIns="45720" rIns="91440" bIns="45720" anchor="ctr"/>
          <a:p>
            <a:pPr eaLnBrk="1" hangingPunct="1"/>
            <a:r>
              <a:rPr lang="zh-CN" altLang="en-US" sz="6000" b="1" dirty="0">
                <a:ea typeface="黑体" panose="02010609060101010101" pitchFamily="2" charset="-122"/>
              </a:rPr>
              <a:t>例题</a:t>
            </a:r>
            <a:r>
              <a:rPr lang="en-US" altLang="zh-CN" sz="6000" b="1" dirty="0">
                <a:ea typeface="黑体" panose="02010609060101010101" pitchFamily="2" charset="-122"/>
              </a:rPr>
              <a:t>2  </a:t>
            </a:r>
            <a:r>
              <a:rPr lang="zh-CN" altLang="en-US" sz="6000" b="1" dirty="0">
                <a:ea typeface="黑体" panose="02010609060101010101" pitchFamily="2" charset="-122"/>
              </a:rPr>
              <a:t>计算</a:t>
            </a:r>
            <a:endParaRPr lang="zh-CN" altLang="en-US" sz="6000" b="1" dirty="0">
              <a:ea typeface="黑体" panose="02010609060101010101" pitchFamily="2" charset="-122"/>
            </a:endParaRPr>
          </a:p>
        </p:txBody>
      </p:sp>
      <p:graphicFrame>
        <p:nvGraphicFramePr>
          <p:cNvPr id="49156" name="Object 4"/>
          <p:cNvGraphicFramePr/>
          <p:nvPr>
            <p:ph idx="1"/>
          </p:nvPr>
        </p:nvGraphicFramePr>
        <p:xfrm>
          <a:off x="1187450" y="2192338"/>
          <a:ext cx="6697663" cy="3481387"/>
        </p:xfrm>
        <a:graphic>
          <a:graphicData uri="http://schemas.openxmlformats.org/presentationml/2006/ole">
            <mc:AlternateContent xmlns:mc="http://schemas.openxmlformats.org/markup-compatibility/2006">
              <mc:Choice xmlns:v="urn:schemas-microsoft-com:vml" Requires="v">
                <p:oleObj spid="_x0000_s3076" name="" r:id="rId1" imgW="2882900" imgH="1498600" progId="Equation.DSMT4">
                  <p:embed/>
                </p:oleObj>
              </mc:Choice>
              <mc:Fallback>
                <p:oleObj name="" r:id="rId1" imgW="2882900" imgH="1498600" progId="Equation.DSMT4">
                  <p:embed/>
                  <p:pic>
                    <p:nvPicPr>
                      <p:cNvPr id="0" name="图片 3075"/>
                      <p:cNvPicPr/>
                      <p:nvPr/>
                    </p:nvPicPr>
                    <p:blipFill>
                      <a:blip r:embed="rId2"/>
                      <a:stretch>
                        <a:fillRect/>
                      </a:stretch>
                    </p:blipFill>
                    <p:spPr>
                      <a:xfrm>
                        <a:off x="1187450" y="2192338"/>
                        <a:ext cx="6697663" cy="3481387"/>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p:cTn id="7" dur="500" fill="hold"/>
                                        <p:tgtEl>
                                          <p:spTgt spid="4915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915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915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9154"/>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9156"/>
                                        </p:tgtEl>
                                        <p:attrNameLst>
                                          <p:attrName>style.visibility</p:attrName>
                                        </p:attrNameLst>
                                      </p:cBhvr>
                                      <p:to>
                                        <p:strVal val="visible"/>
                                      </p:to>
                                    </p:set>
                                    <p:anim calcmode="lin" valueType="num">
                                      <p:cBhvr>
                                        <p:cTn id="15" dur="500" fill="hold"/>
                                        <p:tgtEl>
                                          <p:spTgt spid="4915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915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915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9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noChangeArrowheads="1"/>
          </p:cNvSpPr>
          <p:nvPr>
            <p:ph type="title"/>
          </p:nvPr>
        </p:nvSpPr>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6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rPr>
              <a:t>分析与解</a:t>
            </a:r>
            <a:endParaRPr kumimoji="0" lang="zh-CN" altLang="en-US" sz="6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endParaRPr>
          </a:p>
        </p:txBody>
      </p:sp>
      <p:sp>
        <p:nvSpPr>
          <p:cNvPr id="30723" name="Rectangle 3"/>
          <p:cNvSpPr>
            <a:spLocks noGrp="1" noChangeArrowheads="1"/>
          </p:cNvSpPr>
          <p:nvPr>
            <p:ph idx="1"/>
          </p:nvPr>
        </p:nvSpPr>
        <p:spPr>
          <a:xfrm>
            <a:off x="301625" y="1412875"/>
            <a:ext cx="8540750" cy="511175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(1)</a:t>
            </a:r>
            <a:r>
              <a:rPr kumimoji="0" lang="zh-CN" altLang="en-US"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因原式表示省略加号的代数和</a:t>
            </a:r>
            <a:r>
              <a:rPr kumimoji="0" lang="en-US" altLang="zh-CN"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运用加法的交换律和结合律将加数适当交换位置</a:t>
            </a:r>
            <a:r>
              <a:rPr kumimoji="0" lang="en-US" altLang="zh-CN"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并作适当的结合后进行计算 </a:t>
            </a:r>
            <a:r>
              <a:rPr kumimoji="0" lang="en-US" altLang="zh-CN"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 </a:t>
            </a:r>
            <a:endParaRPr kumimoji="0" lang="en-US" altLang="zh-CN" sz="36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24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-24+3.2-16-3.5+0.3 </a:t>
            </a:r>
            <a:endPar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r>
              <a:rPr kumimoji="0" lang="zh-CN" altLang="en-US"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a:t>
            </a: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-24-16</a:t>
            </a:r>
            <a:r>
              <a:rPr kumimoji="0" lang="zh-CN" altLang="en-US"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a:t>
            </a: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a:t>
            </a: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3.2+0.3)-3.5 </a:t>
            </a:r>
            <a:endPar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  -40+(3.5-3.5) </a:t>
            </a:r>
            <a:endPar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 -40+0 =-40</a:t>
            </a:r>
            <a:endPar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r>
              <a:rPr kumimoji="0" lang="en-US" altLang="zh-CN" sz="36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36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交换位置后</a:t>
            </a:r>
            <a:r>
              <a:rPr kumimoji="0" lang="en-US" altLang="zh-CN" sz="36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36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整数</a:t>
            </a:r>
            <a:r>
              <a:rPr kumimoji="0" lang="en-US" altLang="zh-CN" sz="36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36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小数分别结合</a:t>
            </a:r>
            <a:r>
              <a:rPr kumimoji="0" lang="en-US" altLang="zh-CN" sz="24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rPr>
              <a:t>) </a:t>
            </a:r>
            <a:endParaRPr kumimoji="0" lang="en-US" altLang="zh-CN" sz="24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en-US" altLang="zh-CN" sz="24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endParaRPr kumimoji="0" lang="en-US" altLang="zh-CN" sz="24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0723">
                                            <p:txEl>
                                              <p:charRg st="0" end="55"/>
                                            </p:txEl>
                                          </p:spTgt>
                                        </p:tgtEl>
                                        <p:attrNameLst>
                                          <p:attrName>style.visibility</p:attrName>
                                        </p:attrNameLst>
                                      </p:cBhvr>
                                      <p:to>
                                        <p:strVal val="visible"/>
                                      </p:to>
                                    </p:set>
                                    <p:animEffect transition="in" filter="diamond(in)">
                                      <p:cBhvr>
                                        <p:cTn id="13" dur="2000"/>
                                        <p:tgtEl>
                                          <p:spTgt spid="30723">
                                            <p:txEl>
                                              <p:charRg st="0" end="5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0723">
                                            <p:txEl>
                                              <p:charRg st="55" end="97"/>
                                            </p:txEl>
                                          </p:spTgt>
                                        </p:tgtEl>
                                        <p:attrNameLst>
                                          <p:attrName>style.visibility</p:attrName>
                                        </p:attrNameLst>
                                      </p:cBhvr>
                                      <p:to>
                                        <p:strVal val="visible"/>
                                      </p:to>
                                    </p:set>
                                    <p:animEffect transition="in" filter="diamond(in)">
                                      <p:cBhvr>
                                        <p:cTn id="18" dur="2000"/>
                                        <p:tgtEl>
                                          <p:spTgt spid="30723">
                                            <p:txEl>
                                              <p:charRg st="55" end="97"/>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30723">
                                            <p:txEl>
                                              <p:charRg st="97" end="128"/>
                                            </p:txEl>
                                          </p:spTgt>
                                        </p:tgtEl>
                                        <p:attrNameLst>
                                          <p:attrName>style.visibility</p:attrName>
                                        </p:attrNameLst>
                                      </p:cBhvr>
                                      <p:to>
                                        <p:strVal val="visible"/>
                                      </p:to>
                                    </p:set>
                                    <p:animEffect transition="in" filter="diamond(in)">
                                      <p:cBhvr>
                                        <p:cTn id="23" dur="2000"/>
                                        <p:tgtEl>
                                          <p:spTgt spid="30723">
                                            <p:txEl>
                                              <p:charRg st="97" end="128"/>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30723">
                                            <p:txEl>
                                              <p:charRg st="128" end="152"/>
                                            </p:txEl>
                                          </p:spTgt>
                                        </p:tgtEl>
                                        <p:attrNameLst>
                                          <p:attrName>style.visibility</p:attrName>
                                        </p:attrNameLst>
                                      </p:cBhvr>
                                      <p:to>
                                        <p:strVal val="visible"/>
                                      </p:to>
                                    </p:set>
                                    <p:animEffect transition="in" filter="diamond(in)">
                                      <p:cBhvr>
                                        <p:cTn id="28" dur="2000"/>
                                        <p:tgtEl>
                                          <p:spTgt spid="30723">
                                            <p:txEl>
                                              <p:charRg st="128" end="15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30723">
                                            <p:txEl>
                                              <p:charRg st="152" end="171"/>
                                            </p:txEl>
                                          </p:spTgt>
                                        </p:tgtEl>
                                        <p:attrNameLst>
                                          <p:attrName>style.visibility</p:attrName>
                                        </p:attrNameLst>
                                      </p:cBhvr>
                                      <p:to>
                                        <p:strVal val="visible"/>
                                      </p:to>
                                    </p:set>
                                    <p:animEffect transition="in" filter="diamond(in)">
                                      <p:cBhvr>
                                        <p:cTn id="33" dur="2000"/>
                                        <p:tgtEl>
                                          <p:spTgt spid="30723">
                                            <p:txEl>
                                              <p:charRg st="152" end="17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30723">
                                            <p:txEl>
                                              <p:charRg st="171" end="192"/>
                                            </p:txEl>
                                          </p:spTgt>
                                        </p:tgtEl>
                                        <p:attrNameLst>
                                          <p:attrName>style.visibility</p:attrName>
                                        </p:attrNameLst>
                                      </p:cBhvr>
                                      <p:to>
                                        <p:strVal val="visible"/>
                                      </p:to>
                                    </p:set>
                                    <p:animEffect transition="in" filter="diamond(in)">
                                      <p:cBhvr>
                                        <p:cTn id="38" dur="2000"/>
                                        <p:tgtEl>
                                          <p:spTgt spid="30723">
                                            <p:txEl>
                                              <p:charRg st="171" end="19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30723">
                                            <p:txEl>
                                              <p:charRg st="192" end="197"/>
                                            </p:txEl>
                                          </p:spTgt>
                                        </p:tgtEl>
                                        <p:attrNameLst>
                                          <p:attrName>style.visibility</p:attrName>
                                        </p:attrNameLst>
                                      </p:cBhvr>
                                      <p:to>
                                        <p:strVal val="visible"/>
                                      </p:to>
                                    </p:set>
                                    <p:animEffect transition="in" filter="diamond(in)">
                                      <p:cBhvr>
                                        <p:cTn id="43" dur="2000"/>
                                        <p:tgtEl>
                                          <p:spTgt spid="30723">
                                            <p:txEl>
                                              <p:charRg st="192" end="19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3" name="Rectangle 3"/>
          <p:cNvSpPr>
            <a:spLocks noGrp="1"/>
          </p:cNvSpPr>
          <p:nvPr>
            <p:ph type="body" sz="half" idx="1"/>
          </p:nvPr>
        </p:nvSpPr>
        <p:spPr>
          <a:xfrm>
            <a:off x="2124075" y="5734050"/>
            <a:ext cx="4968875" cy="433388"/>
          </a:xfrm>
          <a:ln/>
        </p:spPr>
        <p:txBody>
          <a:bodyPr vert="horz" wrap="square" lIns="91440" tIns="45720" rIns="91440" bIns="45720" anchor="t"/>
          <a:p>
            <a:pPr eaLnBrk="1" hangingPunct="1">
              <a:lnSpc>
                <a:spcPct val="80000"/>
              </a:lnSpc>
              <a:buNone/>
            </a:pPr>
            <a:r>
              <a:rPr lang="en-US" altLang="zh-CN" sz="4000" b="1" dirty="0">
                <a:solidFill>
                  <a:schemeClr val="tx2"/>
                </a:solidFill>
                <a:ea typeface="黑体" panose="02010609060101010101" pitchFamily="2" charset="-122"/>
              </a:rPr>
              <a:t>(</a:t>
            </a:r>
            <a:r>
              <a:rPr lang="zh-CN" altLang="en-US" sz="4000" b="1" dirty="0">
                <a:solidFill>
                  <a:schemeClr val="tx2"/>
                </a:solidFill>
                <a:ea typeface="黑体" panose="02010609060101010101" pitchFamily="2" charset="-122"/>
              </a:rPr>
              <a:t>交换位置</a:t>
            </a:r>
            <a:r>
              <a:rPr lang="en-US" altLang="zh-CN" sz="4000" b="1" dirty="0">
                <a:solidFill>
                  <a:schemeClr val="tx2"/>
                </a:solidFill>
                <a:ea typeface="黑体" panose="02010609060101010101" pitchFamily="2" charset="-122"/>
              </a:rPr>
              <a:t>,</a:t>
            </a:r>
            <a:r>
              <a:rPr lang="zh-CN" altLang="en-US" sz="4000" b="1" dirty="0">
                <a:solidFill>
                  <a:schemeClr val="tx2"/>
                </a:solidFill>
                <a:ea typeface="黑体" panose="02010609060101010101" pitchFamily="2" charset="-122"/>
              </a:rPr>
              <a:t>便于通分</a:t>
            </a:r>
            <a:r>
              <a:rPr lang="en-US" altLang="zh-CN" sz="4000" b="1" dirty="0">
                <a:solidFill>
                  <a:schemeClr val="tx2"/>
                </a:solidFill>
                <a:ea typeface="黑体" panose="02010609060101010101" pitchFamily="2" charset="-122"/>
              </a:rPr>
              <a:t>)</a:t>
            </a:r>
            <a:endParaRPr lang="en-US" altLang="zh-CN" sz="4000" b="1" dirty="0">
              <a:solidFill>
                <a:schemeClr val="tx2"/>
              </a:solidFill>
              <a:ea typeface="黑体" panose="02010609060101010101" pitchFamily="2" charset="-122"/>
            </a:endParaRPr>
          </a:p>
        </p:txBody>
      </p:sp>
      <p:graphicFrame>
        <p:nvGraphicFramePr>
          <p:cNvPr id="4098" name="Object 4"/>
          <p:cNvGraphicFramePr/>
          <p:nvPr>
            <p:ph sz="half" idx="2"/>
          </p:nvPr>
        </p:nvGraphicFramePr>
        <p:xfrm>
          <a:off x="1403350" y="404813"/>
          <a:ext cx="6121400" cy="5256212"/>
        </p:xfrm>
        <a:graphic>
          <a:graphicData uri="http://schemas.openxmlformats.org/presentationml/2006/ole">
            <mc:AlternateContent xmlns:mc="http://schemas.openxmlformats.org/markup-compatibility/2006">
              <mc:Choice xmlns:v="urn:schemas-microsoft-com:vml" Requires="v">
                <p:oleObj spid="_x0000_s3077" name="" r:id="rId1" imgW="2044700" imgH="1676400" progId="Equation.DSMT4">
                  <p:embed/>
                </p:oleObj>
              </mc:Choice>
              <mc:Fallback>
                <p:oleObj name="" r:id="rId1" imgW="2044700" imgH="1676400" progId="Equation.DSMT4">
                  <p:embed/>
                  <p:pic>
                    <p:nvPicPr>
                      <p:cNvPr id="0" name="图片 3076"/>
                      <p:cNvPicPr/>
                      <p:nvPr/>
                    </p:nvPicPr>
                    <p:blipFill>
                      <a:blip r:embed="rId2"/>
                      <a:stretch>
                        <a:fillRect/>
                      </a:stretch>
                    </p:blipFill>
                    <p:spPr>
                      <a:xfrm>
                        <a:off x="1403350" y="404813"/>
                        <a:ext cx="6121400" cy="5256212"/>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1203">
                                            <p:txEl>
                                              <p:charRg st="0" end="12"/>
                                            </p:txEl>
                                          </p:spTgt>
                                        </p:tgtEl>
                                        <p:attrNameLst>
                                          <p:attrName>style.visibility</p:attrName>
                                        </p:attrNameLst>
                                      </p:cBhvr>
                                      <p:to>
                                        <p:strVal val="visible"/>
                                      </p:to>
                                    </p:set>
                                    <p:animEffect transition="in" filter="wipe(down)">
                                      <p:cBhvr>
                                        <p:cTn id="7" dur="580">
                                          <p:stCondLst>
                                            <p:cond delay="0"/>
                                          </p:stCondLst>
                                        </p:cTn>
                                        <p:tgtEl>
                                          <p:spTgt spid="51203">
                                            <p:txEl>
                                              <p:charRg st="0" end="12"/>
                                            </p:txEl>
                                          </p:spTgt>
                                        </p:tgtEl>
                                      </p:cBhvr>
                                    </p:animEffect>
                                    <p:anim calcmode="lin" valueType="num">
                                      <p:cBhvr>
                                        <p:cTn id="8" dur="1822" tmFilter="0,0; 0.14,0.36; 0.43,0.73; 0.71,0.91; 1.0,1.0">
                                          <p:stCondLst>
                                            <p:cond delay="0"/>
                                          </p:stCondLst>
                                        </p:cTn>
                                        <p:tgtEl>
                                          <p:spTgt spid="51203">
                                            <p:txEl>
                                              <p:charRg st="0" end="1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03">
                                            <p:txEl>
                                              <p:charRg st="0" end="12"/>
                                            </p:txEl>
                                          </p:spTgt>
                                        </p:tgtEl>
                                        <p:attrNameLst>
                                          <p:attrName>ppt_y</p:attrName>
                                        </p:attrNameLst>
                                      </p:cBhvr>
                                      <p:tavLst>
                                        <p:tav tm="0" fmla="#ppt_y-sin(pi*$)/3">
                                          <p:val>
                                            <p:fltVal val="0.500000"/>
                                          </p:val>
                                        </p:tav>
                                        <p:tav tm="100000">
                                          <p:val>
                                            <p:fltVal val="1.000000"/>
                                          </p:val>
                                        </p:tav>
                                      </p:tavLst>
                                    </p:anim>
                                    <p:anim calcmode="lin" valueType="num">
                                      <p:cBhvr>
                                        <p:cTn id="10" dur="664" tmFilter="0, 0; 0.125,0.2665; 0.25,0.4; 0.375,0.465; 0.5,0.5;  0.625,0.535; 0.75,0.6; 0.875,0.7335; 1,1">
                                          <p:stCondLst>
                                            <p:cond delay="664"/>
                                          </p:stCondLst>
                                        </p:cTn>
                                        <p:tgtEl>
                                          <p:spTgt spid="51203">
                                            <p:txEl>
                                              <p:charRg st="0" end="12"/>
                                            </p:txEl>
                                          </p:spTgt>
                                        </p:tgtEl>
                                        <p:attrNameLst>
                                          <p:attrName>ppt_y</p:attrName>
                                        </p:attrNameLst>
                                      </p:cBhvr>
                                      <p:tavLst>
                                        <p:tav tm="0" fmla="#ppt_y-sin(pi*$)/9">
                                          <p:val>
                                            <p:fltVal val="0.000000"/>
                                          </p:val>
                                        </p:tav>
                                        <p:tav tm="100000">
                                          <p:val>
                                            <p:fltVal val="1.000000"/>
                                          </p:val>
                                        </p:tav>
                                      </p:tavLst>
                                    </p:anim>
                                    <p:anim calcmode="lin" valueType="num">
                                      <p:cBhvr>
                                        <p:cTn id="11" dur="332" tmFilter="0, 0; 0.125,0.2665; 0.25,0.4; 0.375,0.465; 0.5,0.5;  0.625,0.535; 0.75,0.6; 0.875,0.7335; 1,1">
                                          <p:stCondLst>
                                            <p:cond delay="1324"/>
                                          </p:stCondLst>
                                        </p:cTn>
                                        <p:tgtEl>
                                          <p:spTgt spid="51203">
                                            <p:txEl>
                                              <p:charRg st="0" end="12"/>
                                            </p:txEl>
                                          </p:spTgt>
                                        </p:tgtEl>
                                        <p:attrNameLst>
                                          <p:attrName>ppt_y</p:attrName>
                                        </p:attrNameLst>
                                      </p:cBhvr>
                                      <p:tavLst>
                                        <p:tav tm="0" fmla="#ppt_y-sin(pi*$)/27">
                                          <p:val>
                                            <p:fltVal val="0.000000"/>
                                          </p:val>
                                        </p:tav>
                                        <p:tav tm="100000">
                                          <p:val>
                                            <p:fltVal val="1.000000"/>
                                          </p:val>
                                        </p:tav>
                                      </p:tavLst>
                                    </p:anim>
                                    <p:anim calcmode="lin" valueType="num">
                                      <p:cBhvr>
                                        <p:cTn id="12" dur="164" tmFilter="0, 0; 0.125,0.2665; 0.25,0.4; 0.375,0.465; 0.5,0.5;  0.625,0.535; 0.75,0.6; 0.875,0.7335; 1,1">
                                          <p:stCondLst>
                                            <p:cond delay="1656"/>
                                          </p:stCondLst>
                                        </p:cTn>
                                        <p:tgtEl>
                                          <p:spTgt spid="51203">
                                            <p:txEl>
                                              <p:charRg st="0" end="12"/>
                                            </p:txEl>
                                          </p:spTgt>
                                        </p:tgtEl>
                                        <p:attrNameLst>
                                          <p:attrName>ppt_y</p:attrName>
                                        </p:attrNameLst>
                                      </p:cBhvr>
                                      <p:tavLst>
                                        <p:tav tm="0" fmla="#ppt_y-sin(pi*$)/81">
                                          <p:val>
                                            <p:fltVal val="0.000000"/>
                                          </p:val>
                                        </p:tav>
                                        <p:tav tm="100000">
                                          <p:val>
                                            <p:fltVal val="1.000000"/>
                                          </p:val>
                                        </p:tav>
                                      </p:tavLst>
                                    </p:anim>
                                    <p:animScale>
                                      <p:cBhvr>
                                        <p:cTn id="13" dur="26">
                                          <p:stCondLst>
                                            <p:cond delay="650"/>
                                          </p:stCondLst>
                                        </p:cTn>
                                        <p:tgtEl>
                                          <p:spTgt spid="51203">
                                            <p:txEl>
                                              <p:charRg st="0" end="12"/>
                                            </p:txEl>
                                          </p:spTgt>
                                        </p:tgtEl>
                                      </p:cBhvr>
                                      <p:to x="100000" y="60000"/>
                                    </p:animScale>
                                    <p:animScale>
                                      <p:cBhvr>
                                        <p:cTn id="14" dur="166" decel="50000">
                                          <p:stCondLst>
                                            <p:cond delay="676"/>
                                          </p:stCondLst>
                                        </p:cTn>
                                        <p:tgtEl>
                                          <p:spTgt spid="51203">
                                            <p:txEl>
                                              <p:charRg st="0" end="12"/>
                                            </p:txEl>
                                          </p:spTgt>
                                        </p:tgtEl>
                                      </p:cBhvr>
                                      <p:to x="100000" y="100000"/>
                                    </p:animScale>
                                    <p:animScale>
                                      <p:cBhvr>
                                        <p:cTn id="15" dur="26">
                                          <p:stCondLst>
                                            <p:cond delay="1312"/>
                                          </p:stCondLst>
                                        </p:cTn>
                                        <p:tgtEl>
                                          <p:spTgt spid="51203">
                                            <p:txEl>
                                              <p:charRg st="0" end="12"/>
                                            </p:txEl>
                                          </p:spTgt>
                                        </p:tgtEl>
                                      </p:cBhvr>
                                      <p:to x="100000" y="80000"/>
                                    </p:animScale>
                                    <p:animScale>
                                      <p:cBhvr>
                                        <p:cTn id="16" dur="166" decel="50000">
                                          <p:stCondLst>
                                            <p:cond delay="1338"/>
                                          </p:stCondLst>
                                        </p:cTn>
                                        <p:tgtEl>
                                          <p:spTgt spid="51203">
                                            <p:txEl>
                                              <p:charRg st="0" end="12"/>
                                            </p:txEl>
                                          </p:spTgt>
                                        </p:tgtEl>
                                      </p:cBhvr>
                                      <p:to x="100000" y="100000"/>
                                    </p:animScale>
                                    <p:animScale>
                                      <p:cBhvr>
                                        <p:cTn id="17" dur="26">
                                          <p:stCondLst>
                                            <p:cond delay="1642"/>
                                          </p:stCondLst>
                                        </p:cTn>
                                        <p:tgtEl>
                                          <p:spTgt spid="51203">
                                            <p:txEl>
                                              <p:charRg st="0" end="12"/>
                                            </p:txEl>
                                          </p:spTgt>
                                        </p:tgtEl>
                                      </p:cBhvr>
                                      <p:to x="100000" y="90000"/>
                                    </p:animScale>
                                    <p:animScale>
                                      <p:cBhvr>
                                        <p:cTn id="18" dur="166" decel="50000">
                                          <p:stCondLst>
                                            <p:cond delay="1668"/>
                                          </p:stCondLst>
                                        </p:cTn>
                                        <p:tgtEl>
                                          <p:spTgt spid="51203">
                                            <p:txEl>
                                              <p:charRg st="0" end="12"/>
                                            </p:txEl>
                                          </p:spTgt>
                                        </p:tgtEl>
                                      </p:cBhvr>
                                      <p:to x="100000" y="100000"/>
                                    </p:animScale>
                                    <p:animScale>
                                      <p:cBhvr>
                                        <p:cTn id="19" dur="26">
                                          <p:stCondLst>
                                            <p:cond delay="1808"/>
                                          </p:stCondLst>
                                        </p:cTn>
                                        <p:tgtEl>
                                          <p:spTgt spid="51203">
                                            <p:txEl>
                                              <p:charRg st="0" end="12"/>
                                            </p:txEl>
                                          </p:spTgt>
                                        </p:tgtEl>
                                      </p:cBhvr>
                                      <p:to x="100000" y="95000"/>
                                    </p:animScale>
                                    <p:animScale>
                                      <p:cBhvr>
                                        <p:cTn id="20" dur="166" decel="50000">
                                          <p:stCondLst>
                                            <p:cond delay="1834"/>
                                          </p:stCondLst>
                                        </p:cTn>
                                        <p:tgtEl>
                                          <p:spTgt spid="51203">
                                            <p:txEl>
                                              <p:charRg st="0" end="1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AutoShape 4"/>
          <p:cNvSpPr/>
          <p:nvPr/>
        </p:nvSpPr>
        <p:spPr>
          <a:xfrm>
            <a:off x="395288" y="260350"/>
            <a:ext cx="2305050" cy="865188"/>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sz="4000" b="1" dirty="0">
                <a:solidFill>
                  <a:srgbClr val="0000FF"/>
                </a:solidFill>
                <a:latin typeface="Arial" panose="020B0604020202020204" pitchFamily="34" charset="0"/>
                <a:ea typeface="楷体_GB2312" pitchFamily="49" charset="-122"/>
              </a:rPr>
              <a:t>复习回顾</a:t>
            </a:r>
            <a:endParaRPr lang="zh-CN" altLang="en-US" sz="4000" b="1" dirty="0">
              <a:solidFill>
                <a:srgbClr val="0000FF"/>
              </a:solidFill>
              <a:latin typeface="Arial" panose="020B0604020202020204" pitchFamily="34" charset="0"/>
              <a:ea typeface="楷体_GB2312" pitchFamily="49" charset="-122"/>
            </a:endParaRPr>
          </a:p>
        </p:txBody>
      </p:sp>
      <p:sp>
        <p:nvSpPr>
          <p:cNvPr id="14339" name="Rectangle 5"/>
          <p:cNvSpPr/>
          <p:nvPr/>
        </p:nvSpPr>
        <p:spPr>
          <a:xfrm>
            <a:off x="684213" y="1268413"/>
            <a:ext cx="7848600" cy="4668837"/>
          </a:xfrm>
          <a:prstGeom prst="rect">
            <a:avLst/>
          </a:prstGeom>
          <a:noFill/>
          <a:ln w="9525">
            <a:noFill/>
          </a:ln>
        </p:spPr>
        <p:txBody>
          <a:bodyPr>
            <a:spAutoFit/>
          </a:bodyPr>
          <a:p>
            <a:pPr>
              <a:spcBef>
                <a:spcPct val="50000"/>
              </a:spcBef>
              <a:buChar char="•"/>
            </a:pPr>
            <a:r>
              <a:rPr lang="en-US" altLang="zh-CN" sz="3600" b="1" dirty="0">
                <a:latin typeface="黑体" panose="02010609060101010101" pitchFamily="2" charset="-122"/>
                <a:ea typeface="黑体" panose="02010609060101010101" pitchFamily="2" charset="-122"/>
              </a:rPr>
              <a:t>(1)</a:t>
            </a:r>
            <a:r>
              <a:rPr lang="zh-CN" altLang="en-US" sz="3600" b="1" dirty="0">
                <a:latin typeface="黑体" panose="02010609060101010101" pitchFamily="2" charset="-122"/>
                <a:ea typeface="黑体" panose="02010609060101010101" pitchFamily="2" charset="-122"/>
              </a:rPr>
              <a:t>有理数的加法法则是什么？</a:t>
            </a:r>
            <a:endParaRPr lang="zh-CN" altLang="en-US" sz="3600" b="1" dirty="0">
              <a:latin typeface="黑体" panose="02010609060101010101" pitchFamily="2" charset="-122"/>
              <a:ea typeface="黑体" panose="02010609060101010101" pitchFamily="2" charset="-122"/>
            </a:endParaRPr>
          </a:p>
          <a:p>
            <a:pPr>
              <a:spcBef>
                <a:spcPct val="50000"/>
              </a:spcBef>
              <a:buChar char="•"/>
            </a:pPr>
            <a:endParaRPr lang="zh-CN" altLang="en-US" sz="3600" b="1" dirty="0">
              <a:latin typeface="黑体" panose="02010609060101010101" pitchFamily="2" charset="-122"/>
              <a:ea typeface="黑体" panose="02010609060101010101" pitchFamily="2" charset="-122"/>
            </a:endParaRPr>
          </a:p>
          <a:p>
            <a:pPr>
              <a:spcBef>
                <a:spcPct val="50000"/>
              </a:spcBef>
              <a:buChar char="•"/>
            </a:pPr>
            <a:endParaRPr lang="zh-CN" altLang="en-US" sz="3600" b="1" dirty="0">
              <a:latin typeface="黑体" panose="02010609060101010101" pitchFamily="2" charset="-122"/>
              <a:ea typeface="黑体" panose="02010609060101010101" pitchFamily="2" charset="-122"/>
            </a:endParaRPr>
          </a:p>
          <a:p>
            <a:pPr>
              <a:spcBef>
                <a:spcPct val="50000"/>
              </a:spcBef>
              <a:buChar char="•"/>
            </a:pPr>
            <a:endParaRPr lang="zh-CN" altLang="en-US" sz="3600" b="1" dirty="0">
              <a:latin typeface="黑体" panose="02010609060101010101" pitchFamily="2" charset="-122"/>
              <a:ea typeface="黑体" panose="02010609060101010101" pitchFamily="2" charset="-122"/>
            </a:endParaRPr>
          </a:p>
          <a:p>
            <a:pPr>
              <a:spcBef>
                <a:spcPct val="50000"/>
              </a:spcBef>
              <a:buChar char="•"/>
            </a:pPr>
            <a:r>
              <a:rPr lang="zh-CN" altLang="en-US" sz="3600" b="1" dirty="0">
                <a:latin typeface="黑体" panose="02010609060101010101" pitchFamily="2" charset="-122"/>
                <a:ea typeface="黑体" panose="02010609060101010101" pitchFamily="2" charset="-122"/>
              </a:rPr>
              <a:t>（</a:t>
            </a:r>
            <a:r>
              <a:rPr lang="en-US" altLang="zh-CN" sz="3600" b="1" dirty="0">
                <a:latin typeface="黑体" panose="02010609060101010101" pitchFamily="2" charset="-122"/>
                <a:ea typeface="黑体" panose="02010609060101010101" pitchFamily="2" charset="-122"/>
              </a:rPr>
              <a:t>2</a:t>
            </a:r>
            <a:r>
              <a:rPr lang="zh-CN" altLang="en-US" sz="3600" b="1" dirty="0">
                <a:latin typeface="黑体" panose="02010609060101010101" pitchFamily="2" charset="-122"/>
                <a:ea typeface="黑体" panose="02010609060101010101" pitchFamily="2" charset="-122"/>
              </a:rPr>
              <a:t>）有理数的减法法则是怎样的</a:t>
            </a:r>
            <a:r>
              <a:rPr lang="en-US" altLang="zh-CN" sz="3600" b="1" dirty="0">
                <a:latin typeface="黑体" panose="02010609060101010101" pitchFamily="2" charset="-122"/>
                <a:ea typeface="黑体" panose="02010609060101010101" pitchFamily="2" charset="-122"/>
              </a:rPr>
              <a:t>?</a:t>
            </a:r>
            <a:endParaRPr lang="en-US" altLang="zh-CN" sz="3600" b="1" dirty="0">
              <a:latin typeface="黑体" panose="02010609060101010101" pitchFamily="2" charset="-122"/>
              <a:ea typeface="黑体" panose="02010609060101010101" pitchFamily="2" charset="-122"/>
            </a:endParaRPr>
          </a:p>
          <a:p>
            <a:pPr>
              <a:spcBef>
                <a:spcPct val="50000"/>
              </a:spcBef>
            </a:pPr>
            <a:endParaRPr lang="en-US" altLang="zh-CN" sz="3200" dirty="0">
              <a:solidFill>
                <a:srgbClr val="0066FF"/>
              </a:solidFill>
              <a:latin typeface="Times New Roman" panose="02020603050405020304" pitchFamily="18" charset="0"/>
            </a:endParaRPr>
          </a:p>
        </p:txBody>
      </p:sp>
      <p:sp>
        <p:nvSpPr>
          <p:cNvPr id="86022" name="Rectangle 6"/>
          <p:cNvSpPr/>
          <p:nvPr/>
        </p:nvSpPr>
        <p:spPr>
          <a:xfrm>
            <a:off x="900113" y="2060575"/>
            <a:ext cx="7632700" cy="2282825"/>
          </a:xfrm>
          <a:prstGeom prst="rect">
            <a:avLst/>
          </a:prstGeom>
          <a:noFill/>
          <a:ln w="9525">
            <a:noFill/>
          </a:ln>
        </p:spPr>
        <p:txBody>
          <a:bodyPr>
            <a:spAutoFit/>
          </a:bodyPr>
          <a:p>
            <a:r>
              <a:rPr lang="zh-CN" altLang="en-US" sz="2400" b="1" dirty="0">
                <a:solidFill>
                  <a:srgbClr val="0000FF"/>
                </a:solidFill>
                <a:latin typeface="楷体_GB2312" pitchFamily="49" charset="-122"/>
                <a:ea typeface="楷体_GB2312" pitchFamily="49" charset="-122"/>
              </a:rPr>
              <a:t>有理数的加法法则</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a:p>
            <a:r>
              <a:rPr lang="en-US" altLang="zh-CN" sz="2400" b="1" dirty="0">
                <a:solidFill>
                  <a:srgbClr val="0000FF"/>
                </a:solidFill>
                <a:latin typeface="楷体_GB2312" pitchFamily="49" charset="-122"/>
                <a:ea typeface="楷体_GB2312" pitchFamily="49" charset="-122"/>
              </a:rPr>
              <a:t>   (1)</a:t>
            </a:r>
            <a:r>
              <a:rPr lang="zh-CN" altLang="en-US" sz="2400" b="1" dirty="0">
                <a:solidFill>
                  <a:srgbClr val="FF0000"/>
                </a:solidFill>
                <a:latin typeface="楷体_GB2312" pitchFamily="49" charset="-122"/>
                <a:ea typeface="楷体_GB2312" pitchFamily="49" charset="-122"/>
              </a:rPr>
              <a:t>同号</a:t>
            </a:r>
            <a:r>
              <a:rPr lang="zh-CN" altLang="en-US" sz="2400" b="1" dirty="0">
                <a:solidFill>
                  <a:srgbClr val="0000FF"/>
                </a:solidFill>
                <a:latin typeface="楷体_GB2312" pitchFamily="49" charset="-122"/>
                <a:ea typeface="楷体_GB2312" pitchFamily="49" charset="-122"/>
              </a:rPr>
              <a:t>两数相加</a:t>
            </a:r>
            <a:r>
              <a:rPr lang="en-US" altLang="zh-CN" sz="2400" b="1" dirty="0">
                <a:solidFill>
                  <a:srgbClr val="0000FF"/>
                </a:solidFill>
                <a:latin typeface="楷体_GB2312" pitchFamily="49" charset="-122"/>
                <a:ea typeface="楷体_GB2312" pitchFamily="49" charset="-122"/>
              </a:rPr>
              <a:t>,</a:t>
            </a:r>
            <a:r>
              <a:rPr lang="zh-CN" altLang="en-US" sz="2400" b="1" dirty="0">
                <a:solidFill>
                  <a:srgbClr val="0000FF"/>
                </a:solidFill>
                <a:latin typeface="楷体_GB2312" pitchFamily="49" charset="-122"/>
                <a:ea typeface="楷体_GB2312" pitchFamily="49" charset="-122"/>
              </a:rPr>
              <a:t>取相同的符号</a:t>
            </a:r>
            <a:r>
              <a:rPr lang="en-US" altLang="zh-CN" sz="2400" b="1" dirty="0">
                <a:solidFill>
                  <a:srgbClr val="0000FF"/>
                </a:solidFill>
                <a:latin typeface="楷体_GB2312" pitchFamily="49" charset="-122"/>
                <a:ea typeface="楷体_GB2312" pitchFamily="49" charset="-122"/>
              </a:rPr>
              <a:t>,</a:t>
            </a:r>
            <a:r>
              <a:rPr lang="zh-CN" altLang="en-US" sz="2400" b="1" dirty="0">
                <a:solidFill>
                  <a:srgbClr val="0000FF"/>
                </a:solidFill>
                <a:latin typeface="楷体_GB2312" pitchFamily="49" charset="-122"/>
                <a:ea typeface="楷体_GB2312" pitchFamily="49" charset="-122"/>
              </a:rPr>
              <a:t>并把绝对值相加</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a:p>
            <a:r>
              <a:rPr lang="en-US" altLang="zh-CN" sz="2400" b="1" dirty="0">
                <a:solidFill>
                  <a:srgbClr val="0000FF"/>
                </a:solidFill>
                <a:latin typeface="楷体_GB2312" pitchFamily="49" charset="-122"/>
                <a:ea typeface="楷体_GB2312" pitchFamily="49" charset="-122"/>
              </a:rPr>
              <a:t>   (2)</a:t>
            </a:r>
            <a:r>
              <a:rPr lang="zh-CN" altLang="en-US" sz="2400" b="1" dirty="0">
                <a:solidFill>
                  <a:srgbClr val="FF0000"/>
                </a:solidFill>
                <a:latin typeface="楷体_GB2312" pitchFamily="49" charset="-122"/>
                <a:ea typeface="楷体_GB2312" pitchFamily="49" charset="-122"/>
              </a:rPr>
              <a:t>绝对值不等的异号两数</a:t>
            </a:r>
            <a:r>
              <a:rPr lang="zh-CN" altLang="en-US" sz="2400" b="1" dirty="0">
                <a:solidFill>
                  <a:srgbClr val="0000FF"/>
                </a:solidFill>
                <a:latin typeface="楷体_GB2312" pitchFamily="49" charset="-122"/>
                <a:ea typeface="楷体_GB2312" pitchFamily="49" charset="-122"/>
              </a:rPr>
              <a:t>相加</a:t>
            </a:r>
            <a:r>
              <a:rPr lang="en-US" altLang="zh-CN" sz="2400" b="1" dirty="0">
                <a:solidFill>
                  <a:srgbClr val="0000FF"/>
                </a:solidFill>
                <a:latin typeface="楷体_GB2312" pitchFamily="49" charset="-122"/>
                <a:ea typeface="楷体_GB2312" pitchFamily="49" charset="-122"/>
              </a:rPr>
              <a:t>,</a:t>
            </a:r>
            <a:r>
              <a:rPr lang="zh-CN" altLang="en-US" sz="2400" b="1" dirty="0">
                <a:solidFill>
                  <a:srgbClr val="0000FF"/>
                </a:solidFill>
                <a:latin typeface="楷体_GB2312" pitchFamily="49" charset="-122"/>
                <a:ea typeface="楷体_GB2312" pitchFamily="49" charset="-122"/>
              </a:rPr>
              <a:t>取绝对值较大的加数的符号</a:t>
            </a:r>
            <a:r>
              <a:rPr lang="en-US" altLang="zh-CN" sz="2400" b="1" dirty="0">
                <a:solidFill>
                  <a:srgbClr val="0000FF"/>
                </a:solidFill>
                <a:latin typeface="楷体_GB2312" pitchFamily="49" charset="-122"/>
                <a:ea typeface="楷体_GB2312" pitchFamily="49" charset="-122"/>
              </a:rPr>
              <a:t>,</a:t>
            </a:r>
            <a:r>
              <a:rPr lang="zh-CN" altLang="en-US" sz="2400" b="1" dirty="0">
                <a:solidFill>
                  <a:srgbClr val="0000FF"/>
                </a:solidFill>
                <a:latin typeface="楷体_GB2312" pitchFamily="49" charset="-122"/>
                <a:ea typeface="楷体_GB2312" pitchFamily="49" charset="-122"/>
              </a:rPr>
              <a:t>并用较大的绝对值减去较小的绝对值</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a:p>
            <a:r>
              <a:rPr lang="en-US" altLang="zh-CN" sz="2400" b="1" dirty="0">
                <a:solidFill>
                  <a:srgbClr val="0000FF"/>
                </a:solidFill>
                <a:latin typeface="楷体_GB2312" pitchFamily="49" charset="-122"/>
                <a:ea typeface="楷体_GB2312" pitchFamily="49" charset="-122"/>
              </a:rPr>
              <a:t>   (3)</a:t>
            </a:r>
            <a:r>
              <a:rPr lang="zh-CN" altLang="en-US" sz="2400" b="1" dirty="0">
                <a:solidFill>
                  <a:srgbClr val="FF0000"/>
                </a:solidFill>
                <a:latin typeface="楷体_GB2312" pitchFamily="49" charset="-122"/>
                <a:ea typeface="楷体_GB2312" pitchFamily="49" charset="-122"/>
              </a:rPr>
              <a:t>互为相反数</a:t>
            </a:r>
            <a:r>
              <a:rPr lang="zh-CN" altLang="en-US" sz="2400" b="1" dirty="0">
                <a:solidFill>
                  <a:srgbClr val="0000FF"/>
                </a:solidFill>
                <a:latin typeface="楷体_GB2312" pitchFamily="49" charset="-122"/>
                <a:ea typeface="楷体_GB2312" pitchFamily="49" charset="-122"/>
              </a:rPr>
              <a:t>的两个数相加得零</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a:p>
            <a:r>
              <a:rPr lang="en-US" altLang="zh-CN" sz="2400" b="1" dirty="0">
                <a:solidFill>
                  <a:srgbClr val="0000FF"/>
                </a:solidFill>
                <a:latin typeface="楷体_GB2312" pitchFamily="49" charset="-122"/>
                <a:ea typeface="楷体_GB2312" pitchFamily="49" charset="-122"/>
              </a:rPr>
              <a:t>   (4)</a:t>
            </a:r>
            <a:r>
              <a:rPr lang="zh-CN" altLang="en-US" sz="2400" b="1" dirty="0">
                <a:solidFill>
                  <a:srgbClr val="FF0000"/>
                </a:solidFill>
                <a:latin typeface="楷体_GB2312" pitchFamily="49" charset="-122"/>
                <a:ea typeface="楷体_GB2312" pitchFamily="49" charset="-122"/>
              </a:rPr>
              <a:t>一个数与零</a:t>
            </a:r>
            <a:r>
              <a:rPr lang="zh-CN" altLang="en-US" sz="2400" b="1" dirty="0">
                <a:solidFill>
                  <a:srgbClr val="0000FF"/>
                </a:solidFill>
                <a:latin typeface="楷体_GB2312" pitchFamily="49" charset="-122"/>
                <a:ea typeface="楷体_GB2312" pitchFamily="49" charset="-122"/>
              </a:rPr>
              <a:t>相加</a:t>
            </a:r>
            <a:r>
              <a:rPr lang="en-US" altLang="zh-CN" sz="2400" b="1" dirty="0">
                <a:solidFill>
                  <a:srgbClr val="0000FF"/>
                </a:solidFill>
                <a:latin typeface="楷体_GB2312" pitchFamily="49" charset="-122"/>
                <a:ea typeface="楷体_GB2312" pitchFamily="49" charset="-122"/>
              </a:rPr>
              <a:t>,</a:t>
            </a:r>
            <a:r>
              <a:rPr lang="zh-CN" altLang="en-US" sz="2400" b="1" dirty="0">
                <a:solidFill>
                  <a:srgbClr val="0000FF"/>
                </a:solidFill>
                <a:latin typeface="楷体_GB2312" pitchFamily="49" charset="-122"/>
                <a:ea typeface="楷体_GB2312" pitchFamily="49" charset="-122"/>
              </a:rPr>
              <a:t>仍得这个数</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p:txBody>
      </p:sp>
      <p:sp>
        <p:nvSpPr>
          <p:cNvPr id="86023" name="Rectangle 7"/>
          <p:cNvSpPr/>
          <p:nvPr/>
        </p:nvSpPr>
        <p:spPr>
          <a:xfrm>
            <a:off x="1042988" y="5300663"/>
            <a:ext cx="6192837" cy="822325"/>
          </a:xfrm>
          <a:prstGeom prst="rect">
            <a:avLst/>
          </a:prstGeom>
          <a:noFill/>
          <a:ln w="9525">
            <a:noFill/>
          </a:ln>
        </p:spPr>
        <p:txBody>
          <a:bodyPr>
            <a:spAutoFit/>
          </a:bodyPr>
          <a:p>
            <a:r>
              <a:rPr lang="zh-CN" altLang="en-US" sz="2400" b="1" dirty="0">
                <a:solidFill>
                  <a:srgbClr val="0000FF"/>
                </a:solidFill>
                <a:latin typeface="楷体_GB2312" pitchFamily="49" charset="-122"/>
                <a:ea typeface="楷体_GB2312" pitchFamily="49" charset="-122"/>
              </a:rPr>
              <a:t>有理数的减法法则</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a:p>
            <a:r>
              <a:rPr lang="en-US" altLang="zh-CN" sz="2400" b="1" dirty="0">
                <a:solidFill>
                  <a:srgbClr val="0000FF"/>
                </a:solidFill>
                <a:latin typeface="楷体_GB2312" pitchFamily="49" charset="-122"/>
                <a:ea typeface="楷体_GB2312" pitchFamily="49" charset="-122"/>
              </a:rPr>
              <a:t>   </a:t>
            </a:r>
            <a:r>
              <a:rPr lang="zh-CN" altLang="en-US" sz="2400" b="1" dirty="0">
                <a:solidFill>
                  <a:srgbClr val="0000FF"/>
                </a:solidFill>
                <a:latin typeface="楷体_GB2312" pitchFamily="49" charset="-122"/>
                <a:ea typeface="楷体_GB2312" pitchFamily="49" charset="-122"/>
              </a:rPr>
              <a:t>减去一个数</a:t>
            </a:r>
            <a:r>
              <a:rPr lang="en-US" altLang="zh-CN" sz="2400" b="1" dirty="0">
                <a:solidFill>
                  <a:srgbClr val="0000FF"/>
                </a:solidFill>
                <a:latin typeface="楷体_GB2312" pitchFamily="49" charset="-122"/>
                <a:ea typeface="楷体_GB2312" pitchFamily="49" charset="-122"/>
              </a:rPr>
              <a:t>,</a:t>
            </a:r>
            <a:r>
              <a:rPr lang="zh-CN" altLang="en-US" sz="2400" b="1" dirty="0">
                <a:solidFill>
                  <a:srgbClr val="0000FF"/>
                </a:solidFill>
                <a:latin typeface="楷体_GB2312" pitchFamily="49" charset="-122"/>
                <a:ea typeface="楷体_GB2312" pitchFamily="49" charset="-122"/>
              </a:rPr>
              <a:t>等于加上这个数的</a:t>
            </a:r>
            <a:r>
              <a:rPr lang="zh-CN" altLang="en-US" sz="2400" b="1" dirty="0">
                <a:solidFill>
                  <a:srgbClr val="FF0000"/>
                </a:solidFill>
                <a:latin typeface="楷体_GB2312" pitchFamily="49" charset="-122"/>
                <a:ea typeface="楷体_GB2312" pitchFamily="49" charset="-122"/>
              </a:rPr>
              <a:t>相反数</a:t>
            </a:r>
            <a:r>
              <a:rPr lang="en-US" altLang="zh-CN" sz="2400" b="1" dirty="0">
                <a:solidFill>
                  <a:srgbClr val="0000FF"/>
                </a:solidFill>
                <a:latin typeface="楷体_GB2312" pitchFamily="49" charset="-122"/>
                <a:ea typeface="楷体_GB2312" pitchFamily="49" charset="-122"/>
              </a:rPr>
              <a:t>.</a:t>
            </a:r>
            <a:endParaRPr lang="en-US" altLang="zh-CN" sz="2400" b="1" dirty="0">
              <a:solidFill>
                <a:srgbClr val="0000FF"/>
              </a:solidFill>
              <a:latin typeface="楷体_GB2312" pitchFamily="49" charset="-122"/>
              <a:ea typeface="楷体_GB2312" pitchFamily="49" charset="-122"/>
            </a:endParaRPr>
          </a:p>
        </p:txBody>
      </p:sp>
      <p:sp>
        <p:nvSpPr>
          <p:cNvPr id="86024" name="Rectangle 8"/>
          <p:cNvSpPr>
            <a:spLocks noChangeArrowheads="1"/>
          </p:cNvSpPr>
          <p:nvPr/>
        </p:nvSpPr>
        <p:spPr bwMode="auto">
          <a:xfrm>
            <a:off x="1547813" y="6092825"/>
            <a:ext cx="3567113" cy="457200"/>
          </a:xfrm>
          <a:prstGeom prst="rect">
            <a:avLst/>
          </a:prstGeom>
          <a:noFill/>
          <a:ln w="9525">
            <a:noFill/>
            <a:miter lim="800000"/>
          </a:ln>
          <a:effec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楷体_GB2312" pitchFamily="49" charset="-122"/>
                <a:ea typeface="楷体_GB2312" pitchFamily="49" charset="-122"/>
                <a:cs typeface="+mn-cs"/>
              </a:rPr>
              <a:t>即  </a:t>
            </a:r>
            <a:r>
              <a:rPr kumimoji="0" lang="en-US" altLang="zh-CN" sz="24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rPr>
              <a:t>a -b  =  a +</a:t>
            </a:r>
            <a:r>
              <a:rPr kumimoji="0" lang="zh-CN" altLang="en-US" sz="24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rPr>
              <a:t>（</a:t>
            </a:r>
            <a:r>
              <a:rPr kumimoji="0" lang="en-US" altLang="zh-CN" sz="24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rPr>
              <a:t>-b</a:t>
            </a:r>
            <a:r>
              <a:rPr kumimoji="0" lang="zh-CN" altLang="en-US" sz="24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rPr>
              <a:t>）</a:t>
            </a:r>
            <a:endParaRPr kumimoji="0" lang="zh-CN" altLang="en-US" sz="2400" b="1" i="0" u="none" strike="noStrike" kern="1200" cap="none" spc="0" normalizeH="0" baseline="0" noProof="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endParaRPr>
          </a:p>
        </p:txBody>
      </p:sp>
      <p:sp>
        <p:nvSpPr>
          <p:cNvPr id="86025" name="AutoShape 9"/>
          <p:cNvSpPr/>
          <p:nvPr/>
        </p:nvSpPr>
        <p:spPr>
          <a:xfrm>
            <a:off x="6262688" y="0"/>
            <a:ext cx="2881312" cy="1844675"/>
          </a:xfrm>
          <a:prstGeom prst="cloudCallout">
            <a:avLst>
              <a:gd name="adj1" fmla="val -43167"/>
              <a:gd name="adj2" fmla="val 71773"/>
            </a:avLst>
          </a:prstGeom>
          <a:solidFill>
            <a:schemeClr val="accent1"/>
          </a:solidFill>
          <a:ln w="9525" cap="flat" cmpd="sng">
            <a:solidFill>
              <a:schemeClr val="tx1"/>
            </a:solidFill>
            <a:prstDash val="solid"/>
            <a:headEnd type="none" w="med" len="med"/>
            <a:tailEnd type="none" w="med" len="med"/>
          </a:ln>
        </p:spPr>
        <p:txBody>
          <a:bodyPr/>
          <a:p>
            <a:pPr algn="ctr"/>
            <a:r>
              <a:rPr lang="zh-CN" altLang="en-US" sz="2400" dirty="0">
                <a:solidFill>
                  <a:srgbClr val="FF0000"/>
                </a:solidFill>
                <a:latin typeface="Arial" panose="020B0604020202020204" pitchFamily="34" charset="0"/>
                <a:ea typeface="楷体_GB2312" pitchFamily="49" charset="-122"/>
              </a:rPr>
              <a:t>怎样进行有理数的加减混合运算呢？</a:t>
            </a:r>
            <a:endParaRPr lang="zh-CN" altLang="en-US" sz="2400" dirty="0">
              <a:solidFill>
                <a:srgbClr val="FF0000"/>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86023"/>
                                        </p:tgtEl>
                                        <p:attrNameLst>
                                          <p:attrName>style.visibility</p:attrName>
                                        </p:attrNameLst>
                                      </p:cBhvr>
                                      <p:to>
                                        <p:strVal val="visible"/>
                                      </p:to>
                                    </p:set>
                                    <p:animEffect transition="in" filter="blinds(horizontal)">
                                      <p:cBhvr>
                                        <p:cTn id="11" dur="500"/>
                                        <p:tgtEl>
                                          <p:spTgt spid="86023"/>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0" nodeType="clickEffect">
                                  <p:stCondLst>
                                    <p:cond delay="0"/>
                                  </p:stCondLst>
                                  <p:childTnLst>
                                    <p:set>
                                      <p:cBhvr>
                                        <p:cTn id="15" dur="1" fill="hold">
                                          <p:stCondLst>
                                            <p:cond delay="0"/>
                                          </p:stCondLst>
                                        </p:cTn>
                                        <p:tgtEl>
                                          <p:spTgt spid="86024"/>
                                        </p:tgtEl>
                                        <p:attrNameLst>
                                          <p:attrName>style.visibility</p:attrName>
                                        </p:attrNameLst>
                                      </p:cBhvr>
                                      <p:to>
                                        <p:strVal val="visible"/>
                                      </p:to>
                                    </p:set>
                                    <p:animEffect transition="in" filter="slide(fromBottom)">
                                      <p:cBhvr>
                                        <p:cTn id="16" dur="500"/>
                                        <p:tgtEl>
                                          <p:spTgt spid="8602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86025"/>
                                        </p:tgtEl>
                                        <p:attrNameLst>
                                          <p:attrName>style.visibility</p:attrName>
                                        </p:attrNameLst>
                                      </p:cBhvr>
                                      <p:to>
                                        <p:strVal val="visible"/>
                                      </p:to>
                                    </p:set>
                                    <p:animEffect transition="in" filter="dissolve">
                                      <p:cBhvr>
                                        <p:cTn id="21" dur="500"/>
                                        <p:tgtEl>
                                          <p:spTgt spid="86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2" grpId="0"/>
      <p:bldP spid="86023" grpId="0"/>
      <p:bldP spid="86024" grpId="0"/>
      <p:bldP spid="860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2"/>
          <p:cNvSpPr>
            <a:spLocks noGrp="1" noChangeArrowheads="1"/>
          </p:cNvSpPr>
          <p:nvPr>
            <p:ph type="title"/>
          </p:nvPr>
        </p:nvSpPr>
        <p:spPr>
          <a:xfrm>
            <a:off x="603250" y="5084763"/>
            <a:ext cx="8540750" cy="1143000"/>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j-lt"/>
                <a:ea typeface="黑体" panose="02010609060101010101" pitchFamily="2" charset="-122"/>
                <a:cs typeface="+mj-cs"/>
              </a:rPr>
              <a:t> </a:t>
            </a:r>
            <a:r>
              <a:rPr kumimoji="0" lang="en-US" altLang="zh-CN"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黑体" panose="02010609060101010101" pitchFamily="2" charset="-122"/>
                <a:cs typeface="+mj-cs"/>
              </a:rPr>
              <a:t>(</a:t>
            </a:r>
            <a:r>
              <a:rPr kumimoji="0" lang="zh-CN" altLang="en-US"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黑体" panose="02010609060101010101" pitchFamily="2" charset="-122"/>
                <a:cs typeface="+mj-cs"/>
              </a:rPr>
              <a:t>减法转为加法</a:t>
            </a:r>
            <a:r>
              <a:rPr kumimoji="0" lang="en-US" altLang="zh-CN"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黑体" panose="02010609060101010101" pitchFamily="2" charset="-122"/>
                <a:cs typeface="+mj-cs"/>
              </a:rPr>
              <a:t>,</a:t>
            </a:r>
            <a:r>
              <a:rPr kumimoji="0" lang="zh-CN" altLang="en-US"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黑体" panose="02010609060101010101" pitchFamily="2" charset="-122"/>
                <a:cs typeface="+mj-cs"/>
              </a:rPr>
              <a:t>再运用交换律结合律</a:t>
            </a:r>
            <a:r>
              <a:rPr kumimoji="0" lang="en-US" altLang="zh-CN"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黑体" panose="02010609060101010101" pitchFamily="2" charset="-122"/>
                <a:cs typeface="+mj-cs"/>
              </a:rPr>
              <a:t>)</a:t>
            </a:r>
            <a:endParaRPr kumimoji="0" lang="en-US" altLang="zh-CN" sz="4000" b="1" i="0" u="none" strike="noStrike" kern="0" cap="none" spc="0" normalizeH="0" baseline="0" noProof="0" smtClean="0">
              <a:ln>
                <a:noFill/>
              </a:ln>
              <a:solidFill>
                <a:schemeClr val="tx2"/>
              </a:solidFill>
              <a:effectLst>
                <a:outerShdw blurRad="38100" dist="38100" dir="2700000" algn="tl">
                  <a:srgbClr val="C0C0C0"/>
                </a:outerShdw>
              </a:effectLst>
              <a:uLnTx/>
              <a:uFillTx/>
              <a:latin typeface="+mj-lt"/>
              <a:ea typeface="黑体" panose="02010609060101010101" pitchFamily="2" charset="-122"/>
              <a:cs typeface="+mj-cs"/>
            </a:endParaRPr>
          </a:p>
        </p:txBody>
      </p:sp>
      <p:sp>
        <p:nvSpPr>
          <p:cNvPr id="5124" name="Text Box 4"/>
          <p:cNvSpPr txBox="1"/>
          <p:nvPr/>
        </p:nvSpPr>
        <p:spPr>
          <a:xfrm>
            <a:off x="684213" y="5103813"/>
            <a:ext cx="8642350" cy="366712"/>
          </a:xfrm>
          <a:prstGeom prst="rect">
            <a:avLst/>
          </a:prstGeom>
          <a:noFill/>
          <a:ln w="9525">
            <a:noFill/>
          </a:ln>
        </p:spPr>
        <p:txBody>
          <a:bodyPr>
            <a:spAutoFit/>
          </a:bodyPr>
          <a:p>
            <a:pPr>
              <a:spcBef>
                <a:spcPct val="50000"/>
              </a:spcBef>
            </a:pPr>
            <a:r>
              <a:rPr lang="en-US" altLang="zh-CN" dirty="0">
                <a:latin typeface="Arial" panose="020B0604020202020204" pitchFamily="34" charset="0"/>
              </a:rPr>
              <a:t>   </a:t>
            </a:r>
            <a:endParaRPr lang="en-US" altLang="zh-CN" sz="3200" b="1" dirty="0">
              <a:solidFill>
                <a:srgbClr val="0000FF"/>
              </a:solidFill>
              <a:latin typeface="Arial" panose="020B0604020202020204" pitchFamily="34" charset="0"/>
            </a:endParaRPr>
          </a:p>
        </p:txBody>
      </p:sp>
      <p:graphicFrame>
        <p:nvGraphicFramePr>
          <p:cNvPr id="5122" name="Object 7"/>
          <p:cNvGraphicFramePr/>
          <p:nvPr>
            <p:ph sz="half" idx="2"/>
          </p:nvPr>
        </p:nvGraphicFramePr>
        <p:xfrm>
          <a:off x="468313" y="836613"/>
          <a:ext cx="8135937" cy="4032250"/>
        </p:xfrm>
        <a:graphic>
          <a:graphicData uri="http://schemas.openxmlformats.org/presentationml/2006/ole">
            <mc:AlternateContent xmlns:mc="http://schemas.openxmlformats.org/markup-compatibility/2006">
              <mc:Choice xmlns:v="urn:schemas-microsoft-com:vml" Requires="v">
                <p:oleObj spid="_x0000_s3079" name="" r:id="rId1" imgW="2578100" imgH="1016000" progId="Equation.DSMT4">
                  <p:embed/>
                </p:oleObj>
              </mc:Choice>
              <mc:Fallback>
                <p:oleObj name="" r:id="rId1" imgW="2578100" imgH="1016000" progId="Equation.DSMT4">
                  <p:embed/>
                  <p:pic>
                    <p:nvPicPr>
                      <p:cNvPr id="0" name="图片 3078"/>
                      <p:cNvPicPr/>
                      <p:nvPr/>
                    </p:nvPicPr>
                    <p:blipFill>
                      <a:blip r:embed="rId2"/>
                      <a:stretch>
                        <a:fillRect/>
                      </a:stretch>
                    </p:blipFill>
                    <p:spPr>
                      <a:xfrm>
                        <a:off x="468313" y="836613"/>
                        <a:ext cx="8135937" cy="4032250"/>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174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174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17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6146" name="Object 4"/>
          <p:cNvGraphicFramePr/>
          <p:nvPr>
            <p:ph idx="1"/>
          </p:nvPr>
        </p:nvGraphicFramePr>
        <p:xfrm>
          <a:off x="827088" y="620713"/>
          <a:ext cx="7777162" cy="5832475"/>
        </p:xfrm>
        <a:graphic>
          <a:graphicData uri="http://schemas.openxmlformats.org/presentationml/2006/ole">
            <mc:AlternateContent xmlns:mc="http://schemas.openxmlformats.org/markup-compatibility/2006">
              <mc:Choice xmlns:v="urn:schemas-microsoft-com:vml" Requires="v">
                <p:oleObj spid="_x0000_s3078" name="" r:id="rId1" imgW="2667000" imgH="1651000" progId="Equation.DSMT4">
                  <p:embed/>
                </p:oleObj>
              </mc:Choice>
              <mc:Fallback>
                <p:oleObj name="" r:id="rId1" imgW="2667000" imgH="1651000" progId="Equation.DSMT4">
                  <p:embed/>
                  <p:pic>
                    <p:nvPicPr>
                      <p:cNvPr id="0" name="图片 3077"/>
                      <p:cNvPicPr/>
                      <p:nvPr/>
                    </p:nvPicPr>
                    <p:blipFill>
                      <a:blip r:embed="rId2"/>
                      <a:stretch>
                        <a:fillRect/>
                      </a:stretch>
                    </p:blipFill>
                    <p:spPr>
                      <a:xfrm>
                        <a:off x="827088" y="620713"/>
                        <a:ext cx="7777162" cy="5832475"/>
                      </a:xfrm>
                      <a:prstGeom prst="rect">
                        <a:avLst/>
                      </a:prstGeom>
                      <a:noFill/>
                      <a:ln w="38100">
                        <a:miter/>
                      </a:ln>
                    </p:spPr>
                  </p:pic>
                </p:oleObj>
              </mc:Fallback>
            </mc:AlternateContent>
          </a:graphicData>
        </a:graphic>
      </p:graphicFrame>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Grp="1"/>
          </p:cNvSpPr>
          <p:nvPr>
            <p:ph type="title"/>
          </p:nvPr>
        </p:nvSpPr>
        <p:spPr>
          <a:xfrm>
            <a:off x="395288" y="260350"/>
            <a:ext cx="7772400" cy="1447800"/>
          </a:xfrm>
          <a:ln/>
        </p:spPr>
        <p:txBody>
          <a:bodyPr vert="horz" wrap="square" lIns="91440" tIns="45720" rIns="91440" bIns="45720" anchor="ctr"/>
          <a:p>
            <a:pPr eaLnBrk="1" hangingPunct="1"/>
            <a:r>
              <a:rPr lang="zh-CN" altLang="en-US" sz="3600" b="1" dirty="0">
                <a:solidFill>
                  <a:srgbClr val="FF0000"/>
                </a:solidFill>
              </a:rPr>
              <a:t>练习</a:t>
            </a:r>
            <a:r>
              <a:rPr lang="zh-CN" altLang="en-US" sz="3600" dirty="0">
                <a:solidFill>
                  <a:schemeClr val="tx1"/>
                </a:solidFill>
              </a:rPr>
              <a:t>（</a:t>
            </a:r>
            <a:r>
              <a:rPr lang="en-US" altLang="zh-CN" sz="3600" dirty="0">
                <a:solidFill>
                  <a:schemeClr val="tx1"/>
                </a:solidFill>
              </a:rPr>
              <a:t>1</a:t>
            </a:r>
            <a:r>
              <a:rPr lang="zh-CN" altLang="en-US" sz="3600" dirty="0">
                <a:solidFill>
                  <a:schemeClr val="tx1"/>
                </a:solidFill>
              </a:rPr>
              <a:t>）</a:t>
            </a:r>
            <a:r>
              <a:rPr lang="en-US" altLang="zh-CN" sz="3600" dirty="0">
                <a:solidFill>
                  <a:schemeClr val="tx1"/>
                </a:solidFill>
              </a:rPr>
              <a:t>10-24-15+26-24+18-20</a:t>
            </a:r>
            <a:br>
              <a:rPr lang="en-US" altLang="zh-CN" sz="3600" dirty="0">
                <a:solidFill>
                  <a:schemeClr val="tx1"/>
                </a:solidFill>
              </a:rPr>
            </a:br>
            <a:r>
              <a:rPr lang="zh-CN" altLang="en-US" sz="3600" dirty="0">
                <a:solidFill>
                  <a:schemeClr val="tx1"/>
                </a:solidFill>
              </a:rPr>
              <a:t>（</a:t>
            </a:r>
            <a:r>
              <a:rPr lang="en-US" altLang="zh-CN" sz="3600" dirty="0">
                <a:solidFill>
                  <a:schemeClr val="tx1"/>
                </a:solidFill>
              </a:rPr>
              <a:t>2</a:t>
            </a:r>
            <a:r>
              <a:rPr lang="zh-CN" altLang="en-US" sz="3600" dirty="0">
                <a:solidFill>
                  <a:schemeClr val="tx1"/>
                </a:solidFill>
              </a:rPr>
              <a:t>）（</a:t>
            </a:r>
            <a:r>
              <a:rPr lang="en-US" altLang="zh-CN" sz="3600" dirty="0">
                <a:solidFill>
                  <a:schemeClr val="tx1"/>
                </a:solidFill>
              </a:rPr>
              <a:t>+0.5</a:t>
            </a:r>
            <a:r>
              <a:rPr lang="zh-CN" altLang="en-US" sz="3600" dirty="0">
                <a:solidFill>
                  <a:schemeClr val="tx1"/>
                </a:solidFill>
              </a:rPr>
              <a:t>）</a:t>
            </a:r>
            <a:r>
              <a:rPr lang="en-US" altLang="zh-CN" sz="3600" dirty="0">
                <a:solidFill>
                  <a:schemeClr val="tx1"/>
                </a:solidFill>
              </a:rPr>
              <a:t>-1/3+</a:t>
            </a:r>
            <a:r>
              <a:rPr lang="zh-CN" altLang="en-US" sz="3600" dirty="0">
                <a:solidFill>
                  <a:schemeClr val="tx1"/>
                </a:solidFill>
              </a:rPr>
              <a:t>（</a:t>
            </a:r>
            <a:r>
              <a:rPr lang="en-US" altLang="zh-CN" sz="3600" dirty="0">
                <a:solidFill>
                  <a:schemeClr val="tx1"/>
                </a:solidFill>
              </a:rPr>
              <a:t>-1/4</a:t>
            </a:r>
            <a:r>
              <a:rPr lang="zh-CN" altLang="en-US" sz="3600" dirty="0">
                <a:solidFill>
                  <a:schemeClr val="tx1"/>
                </a:solidFill>
              </a:rPr>
              <a:t>）</a:t>
            </a:r>
            <a:r>
              <a:rPr lang="en-US" altLang="zh-CN" sz="3600" dirty="0">
                <a:solidFill>
                  <a:schemeClr val="tx1"/>
                </a:solidFill>
              </a:rPr>
              <a:t>-</a:t>
            </a:r>
            <a:r>
              <a:rPr lang="zh-CN" altLang="en-US" sz="3600" dirty="0">
                <a:solidFill>
                  <a:schemeClr val="tx1"/>
                </a:solidFill>
              </a:rPr>
              <a:t>（</a:t>
            </a:r>
            <a:r>
              <a:rPr lang="en-US" altLang="zh-CN" sz="3600" dirty="0">
                <a:solidFill>
                  <a:schemeClr val="tx1"/>
                </a:solidFill>
              </a:rPr>
              <a:t>+1/6</a:t>
            </a:r>
            <a:r>
              <a:rPr lang="zh-CN" altLang="en-US" sz="3600" dirty="0">
                <a:solidFill>
                  <a:schemeClr val="tx1"/>
                </a:solidFill>
              </a:rPr>
              <a:t>）</a:t>
            </a:r>
            <a:endParaRPr lang="zh-CN" altLang="en-US" sz="3600" dirty="0">
              <a:solidFill>
                <a:schemeClr val="tx1"/>
              </a:solidFill>
            </a:endParaRPr>
          </a:p>
        </p:txBody>
      </p:sp>
      <p:sp>
        <p:nvSpPr>
          <p:cNvPr id="97283" name="Rectangle 3"/>
          <p:cNvSpPr>
            <a:spLocks noGrp="1"/>
          </p:cNvSpPr>
          <p:nvPr>
            <p:ph idx="1"/>
          </p:nvPr>
        </p:nvSpPr>
        <p:spPr>
          <a:xfrm>
            <a:off x="0" y="1524000"/>
            <a:ext cx="9144000" cy="5334000"/>
          </a:xfrm>
          <a:ln/>
        </p:spPr>
        <p:txBody>
          <a:bodyPr vert="horz" wrap="square" lIns="91440" tIns="45720" rIns="91440" bIns="45720" anchor="t"/>
          <a:p>
            <a:pPr eaLnBrk="1" hangingPunct="1"/>
            <a:r>
              <a:rPr lang="zh-CN" altLang="en-US" sz="2800" b="1" dirty="0">
                <a:solidFill>
                  <a:srgbClr val="0066FF"/>
                </a:solidFill>
              </a:rPr>
              <a:t>（</a:t>
            </a:r>
            <a:r>
              <a:rPr lang="en-US" altLang="zh-CN" sz="2800" b="1" dirty="0">
                <a:solidFill>
                  <a:srgbClr val="0066FF"/>
                </a:solidFill>
              </a:rPr>
              <a:t>1</a:t>
            </a:r>
            <a:r>
              <a:rPr lang="zh-CN" altLang="en-US" sz="2800" b="1" dirty="0">
                <a:solidFill>
                  <a:srgbClr val="0066FF"/>
                </a:solidFill>
              </a:rPr>
              <a:t>）解： </a:t>
            </a:r>
            <a:r>
              <a:rPr lang="en-US" altLang="zh-CN" sz="2800" b="1" dirty="0">
                <a:solidFill>
                  <a:srgbClr val="0066FF"/>
                </a:solidFill>
              </a:rPr>
              <a:t>10-24-15+26-24+18-20</a:t>
            </a:r>
            <a:endParaRPr lang="en-US" altLang="zh-CN" sz="2800" b="1" dirty="0">
              <a:solidFill>
                <a:srgbClr val="0066FF"/>
              </a:solidFill>
            </a:endParaRPr>
          </a:p>
          <a:p>
            <a:pPr eaLnBrk="1" hangingPunct="1"/>
            <a:r>
              <a:rPr lang="en-US" altLang="zh-CN" sz="2800" b="1" dirty="0">
                <a:solidFill>
                  <a:srgbClr val="0066FF"/>
                </a:solidFill>
              </a:rPr>
              <a:t>      =</a:t>
            </a:r>
            <a:r>
              <a:rPr lang="zh-CN" altLang="en-US" sz="2800" b="1" dirty="0">
                <a:solidFill>
                  <a:srgbClr val="0066FF"/>
                </a:solidFill>
              </a:rPr>
              <a:t>（</a:t>
            </a:r>
            <a:r>
              <a:rPr lang="en-US" altLang="zh-CN" sz="2800" b="1" dirty="0">
                <a:solidFill>
                  <a:srgbClr val="0066FF"/>
                </a:solidFill>
              </a:rPr>
              <a:t>10+26+18</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-24-15-24-20</a:t>
            </a:r>
            <a:r>
              <a:rPr lang="zh-CN" altLang="en-US" sz="2800" b="1" dirty="0">
                <a:solidFill>
                  <a:srgbClr val="0066FF"/>
                </a:solidFill>
              </a:rPr>
              <a:t>）</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=54-83</a:t>
            </a:r>
            <a:endParaRPr lang="en-US" altLang="zh-CN" sz="2800" b="1" dirty="0">
              <a:solidFill>
                <a:srgbClr val="0066FF"/>
              </a:solidFill>
            </a:endParaRPr>
          </a:p>
          <a:p>
            <a:pPr eaLnBrk="1" hangingPunct="1"/>
            <a:r>
              <a:rPr lang="en-US" altLang="zh-CN" sz="2800" b="1" dirty="0">
                <a:solidFill>
                  <a:srgbClr val="0066FF"/>
                </a:solidFill>
              </a:rPr>
              <a:t>      =-29</a:t>
            </a:r>
            <a:endParaRPr lang="en-US" altLang="zh-CN" sz="2800" b="1" dirty="0">
              <a:solidFill>
                <a:srgbClr val="0066FF"/>
              </a:solidFill>
            </a:endParaRPr>
          </a:p>
          <a:p>
            <a:pPr eaLnBrk="1" hangingPunct="1"/>
            <a:r>
              <a:rPr lang="zh-CN" altLang="en-US" sz="2800" b="1" dirty="0">
                <a:solidFill>
                  <a:srgbClr val="0066FF"/>
                </a:solidFill>
              </a:rPr>
              <a:t>（</a:t>
            </a:r>
            <a:r>
              <a:rPr lang="en-US" altLang="zh-CN" sz="2800" b="1" dirty="0">
                <a:solidFill>
                  <a:srgbClr val="0066FF"/>
                </a:solidFill>
              </a:rPr>
              <a:t>2</a:t>
            </a:r>
            <a:r>
              <a:rPr lang="zh-CN" altLang="en-US" sz="2800" b="1" dirty="0">
                <a:solidFill>
                  <a:srgbClr val="0066FF"/>
                </a:solidFill>
              </a:rPr>
              <a:t>）解： （</a:t>
            </a:r>
            <a:r>
              <a:rPr lang="en-US" altLang="zh-CN" sz="2800" b="1" dirty="0">
                <a:solidFill>
                  <a:srgbClr val="0066FF"/>
                </a:solidFill>
              </a:rPr>
              <a:t>+0.5</a:t>
            </a:r>
            <a:r>
              <a:rPr lang="zh-CN" altLang="en-US" sz="2800" b="1" dirty="0">
                <a:solidFill>
                  <a:srgbClr val="0066FF"/>
                </a:solidFill>
              </a:rPr>
              <a:t>）</a:t>
            </a:r>
            <a:r>
              <a:rPr lang="en-US" altLang="zh-CN" sz="2800" b="1" dirty="0">
                <a:solidFill>
                  <a:srgbClr val="0066FF"/>
                </a:solidFill>
              </a:rPr>
              <a:t>-1/3+</a:t>
            </a:r>
            <a:r>
              <a:rPr lang="zh-CN" altLang="en-US" sz="2800" b="1" dirty="0">
                <a:solidFill>
                  <a:srgbClr val="0066FF"/>
                </a:solidFill>
              </a:rPr>
              <a:t>（</a:t>
            </a:r>
            <a:r>
              <a:rPr lang="en-US" altLang="zh-CN" sz="2800" b="1" dirty="0">
                <a:solidFill>
                  <a:srgbClr val="0066FF"/>
                </a:solidFill>
              </a:rPr>
              <a:t>-1/4</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+1/6</a:t>
            </a:r>
            <a:r>
              <a:rPr lang="zh-CN" altLang="en-US" sz="2800" b="1" dirty="0">
                <a:solidFill>
                  <a:srgbClr val="0066FF"/>
                </a:solidFill>
              </a:rPr>
              <a:t>） </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+1/2</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 </a:t>
            </a:r>
            <a:r>
              <a:rPr lang="en-US" altLang="zh-CN" sz="2800" b="1" dirty="0">
                <a:solidFill>
                  <a:srgbClr val="0066FF"/>
                </a:solidFill>
              </a:rPr>
              <a:t>-1/3</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-1/4</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-1/6</a:t>
            </a:r>
            <a:r>
              <a:rPr lang="zh-CN" altLang="en-US" sz="2800" b="1" dirty="0">
                <a:solidFill>
                  <a:srgbClr val="0066FF"/>
                </a:solidFill>
              </a:rPr>
              <a:t>）</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=1/2-1/3-1/4-1/6</a:t>
            </a:r>
            <a:endParaRPr lang="en-US" altLang="zh-CN" sz="2800" b="1" dirty="0">
              <a:solidFill>
                <a:srgbClr val="0066FF"/>
              </a:solidFill>
            </a:endParaRPr>
          </a:p>
          <a:p>
            <a:pPr eaLnBrk="1" hangingPunct="1"/>
            <a:r>
              <a:rPr lang="en-US" altLang="zh-CN" sz="2800" b="1" dirty="0">
                <a:solidFill>
                  <a:srgbClr val="0066FF"/>
                </a:solidFill>
              </a:rPr>
              <a:t>      =</a:t>
            </a:r>
            <a:r>
              <a:rPr lang="zh-CN" altLang="en-US" sz="2800" b="1" dirty="0">
                <a:solidFill>
                  <a:srgbClr val="0066FF"/>
                </a:solidFill>
              </a:rPr>
              <a:t>（</a:t>
            </a:r>
            <a:r>
              <a:rPr lang="en-US" altLang="zh-CN" sz="2800" b="1" dirty="0">
                <a:solidFill>
                  <a:srgbClr val="0066FF"/>
                </a:solidFill>
              </a:rPr>
              <a:t>1/2-1/4</a:t>
            </a:r>
            <a:r>
              <a:rPr lang="zh-CN" altLang="en-US" sz="2800" b="1" dirty="0">
                <a:solidFill>
                  <a:srgbClr val="0066FF"/>
                </a:solidFill>
              </a:rPr>
              <a:t>）</a:t>
            </a:r>
            <a:r>
              <a:rPr lang="en-US" altLang="zh-CN" sz="2800" b="1" dirty="0">
                <a:solidFill>
                  <a:srgbClr val="0066FF"/>
                </a:solidFill>
              </a:rPr>
              <a:t>+</a:t>
            </a:r>
            <a:r>
              <a:rPr lang="zh-CN" altLang="en-US" sz="2800" b="1" dirty="0">
                <a:solidFill>
                  <a:srgbClr val="0066FF"/>
                </a:solidFill>
              </a:rPr>
              <a:t>（</a:t>
            </a:r>
            <a:r>
              <a:rPr lang="en-US" altLang="zh-CN" sz="2800" b="1" dirty="0">
                <a:solidFill>
                  <a:srgbClr val="0066FF"/>
                </a:solidFill>
              </a:rPr>
              <a:t>-1/3-1/6</a:t>
            </a:r>
            <a:r>
              <a:rPr lang="zh-CN" altLang="en-US" sz="2800" b="1" dirty="0">
                <a:solidFill>
                  <a:srgbClr val="0066FF"/>
                </a:solidFill>
              </a:rPr>
              <a:t>）</a:t>
            </a:r>
            <a:endParaRPr lang="zh-CN" altLang="en-US" sz="2800" b="1" dirty="0">
              <a:solidFill>
                <a:srgbClr val="0066FF"/>
              </a:solidFill>
            </a:endParaRPr>
          </a:p>
          <a:p>
            <a:pPr eaLnBrk="1" hangingPunct="1"/>
            <a:r>
              <a:rPr lang="zh-CN" altLang="en-US" sz="2800" b="1" dirty="0">
                <a:solidFill>
                  <a:srgbClr val="0066FF"/>
                </a:solidFill>
              </a:rPr>
              <a:t>      </a:t>
            </a:r>
            <a:r>
              <a:rPr lang="en-US" altLang="zh-CN" sz="2800" b="1" dirty="0">
                <a:solidFill>
                  <a:srgbClr val="0066FF"/>
                </a:solidFill>
              </a:rPr>
              <a:t>=1/4-1/2</a:t>
            </a:r>
            <a:endParaRPr lang="en-US" altLang="zh-CN" sz="2800" b="1" dirty="0">
              <a:solidFill>
                <a:srgbClr val="0066FF"/>
              </a:solidFill>
            </a:endParaRPr>
          </a:p>
          <a:p>
            <a:pPr eaLnBrk="1" hangingPunct="1"/>
            <a:r>
              <a:rPr lang="en-US" altLang="zh-CN" sz="2800" b="1" dirty="0">
                <a:solidFill>
                  <a:srgbClr val="0066FF"/>
                </a:solidFill>
              </a:rPr>
              <a:t>      =-1/4</a:t>
            </a:r>
            <a:endParaRPr lang="en-US" altLang="zh-CN" sz="2800" b="1" dirty="0">
              <a:solidFill>
                <a:srgbClr val="0066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7283">
                                            <p:txEl>
                                              <p:charRg st="0" end="27"/>
                                            </p:txEl>
                                          </p:spTgt>
                                        </p:tgtEl>
                                        <p:attrNameLst>
                                          <p:attrName>style.visibility</p:attrName>
                                        </p:attrNameLst>
                                      </p:cBhvr>
                                      <p:to>
                                        <p:strVal val="visible"/>
                                      </p:to>
                                    </p:set>
                                    <p:animEffect transition="in" filter="checkerboard(across)">
                                      <p:cBhvr>
                                        <p:cTn id="7" dur="500"/>
                                        <p:tgtEl>
                                          <p:spTgt spid="97283">
                                            <p:txEl>
                                              <p:charRg st="0" end="27"/>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7283">
                                            <p:txEl>
                                              <p:charRg st="27" end="60"/>
                                            </p:txEl>
                                          </p:spTgt>
                                        </p:tgtEl>
                                        <p:attrNameLst>
                                          <p:attrName>style.visibility</p:attrName>
                                        </p:attrNameLst>
                                      </p:cBhvr>
                                      <p:to>
                                        <p:strVal val="visible"/>
                                      </p:to>
                                    </p:set>
                                    <p:animEffect transition="in" filter="checkerboard(across)">
                                      <p:cBhvr>
                                        <p:cTn id="12" dur="500"/>
                                        <p:tgtEl>
                                          <p:spTgt spid="97283">
                                            <p:txEl>
                                              <p:charRg st="27" end="6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7283">
                                            <p:txEl>
                                              <p:charRg st="60" end="73"/>
                                            </p:txEl>
                                          </p:spTgt>
                                        </p:tgtEl>
                                        <p:attrNameLst>
                                          <p:attrName>style.visibility</p:attrName>
                                        </p:attrNameLst>
                                      </p:cBhvr>
                                      <p:to>
                                        <p:strVal val="visible"/>
                                      </p:to>
                                    </p:set>
                                    <p:animEffect transition="in" filter="checkerboard(across)">
                                      <p:cBhvr>
                                        <p:cTn id="17" dur="500"/>
                                        <p:tgtEl>
                                          <p:spTgt spid="97283">
                                            <p:txEl>
                                              <p:charRg st="60" end="7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7283">
                                            <p:txEl>
                                              <p:charRg st="73" end="84"/>
                                            </p:txEl>
                                          </p:spTgt>
                                        </p:tgtEl>
                                        <p:attrNameLst>
                                          <p:attrName>style.visibility</p:attrName>
                                        </p:attrNameLst>
                                      </p:cBhvr>
                                      <p:to>
                                        <p:strVal val="visible"/>
                                      </p:to>
                                    </p:set>
                                    <p:animEffect transition="in" filter="checkerboard(across)">
                                      <p:cBhvr>
                                        <p:cTn id="22" dur="500"/>
                                        <p:tgtEl>
                                          <p:spTgt spid="97283">
                                            <p:txEl>
                                              <p:charRg st="73" end="8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97283">
                                            <p:txEl>
                                              <p:charRg st="84" end="116"/>
                                            </p:txEl>
                                          </p:spTgt>
                                        </p:tgtEl>
                                        <p:attrNameLst>
                                          <p:attrName>style.visibility</p:attrName>
                                        </p:attrNameLst>
                                      </p:cBhvr>
                                      <p:to>
                                        <p:strVal val="visible"/>
                                      </p:to>
                                    </p:set>
                                    <p:animEffect transition="in" filter="checkerboard(across)">
                                      <p:cBhvr>
                                        <p:cTn id="27" dur="500"/>
                                        <p:tgtEl>
                                          <p:spTgt spid="97283">
                                            <p:txEl>
                                              <p:charRg st="84" end="11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97283">
                                            <p:txEl>
                                              <p:charRg st="116" end="152"/>
                                            </p:txEl>
                                          </p:spTgt>
                                        </p:tgtEl>
                                        <p:attrNameLst>
                                          <p:attrName>style.visibility</p:attrName>
                                        </p:attrNameLst>
                                      </p:cBhvr>
                                      <p:to>
                                        <p:strVal val="visible"/>
                                      </p:to>
                                    </p:set>
                                    <p:animEffect transition="in" filter="checkerboard(across)">
                                      <p:cBhvr>
                                        <p:cTn id="32" dur="500"/>
                                        <p:tgtEl>
                                          <p:spTgt spid="97283">
                                            <p:txEl>
                                              <p:charRg st="116" end="15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97283">
                                            <p:txEl>
                                              <p:charRg st="152" end="175"/>
                                            </p:txEl>
                                          </p:spTgt>
                                        </p:tgtEl>
                                        <p:attrNameLst>
                                          <p:attrName>style.visibility</p:attrName>
                                        </p:attrNameLst>
                                      </p:cBhvr>
                                      <p:to>
                                        <p:strVal val="visible"/>
                                      </p:to>
                                    </p:set>
                                    <p:animEffect transition="in" filter="checkerboard(across)">
                                      <p:cBhvr>
                                        <p:cTn id="37" dur="500"/>
                                        <p:tgtEl>
                                          <p:spTgt spid="97283">
                                            <p:txEl>
                                              <p:charRg st="152" end="17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7283">
                                            <p:txEl>
                                              <p:charRg st="175" end="203"/>
                                            </p:txEl>
                                          </p:spTgt>
                                        </p:tgtEl>
                                        <p:attrNameLst>
                                          <p:attrName>style.visibility</p:attrName>
                                        </p:attrNameLst>
                                      </p:cBhvr>
                                      <p:to>
                                        <p:strVal val="visible"/>
                                      </p:to>
                                    </p:set>
                                    <p:animEffect transition="in" filter="checkerboard(across)">
                                      <p:cBhvr>
                                        <p:cTn id="42" dur="500"/>
                                        <p:tgtEl>
                                          <p:spTgt spid="97283">
                                            <p:txEl>
                                              <p:charRg st="175" end="20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97283">
                                            <p:txEl>
                                              <p:charRg st="203" end="218"/>
                                            </p:txEl>
                                          </p:spTgt>
                                        </p:tgtEl>
                                        <p:attrNameLst>
                                          <p:attrName>style.visibility</p:attrName>
                                        </p:attrNameLst>
                                      </p:cBhvr>
                                      <p:to>
                                        <p:strVal val="visible"/>
                                      </p:to>
                                    </p:set>
                                    <p:animEffect transition="in" filter="checkerboard(across)">
                                      <p:cBhvr>
                                        <p:cTn id="47" dur="500"/>
                                        <p:tgtEl>
                                          <p:spTgt spid="97283">
                                            <p:txEl>
                                              <p:charRg st="203" end="21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97283">
                                            <p:txEl>
                                              <p:charRg st="218" end="230"/>
                                            </p:txEl>
                                          </p:spTgt>
                                        </p:tgtEl>
                                        <p:attrNameLst>
                                          <p:attrName>style.visibility</p:attrName>
                                        </p:attrNameLst>
                                      </p:cBhvr>
                                      <p:to>
                                        <p:strVal val="visible"/>
                                      </p:to>
                                    </p:set>
                                    <p:animEffect transition="in" filter="checkerboard(across)">
                                      <p:cBhvr>
                                        <p:cTn id="52" dur="500"/>
                                        <p:tgtEl>
                                          <p:spTgt spid="97283">
                                            <p:txEl>
                                              <p:charRg st="218" end="23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2"/>
          <p:cNvSpPr>
            <a:spLocks noGrp="1" noChangeArrowheads="1"/>
          </p:cNvSpPr>
          <p:nvPr>
            <p:ph type="title"/>
          </p:nvPr>
        </p:nvSpPr>
        <p:spPr>
          <a:xfrm>
            <a:off x="301625" y="381000"/>
            <a:ext cx="8540750" cy="12700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72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rPr>
              <a:t>例题</a:t>
            </a:r>
            <a:r>
              <a:rPr kumimoji="0" lang="en-US" altLang="zh-CN" sz="72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rPr>
              <a:t>3</a:t>
            </a:r>
            <a:endParaRPr kumimoji="0" lang="en-US" altLang="zh-CN" sz="72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endParaRPr>
          </a:p>
        </p:txBody>
      </p:sp>
      <p:sp>
        <p:nvSpPr>
          <p:cNvPr id="32771" name="Rectangle 3"/>
          <p:cNvSpPr>
            <a:spLocks noGrp="1"/>
          </p:cNvSpPr>
          <p:nvPr>
            <p:ph type="body" sz="half" idx="1"/>
          </p:nvPr>
        </p:nvSpPr>
        <p:spPr>
          <a:xfrm>
            <a:off x="323850" y="2349500"/>
            <a:ext cx="8518525" cy="3743325"/>
          </a:xfrm>
          <a:ln/>
        </p:spPr>
        <p:txBody>
          <a:bodyPr vert="horz" wrap="square" lIns="91440" tIns="45720" rIns="91440" bIns="45720" anchor="t"/>
          <a:p>
            <a:pPr eaLnBrk="1" hangingPunct="1"/>
            <a:endParaRPr lang="en-US" altLang="zh-CN" sz="2800" b="1" dirty="0"/>
          </a:p>
          <a:p>
            <a:pPr eaLnBrk="1" hangingPunct="1">
              <a:buNone/>
            </a:pPr>
            <a:r>
              <a:rPr lang="en-US" altLang="zh-CN" sz="4000" b="1" dirty="0">
                <a:ea typeface="黑体" panose="02010609060101010101" pitchFamily="2" charset="-122"/>
              </a:rPr>
              <a:t>       (1)(a+b)-(a-c)   </a:t>
            </a:r>
            <a:endParaRPr lang="en-US" altLang="zh-CN" sz="4000" b="1" dirty="0">
              <a:ea typeface="黑体" panose="02010609060101010101" pitchFamily="2" charset="-122"/>
            </a:endParaRPr>
          </a:p>
          <a:p>
            <a:pPr eaLnBrk="1" hangingPunct="1">
              <a:buNone/>
            </a:pPr>
            <a:r>
              <a:rPr lang="en-US" altLang="zh-CN" sz="4000" b="1" dirty="0">
                <a:ea typeface="黑体" panose="02010609060101010101" pitchFamily="2" charset="-122"/>
              </a:rPr>
              <a:t>       (2)2(a-b)+(b+c)-IcI    </a:t>
            </a:r>
            <a:endParaRPr lang="en-US" altLang="zh-CN" sz="4000" b="1" dirty="0">
              <a:ea typeface="黑体" panose="02010609060101010101" pitchFamily="2" charset="-122"/>
            </a:endParaRPr>
          </a:p>
          <a:p>
            <a:pPr eaLnBrk="1" hangingPunct="1">
              <a:buNone/>
            </a:pPr>
            <a:r>
              <a:rPr lang="en-US" altLang="zh-CN" sz="4000" b="1" dirty="0">
                <a:ea typeface="黑体" panose="02010609060101010101" pitchFamily="2" charset="-122"/>
              </a:rPr>
              <a:t>       (3)4(a-c)-(a+b+c)   </a:t>
            </a:r>
            <a:endParaRPr lang="en-US" altLang="zh-CN" sz="4000" b="1" dirty="0">
              <a:ea typeface="黑体" panose="02010609060101010101" pitchFamily="2" charset="-122"/>
            </a:endParaRPr>
          </a:p>
          <a:p>
            <a:pPr eaLnBrk="1" hangingPunct="1">
              <a:buNone/>
            </a:pPr>
            <a:r>
              <a:rPr lang="en-US" altLang="zh-CN" sz="4000" b="1" dirty="0">
                <a:ea typeface="黑体" panose="02010609060101010101" pitchFamily="2" charset="-122"/>
              </a:rPr>
              <a:t>       (4)IaI+IbI+IcI-(a+b+c)</a:t>
            </a:r>
            <a:endParaRPr lang="en-US" altLang="zh-CN" sz="4000" b="1" dirty="0">
              <a:ea typeface="黑体" panose="02010609060101010101" pitchFamily="2" charset="-122"/>
            </a:endParaRPr>
          </a:p>
        </p:txBody>
      </p:sp>
      <p:graphicFrame>
        <p:nvGraphicFramePr>
          <p:cNvPr id="32773" name="Object 5"/>
          <p:cNvGraphicFramePr/>
          <p:nvPr>
            <p:ph sz="half" idx="2"/>
          </p:nvPr>
        </p:nvGraphicFramePr>
        <p:xfrm>
          <a:off x="395288" y="1484313"/>
          <a:ext cx="8748712" cy="1439862"/>
        </p:xfrm>
        <a:graphic>
          <a:graphicData uri="http://schemas.openxmlformats.org/presentationml/2006/ole">
            <mc:AlternateContent xmlns:mc="http://schemas.openxmlformats.org/markup-compatibility/2006">
              <mc:Choice xmlns:v="urn:schemas-microsoft-com:vml" Requires="v">
                <p:oleObj spid="_x0000_s3081" name="" r:id="rId1" imgW="2767330" imgH="393700" progId="Equation.DSMT4">
                  <p:embed/>
                </p:oleObj>
              </mc:Choice>
              <mc:Fallback>
                <p:oleObj name="" r:id="rId1" imgW="2767330" imgH="393700" progId="Equation.DSMT4">
                  <p:embed/>
                  <p:pic>
                    <p:nvPicPr>
                      <p:cNvPr id="0" name="图片 3080"/>
                      <p:cNvPicPr/>
                      <p:nvPr/>
                    </p:nvPicPr>
                    <p:blipFill>
                      <a:blip r:embed="rId2"/>
                      <a:stretch>
                        <a:fillRect/>
                      </a:stretch>
                    </p:blipFill>
                    <p:spPr>
                      <a:xfrm>
                        <a:off x="395288" y="1484313"/>
                        <a:ext cx="8748712" cy="1439862"/>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 by="(-#ppt_w*2)" calcmode="lin" valueType="num">
                                      <p:cBhvr rctx="PPT">
                                        <p:cTn id="7" dur="500" autoRev="1" fill="hold">
                                          <p:stCondLst>
                                            <p:cond delay="0"/>
                                          </p:stCondLst>
                                        </p:cTn>
                                        <p:tgtEl>
                                          <p:spTgt spid="32770"/>
                                        </p:tgtEl>
                                        <p:attrNameLst>
                                          <p:attrName>ppt_w</p:attrName>
                                        </p:attrNameLst>
                                      </p:cBhvr>
                                    </p:anim>
                                    <p:anim by="(#ppt_w*0.50)" calcmode="lin" valueType="num">
                                      <p:cBhvr>
                                        <p:cTn id="8" dur="500" decel="50000" autoRev="1" fill="hold">
                                          <p:stCondLst>
                                            <p:cond delay="0"/>
                                          </p:stCondLst>
                                        </p:cTn>
                                        <p:tgtEl>
                                          <p:spTgt spid="32770"/>
                                        </p:tgtEl>
                                        <p:attrNameLst>
                                          <p:attrName>ppt_x</p:attrName>
                                        </p:attrNameLst>
                                      </p:cBhvr>
                                    </p:anim>
                                    <p:anim from="(-#ppt_h/2)" to="(#ppt_y)" calcmode="lin" valueType="num">
                                      <p:cBhvr>
                                        <p:cTn id="9" dur="1000" fill="hold">
                                          <p:stCondLst>
                                            <p:cond delay="0"/>
                                          </p:stCondLst>
                                        </p:cTn>
                                        <p:tgtEl>
                                          <p:spTgt spid="32770"/>
                                        </p:tgtEl>
                                        <p:attrNameLst>
                                          <p:attrName>ppt_y</p:attrName>
                                        </p:attrNameLst>
                                      </p:cBhvr>
                                    </p:anim>
                                    <p:animRot by="21600000">
                                      <p:cBhvr>
                                        <p:cTn id="10" dur="1000" fill="hold">
                                          <p:stCondLst>
                                            <p:cond delay="0"/>
                                          </p:stCondLst>
                                        </p:cTn>
                                        <p:tgtEl>
                                          <p:spTgt spid="3277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2773"/>
                                        </p:tgtEl>
                                        <p:attrNameLst>
                                          <p:attrName>style.visibility</p:attrName>
                                        </p:attrNameLst>
                                      </p:cBhvr>
                                      <p:to>
                                        <p:strVal val="visible"/>
                                      </p:to>
                                    </p:set>
                                    <p:anim calcmode="lin" valueType="num">
                                      <p:cBhvr additive="base">
                                        <p:cTn id="15" dur="500" fill="hold"/>
                                        <p:tgtEl>
                                          <p:spTgt spid="32773"/>
                                        </p:tgtEl>
                                        <p:attrNameLst>
                                          <p:attrName>ppt_x</p:attrName>
                                        </p:attrNameLst>
                                      </p:cBhvr>
                                      <p:tavLst>
                                        <p:tav tm="0">
                                          <p:val>
                                            <p:strVal val="#ppt_x"/>
                                          </p:val>
                                        </p:tav>
                                        <p:tav tm="100000">
                                          <p:val>
                                            <p:strVal val="#ppt_x"/>
                                          </p:val>
                                        </p:tav>
                                      </p:tavLst>
                                    </p:anim>
                                    <p:anim calcmode="lin" valueType="num">
                                      <p:cBhvr additive="base">
                                        <p:cTn id="16" dur="500" fill="hold"/>
                                        <p:tgtEl>
                                          <p:spTgt spid="3277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2771">
                                            <p:txEl>
                                              <p:charRg st="1" end="26"/>
                                            </p:txEl>
                                          </p:spTgt>
                                        </p:tgtEl>
                                        <p:attrNameLst>
                                          <p:attrName>style.visibility</p:attrName>
                                        </p:attrNameLst>
                                      </p:cBhvr>
                                      <p:to>
                                        <p:strVal val="visible"/>
                                      </p:to>
                                    </p:set>
                                    <p:anim calcmode="lin" valueType="num">
                                      <p:cBhvr additive="base">
                                        <p:cTn id="21" dur="500" fill="hold"/>
                                        <p:tgtEl>
                                          <p:spTgt spid="32771">
                                            <p:txEl>
                                              <p:charRg st="1" end="2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2771">
                                            <p:txEl>
                                              <p:charRg st="1" end="2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2771">
                                            <p:txEl>
                                              <p:charRg st="26" end="57"/>
                                            </p:txEl>
                                          </p:spTgt>
                                        </p:tgtEl>
                                        <p:attrNameLst>
                                          <p:attrName>style.visibility</p:attrName>
                                        </p:attrNameLst>
                                      </p:cBhvr>
                                      <p:to>
                                        <p:strVal val="visible"/>
                                      </p:to>
                                    </p:set>
                                    <p:anim calcmode="lin" valueType="num">
                                      <p:cBhvr additive="base">
                                        <p:cTn id="27" dur="500" fill="hold"/>
                                        <p:tgtEl>
                                          <p:spTgt spid="32771">
                                            <p:txEl>
                                              <p:charRg st="26" end="5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771">
                                            <p:txEl>
                                              <p:charRg st="26" end="57"/>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2771">
                                            <p:txEl>
                                              <p:charRg st="57" end="85"/>
                                            </p:txEl>
                                          </p:spTgt>
                                        </p:tgtEl>
                                        <p:attrNameLst>
                                          <p:attrName>style.visibility</p:attrName>
                                        </p:attrNameLst>
                                      </p:cBhvr>
                                      <p:to>
                                        <p:strVal val="visible"/>
                                      </p:to>
                                    </p:set>
                                    <p:anim calcmode="lin" valueType="num">
                                      <p:cBhvr additive="base">
                                        <p:cTn id="33" dur="500" fill="hold"/>
                                        <p:tgtEl>
                                          <p:spTgt spid="32771">
                                            <p:txEl>
                                              <p:charRg st="57" end="8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2771">
                                            <p:txEl>
                                              <p:charRg st="57" end="8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2771">
                                            <p:txEl>
                                              <p:charRg st="85" end="115"/>
                                            </p:txEl>
                                          </p:spTgt>
                                        </p:tgtEl>
                                        <p:attrNameLst>
                                          <p:attrName>style.visibility</p:attrName>
                                        </p:attrNameLst>
                                      </p:cBhvr>
                                      <p:to>
                                        <p:strVal val="visible"/>
                                      </p:to>
                                    </p:set>
                                    <p:anim calcmode="lin" valueType="num">
                                      <p:cBhvr additive="base">
                                        <p:cTn id="39" dur="500" fill="hold"/>
                                        <p:tgtEl>
                                          <p:spTgt spid="32771">
                                            <p:txEl>
                                              <p:charRg st="85" end="11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2771">
                                            <p:txEl>
                                              <p:charRg st="85" end="1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2"/>
          <p:cNvSpPr>
            <a:spLocks noGrp="1" noChangeArrowheads="1"/>
          </p:cNvSpPr>
          <p:nvPr>
            <p:ph type="title"/>
          </p:nvPr>
        </p:nvSpPr>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8000" b="1" i="1"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rPr>
              <a:t>思维方式：</a:t>
            </a:r>
            <a:endParaRPr kumimoji="0" lang="zh-CN" altLang="en-US" sz="8000" b="1" i="1"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endParaRPr>
          </a:p>
        </p:txBody>
      </p:sp>
      <p:sp>
        <p:nvSpPr>
          <p:cNvPr id="57347" name="Rectangle 3"/>
          <p:cNvSpPr>
            <a:spLocks noGrp="1" noChangeArrowheads="1"/>
          </p:cNvSpPr>
          <p:nvPr>
            <p:ph idx="1"/>
          </p:nvPr>
        </p:nvSpPr>
        <p:spPr>
          <a:xfrm>
            <a:off x="900113" y="1844675"/>
            <a:ext cx="7439025" cy="4270375"/>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endParaRPr kumimoji="0" lang="en-US" altLang="zh-CN" sz="3200" b="1" i="1" u="none" strike="noStrike" kern="0" cap="none" spc="0" normalizeH="0" baseline="0" noProof="0" smtClean="0">
              <a:ln>
                <a:noFill/>
              </a:ln>
              <a:solidFill>
                <a:srgbClr val="FF0000"/>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60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先化简，再把所给值代入后运用有理数加减混合运算法则及加法运算律进行计算</a:t>
            </a:r>
            <a:r>
              <a:rPr kumimoji="0" lang="zh-CN" altLang="en-US" sz="4000" b="1" i="0" u="none" strike="noStrike" kern="0" cap="none" spc="0" normalizeH="0" baseline="0" noProof="0" smtClean="0">
                <a:ln>
                  <a:noFill/>
                </a:ln>
                <a:solidFill>
                  <a:srgbClr val="FF0000"/>
                </a:solidFill>
                <a:effectLst/>
                <a:uLnTx/>
                <a:uFillTx/>
                <a:latin typeface="+mn-lt"/>
                <a:ea typeface="黑体" panose="02010609060101010101" pitchFamily="2" charset="-122"/>
                <a:cs typeface="+mn-cs"/>
              </a:rPr>
              <a:t>。</a:t>
            </a:r>
            <a:endParaRPr kumimoji="0" lang="zh-CN" altLang="en-US" sz="4000" b="1" i="0" u="none" strike="noStrike" kern="0" cap="none" spc="0" normalizeH="0" baseline="0" noProof="0" smtClean="0">
              <a:ln>
                <a:noFill/>
              </a:ln>
              <a:solidFill>
                <a:srgbClr val="FF0000"/>
              </a:solidFill>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endParaRPr kumimoji="0" lang="en-US" altLang="zh-CN" sz="4000" b="1" i="0" u="none" strike="noStrike" kern="0" cap="none" spc="0" normalizeH="0" baseline="0" noProof="0" smtClean="0">
              <a:ln>
                <a:noFill/>
              </a:ln>
              <a:solidFill>
                <a:srgbClr val="FF0000"/>
              </a:solidFill>
              <a:effectLst/>
              <a:uLnTx/>
              <a:uFillTx/>
              <a:latin typeface="+mn-lt"/>
              <a:ea typeface="黑体" panose="0201060906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anim calcmode="lin" valueType="num">
                                      <p:cBhvr>
                                        <p:cTn id="7" dur="500" fill="hold"/>
                                        <p:tgtEl>
                                          <p:spTgt spid="57346"/>
                                        </p:tgtEl>
                                        <p:attrNameLst>
                                          <p:attrName>ppt_w</p:attrName>
                                        </p:attrNameLst>
                                      </p:cBhvr>
                                      <p:tavLst>
                                        <p:tav tm="0">
                                          <p:val>
                                            <p:strVal val="#ppt_w*2.5"/>
                                          </p:val>
                                        </p:tav>
                                        <p:tav tm="100000">
                                          <p:val>
                                            <p:strVal val="#ppt_w"/>
                                          </p:val>
                                        </p:tav>
                                      </p:tavLst>
                                    </p:anim>
                                    <p:anim calcmode="lin" valueType="num">
                                      <p:cBhvr>
                                        <p:cTn id="8" dur="500" fill="hold"/>
                                        <p:tgtEl>
                                          <p:spTgt spid="57346"/>
                                        </p:tgtEl>
                                        <p:attrNameLst>
                                          <p:attrName>ppt_h</p:attrName>
                                        </p:attrNameLst>
                                      </p:cBhvr>
                                      <p:tavLst>
                                        <p:tav tm="0">
                                          <p:val>
                                            <p:strVal val="#ppt_h*0.01"/>
                                          </p:val>
                                        </p:tav>
                                        <p:tav tm="100000">
                                          <p:val>
                                            <p:strVal val="#ppt_h"/>
                                          </p:val>
                                        </p:tav>
                                      </p:tavLst>
                                    </p:anim>
                                    <p:anim calcmode="lin" valueType="num">
                                      <p:cBhvr>
                                        <p:cTn id="9" dur="500" fill="hold"/>
                                        <p:tgtEl>
                                          <p:spTgt spid="57346"/>
                                        </p:tgtEl>
                                        <p:attrNameLst>
                                          <p:attrName>ppt_x</p:attrName>
                                        </p:attrNameLst>
                                      </p:cBhvr>
                                      <p:tavLst>
                                        <p:tav tm="0">
                                          <p:val>
                                            <p:strVal val="#ppt_x"/>
                                          </p:val>
                                        </p:tav>
                                        <p:tav tm="100000">
                                          <p:val>
                                            <p:strVal val="#ppt_x"/>
                                          </p:val>
                                        </p:tav>
                                      </p:tavLst>
                                    </p:anim>
                                    <p:anim calcmode="lin" valueType="num">
                                      <p:cBhvr>
                                        <p:cTn id="10" dur="500" fill="hold"/>
                                        <p:tgtEl>
                                          <p:spTgt spid="57346"/>
                                        </p:tgtEl>
                                        <p:attrNameLst>
                                          <p:attrName>ppt_y</p:attrName>
                                        </p:attrNameLst>
                                      </p:cBhvr>
                                      <p:tavLst>
                                        <p:tav tm="0">
                                          <p:val>
                                            <p:strVal val="#ppt_h+1"/>
                                          </p:val>
                                        </p:tav>
                                        <p:tav tm="100000">
                                          <p:val>
                                            <p:strVal val="#ppt_y"/>
                                          </p:val>
                                        </p:tav>
                                      </p:tavLst>
                                    </p:anim>
                                    <p:animEffect transition="in" filter="fade">
                                      <p:cBhvr>
                                        <p:cTn id="11" dur="500"/>
                                        <p:tgtEl>
                                          <p:spTgt spid="57346"/>
                                        </p:tgtEl>
                                      </p:cBhvr>
                                    </p:animEffect>
                                  </p:childTnLst>
                                </p:cTn>
                              </p:par>
                            </p:childTnLst>
                          </p:cTn>
                        </p:par>
                      </p:childTnLst>
                    </p:cTn>
                  </p:par>
                  <p:par>
                    <p:cTn id="12" fill="hold">
                      <p:stCondLst>
                        <p:cond delay="indefinite"/>
                      </p:stCondLst>
                      <p:childTnLst>
                        <p:par>
                          <p:cTn id="13" fill="hold">
                            <p:stCondLst>
                              <p:cond delay="0"/>
                            </p:stCondLst>
                            <p:childTnLst>
                              <p:par>
                                <p:cTn id="14" presetID="25" presetClass="entr" presetSubtype="0" fill="hold" grpId="0" nodeType="clickEffect">
                                  <p:stCondLst>
                                    <p:cond delay="0"/>
                                  </p:stCondLst>
                                  <p:childTnLst>
                                    <p:set>
                                      <p:cBhvr>
                                        <p:cTn id="15" dur="1" fill="hold">
                                          <p:stCondLst>
                                            <p:cond delay="0"/>
                                          </p:stCondLst>
                                        </p:cTn>
                                        <p:tgtEl>
                                          <p:spTgt spid="57347">
                                            <p:txEl>
                                              <p:charRg st="1" end="38"/>
                                            </p:txEl>
                                          </p:spTgt>
                                        </p:tgtEl>
                                        <p:attrNameLst>
                                          <p:attrName>style.visibility</p:attrName>
                                        </p:attrNameLst>
                                      </p:cBhvr>
                                      <p:to>
                                        <p:strVal val="visible"/>
                                      </p:to>
                                    </p:set>
                                    <p:anim calcmode="lin" valueType="num">
                                      <p:cBhvr>
                                        <p:cTn id="16" dur="500" decel="50000" fill="hold">
                                          <p:stCondLst>
                                            <p:cond delay="0"/>
                                          </p:stCondLst>
                                        </p:cTn>
                                        <p:tgtEl>
                                          <p:spTgt spid="57347">
                                            <p:txEl>
                                              <p:charRg st="1" end="38"/>
                                            </p:txEl>
                                          </p:spTgt>
                                        </p:tgtEl>
                                        <p:attrNameLst>
                                          <p:attrName>style.rotation</p:attrName>
                                        </p:attrNameLst>
                                      </p:cBhvr>
                                      <p:tavLst>
                                        <p:tav tm="0">
                                          <p:val>
                                            <p:fltVal val="-90.000000"/>
                                          </p:val>
                                        </p:tav>
                                        <p:tav tm="100000">
                                          <p:val>
                                            <p:fltVal val="0.000000"/>
                                          </p:val>
                                        </p:tav>
                                      </p:tavLst>
                                    </p:anim>
                                    <p:anim calcmode="lin" valueType="num">
                                      <p:cBhvr>
                                        <p:cTn id="17" dur="500" decel="50000" fill="hold">
                                          <p:stCondLst>
                                            <p:cond delay="0"/>
                                          </p:stCondLst>
                                        </p:cTn>
                                        <p:tgtEl>
                                          <p:spTgt spid="57347">
                                            <p:txEl>
                                              <p:charRg st="1" end="38"/>
                                            </p:txEl>
                                          </p:spTgt>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57347">
                                            <p:txEl>
                                              <p:charRg st="1" end="38"/>
                                            </p:txEl>
                                          </p:spTgt>
                                        </p:tgtEl>
                                        <p:attrNameLst>
                                          <p:attrName>ppt_w</p:attrName>
                                        </p:attrNameLst>
                                      </p:cBhvr>
                                      <p:tavLst>
                                        <p:tav tm="0">
                                          <p:val>
                                            <p:strVal val="#ppt_w*.05"/>
                                          </p:val>
                                        </p:tav>
                                        <p:tav tm="100000">
                                          <p:val>
                                            <p:strVal val="#ppt_w"/>
                                          </p:val>
                                        </p:tav>
                                      </p:tavLst>
                                    </p:anim>
                                    <p:anim calcmode="lin" valueType="num">
                                      <p:cBhvr>
                                        <p:cTn id="19" dur="1000" fill="hold"/>
                                        <p:tgtEl>
                                          <p:spTgt spid="57347">
                                            <p:txEl>
                                              <p:charRg st="1" end="38"/>
                                            </p:txEl>
                                          </p:spTgt>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57347">
                                            <p:txEl>
                                              <p:charRg st="1" end="38"/>
                                            </p:txEl>
                                          </p:spTgt>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57347">
                                            <p:txEl>
                                              <p:charRg st="1" end="38"/>
                                            </p:txEl>
                                          </p:spTgt>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57347">
                                            <p:txEl>
                                              <p:charRg st="1" end="38"/>
                                            </p:txEl>
                                          </p:spTgt>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57347">
                                            <p:txEl>
                                              <p:charRg st="1" end="3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2"/>
          <p:cNvSpPr>
            <a:spLocks noGrp="1"/>
          </p:cNvSpPr>
          <p:nvPr>
            <p:ph type="title"/>
          </p:nvPr>
        </p:nvSpPr>
        <p:spPr>
          <a:ln/>
        </p:spPr>
        <p:txBody>
          <a:bodyPr vert="horz" wrap="square" lIns="91440" tIns="45720" rIns="91440" bIns="45720" anchor="ctr"/>
          <a:p>
            <a:pPr eaLnBrk="1" hangingPunct="1"/>
            <a:r>
              <a:rPr lang="zh-CN" altLang="en-US" sz="7200" b="1" dirty="0">
                <a:solidFill>
                  <a:schemeClr val="tx1"/>
                </a:solidFill>
                <a:ea typeface="黑体" panose="02010609060101010101" pitchFamily="2" charset="-122"/>
              </a:rPr>
              <a:t>解答</a:t>
            </a:r>
            <a:endParaRPr lang="zh-CN" altLang="en-US" sz="7200" b="1" dirty="0">
              <a:solidFill>
                <a:schemeClr val="tx1"/>
              </a:solidFill>
              <a:ea typeface="黑体" panose="02010609060101010101" pitchFamily="2" charset="-122"/>
            </a:endParaRPr>
          </a:p>
        </p:txBody>
      </p:sp>
      <p:sp>
        <p:nvSpPr>
          <p:cNvPr id="33795" name="Rectangle 3"/>
          <p:cNvSpPr>
            <a:spLocks noGrp="1" noChangeArrowheads="1"/>
          </p:cNvSpPr>
          <p:nvPr>
            <p:ph type="body" sz="half" idx="1"/>
          </p:nvPr>
        </p:nvSpPr>
        <p:spPr>
          <a:xfrm>
            <a:off x="539750" y="1773238"/>
            <a:ext cx="8137525" cy="4270375"/>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zh-CN"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(1)(a+b)-(a-c) =  a+b-a+c = b+c</a:t>
            </a:r>
            <a:r>
              <a:rPr kumimoji="0" lang="en-US" altLang="zh-CN" sz="2800" b="1" i="0" u="none" strike="noStrike" kern="0" cap="none" spc="0" normalizeH="0" baseline="0" noProof="0" smtClean="0">
                <a:ln>
                  <a:noFill/>
                </a:ln>
                <a:solidFill>
                  <a:schemeClr val="tx1"/>
                </a:solidFill>
                <a:effectLst/>
                <a:uLnTx/>
                <a:uFillTx/>
                <a:latin typeface="+mn-lt"/>
                <a:ea typeface="+mn-ea"/>
                <a:cs typeface="+mn-cs"/>
              </a:rPr>
              <a:t>           </a:t>
            </a:r>
            <a:endParaRPr kumimoji="0" lang="en-US" altLang="zh-CN" sz="2800" b="1" i="0" u="none" strike="noStrike" kern="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en-US" altLang="zh-CN" sz="2800" b="1" i="0" u="none" strike="noStrike" kern="0" cap="none" spc="0" normalizeH="0" baseline="0" noProof="0" smtClean="0">
                <a:ln>
                  <a:noFill/>
                </a:ln>
                <a:solidFill>
                  <a:schemeClr val="tx1"/>
                </a:solidFill>
                <a:effectLst/>
                <a:uLnTx/>
                <a:uFillTx/>
                <a:latin typeface="+mn-lt"/>
                <a:ea typeface="+mn-ea"/>
                <a:cs typeface="+mn-cs"/>
              </a:rPr>
              <a:t>      </a:t>
            </a:r>
            <a:endParaRPr kumimoji="0" lang="en-US" altLang="zh-CN" sz="2800" b="1" i="0" u="none" strike="noStrike" kern="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en-US" altLang="zh-CN" sz="2800" b="1" i="0" u="none" strike="noStrike" kern="0" cap="none" spc="0" normalizeH="0" baseline="0" noProof="0" smtClean="0">
                <a:ln>
                  <a:noFill/>
                </a:ln>
                <a:solidFill>
                  <a:schemeClr val="tx1"/>
                </a:solidFill>
                <a:effectLst/>
                <a:uLnTx/>
                <a:uFillTx/>
                <a:latin typeface="+mn-lt"/>
                <a:ea typeface="+mn-ea"/>
                <a:cs typeface="+mn-cs"/>
              </a:rPr>
              <a:t>   </a:t>
            </a:r>
            <a:endParaRPr kumimoji="0" lang="en-US" altLang="zh-CN" sz="2800" b="1" i="0" u="none" strike="noStrike" kern="0" cap="none" spc="0" normalizeH="0" baseline="0" noProof="0" smtClean="0">
              <a:ln>
                <a:noFill/>
              </a:ln>
              <a:solidFill>
                <a:schemeClr val="tx1"/>
              </a:solidFill>
              <a:effectLst/>
              <a:uLnTx/>
              <a:uFillTx/>
              <a:latin typeface="+mn-lt"/>
              <a:ea typeface="+mn-ea"/>
              <a:cs typeface="Arial" panose="020B0604020202020204" pitchFamily="34" charset="0"/>
            </a:endParaRPr>
          </a:p>
        </p:txBody>
      </p:sp>
      <p:graphicFrame>
        <p:nvGraphicFramePr>
          <p:cNvPr id="33796" name="Object 4"/>
          <p:cNvGraphicFramePr/>
          <p:nvPr>
            <p:ph sz="half" idx="2"/>
          </p:nvPr>
        </p:nvGraphicFramePr>
        <p:xfrm>
          <a:off x="1797050" y="2462213"/>
          <a:ext cx="6015038" cy="1601787"/>
        </p:xfrm>
        <a:graphic>
          <a:graphicData uri="http://schemas.openxmlformats.org/presentationml/2006/ole">
            <mc:AlternateContent xmlns:mc="http://schemas.openxmlformats.org/markup-compatibility/2006">
              <mc:Choice xmlns:v="urn:schemas-microsoft-com:vml" Requires="v">
                <p:oleObj spid="_x0000_s3082" name="" r:id="rId1" imgW="1624965" imgH="393700" progId="Equation.DSMT4">
                  <p:embed/>
                </p:oleObj>
              </mc:Choice>
              <mc:Fallback>
                <p:oleObj name="" r:id="rId1" imgW="1624965" imgH="393700" progId="Equation.DSMT4">
                  <p:embed/>
                  <p:pic>
                    <p:nvPicPr>
                      <p:cNvPr id="0" name="图片 3081"/>
                      <p:cNvPicPr/>
                      <p:nvPr/>
                    </p:nvPicPr>
                    <p:blipFill>
                      <a:blip r:embed="rId2"/>
                      <a:stretch>
                        <a:fillRect/>
                      </a:stretch>
                    </p:blipFill>
                    <p:spPr>
                      <a:xfrm>
                        <a:off x="1797050" y="2462213"/>
                        <a:ext cx="6015038" cy="1601787"/>
                      </a:xfrm>
                      <a:prstGeom prst="rect">
                        <a:avLst/>
                      </a:prstGeom>
                      <a:noFill/>
                      <a:ln w="38100">
                        <a:miter/>
                      </a:ln>
                    </p:spPr>
                  </p:pic>
                </p:oleObj>
              </mc:Fallback>
            </mc:AlternateContent>
          </a:graphicData>
        </a:graphic>
      </p:graphicFrame>
      <p:graphicFrame>
        <p:nvGraphicFramePr>
          <p:cNvPr id="33798" name="Object 6"/>
          <p:cNvGraphicFramePr/>
          <p:nvPr/>
        </p:nvGraphicFramePr>
        <p:xfrm>
          <a:off x="1979613" y="4221163"/>
          <a:ext cx="4608512" cy="2420937"/>
        </p:xfrm>
        <a:graphic>
          <a:graphicData uri="http://schemas.openxmlformats.org/presentationml/2006/ole">
            <mc:AlternateContent xmlns:mc="http://schemas.openxmlformats.org/markup-compatibility/2006">
              <mc:Choice xmlns:v="urn:schemas-microsoft-com:vml" Requires="v">
                <p:oleObj spid="_x0000_s3083" name="" r:id="rId3" imgW="1434465" imgH="584200" progId="Equation.DSMT4">
                  <p:embed/>
                </p:oleObj>
              </mc:Choice>
              <mc:Fallback>
                <p:oleObj name="" r:id="rId3" imgW="1434465" imgH="584200" progId="Equation.DSMT4">
                  <p:embed/>
                  <p:pic>
                    <p:nvPicPr>
                      <p:cNvPr id="0" name="图片 3082"/>
                      <p:cNvPicPr/>
                      <p:nvPr/>
                    </p:nvPicPr>
                    <p:blipFill>
                      <a:blip r:embed="rId4"/>
                      <a:stretch>
                        <a:fillRect/>
                      </a:stretch>
                    </p:blipFill>
                    <p:spPr>
                      <a:xfrm>
                        <a:off x="1979613" y="4221163"/>
                        <a:ext cx="4608512" cy="2420937"/>
                      </a:xfrm>
                      <a:prstGeom prst="rect">
                        <a:avLst/>
                      </a:prstGeom>
                      <a:noFill/>
                      <a:ln w="38100">
                        <a:noFill/>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100"/>
                                        <p:tgtEl>
                                          <p:spTgt spid="33794"/>
                                        </p:tgtEl>
                                      </p:cBhvr>
                                    </p:animEffect>
                                    <p:anim calcmode="lin" valueType="num">
                                      <p:cBhvr>
                                        <p:cTn id="8" dur="400" fill="hold"/>
                                        <p:tgtEl>
                                          <p:spTgt spid="33794"/>
                                        </p:tgtEl>
                                        <p:attrNameLst>
                                          <p:attrName>ppt_x</p:attrName>
                                        </p:attrNameLst>
                                      </p:cBhvr>
                                      <p:tavLst>
                                        <p:tav tm="0">
                                          <p:val>
                                            <p:strVal val="#ppt_x"/>
                                          </p:val>
                                        </p:tav>
                                        <p:tav tm="100000">
                                          <p:val>
                                            <p:strVal val="#ppt_x"/>
                                          </p:val>
                                        </p:tav>
                                      </p:tavLst>
                                    </p:anim>
                                    <p:anim calcmode="lin" valueType="num">
                                      <p:cBhvr>
                                        <p:cTn id="9" dur="400" fill="hold"/>
                                        <p:tgtEl>
                                          <p:spTgt spid="3379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379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379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grpId="0" nodeType="clickEffect">
                                  <p:stCondLst>
                                    <p:cond delay="0"/>
                                  </p:stCondLst>
                                  <p:childTnLst>
                                    <p:set>
                                      <p:cBhvr>
                                        <p:cTn id="15" dur="1" fill="hold">
                                          <p:stCondLst>
                                            <p:cond delay="0"/>
                                          </p:stCondLst>
                                        </p:cTn>
                                        <p:tgtEl>
                                          <p:spTgt spid="33795">
                                            <p:txEl>
                                              <p:charRg st="0" end="43"/>
                                            </p:txEl>
                                          </p:spTgt>
                                        </p:tgtEl>
                                        <p:attrNameLst>
                                          <p:attrName>style.visibility</p:attrName>
                                        </p:attrNameLst>
                                      </p:cBhvr>
                                      <p:to>
                                        <p:strVal val="visible"/>
                                      </p:to>
                                    </p:set>
                                    <p:anim calcmode="lin" valueType="num">
                                      <p:cBhvr>
                                        <p:cTn id="16" dur="1000" fill="hold"/>
                                        <p:tgtEl>
                                          <p:spTgt spid="33795">
                                            <p:txEl>
                                              <p:charRg st="0" end="43"/>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17" dur="1000" fill="hold"/>
                                        <p:tgtEl>
                                          <p:spTgt spid="33795">
                                            <p:txEl>
                                              <p:charRg st="0" end="43"/>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18" dur="1000" fill="hold"/>
                                        <p:tgtEl>
                                          <p:spTgt spid="33795">
                                            <p:txEl>
                                              <p:charRg st="0" end="43"/>
                                            </p:txEl>
                                          </p:spTgt>
                                        </p:tgtEl>
                                        <p:attrNameLst>
                                          <p:attrName>ppt_y</p:attrName>
                                        </p:attrNameLst>
                                      </p:cBhvr>
                                      <p:tavLst>
                                        <p:tav tm="0">
                                          <p:val>
                                            <p:strVal val="#ppt_y"/>
                                          </p:val>
                                        </p:tav>
                                        <p:tav tm="100000">
                                          <p:val>
                                            <p:strVal val="#ppt_y"/>
                                          </p:val>
                                        </p:tav>
                                      </p:tavLst>
                                    </p:anim>
                                    <p:animEffect transition="in" filter="fade">
                                      <p:cBhvr>
                                        <p:cTn id="19" dur="1000"/>
                                        <p:tgtEl>
                                          <p:spTgt spid="33795">
                                            <p:txEl>
                                              <p:charRg st="0" end="4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8" presetClass="entr" presetSubtype="0" accel="50000" fill="hold" grpId="0" nodeType="clickEffect">
                                  <p:stCondLst>
                                    <p:cond delay="0"/>
                                  </p:stCondLst>
                                  <p:childTnLst>
                                    <p:set>
                                      <p:cBhvr>
                                        <p:cTn id="23" dur="1" fill="hold">
                                          <p:stCondLst>
                                            <p:cond delay="0"/>
                                          </p:stCondLst>
                                        </p:cTn>
                                        <p:tgtEl>
                                          <p:spTgt spid="33795">
                                            <p:txEl>
                                              <p:charRg st="43" end="50"/>
                                            </p:txEl>
                                          </p:spTgt>
                                        </p:tgtEl>
                                        <p:attrNameLst>
                                          <p:attrName>style.visibility</p:attrName>
                                        </p:attrNameLst>
                                      </p:cBhvr>
                                      <p:to>
                                        <p:strVal val="visible"/>
                                      </p:to>
                                    </p:set>
                                    <p:anim calcmode="lin" valueType="num">
                                      <p:cBhvr>
                                        <p:cTn id="24" dur="1000" fill="hold"/>
                                        <p:tgtEl>
                                          <p:spTgt spid="33795">
                                            <p:txEl>
                                              <p:charRg st="43" end="50"/>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25" dur="1000" fill="hold"/>
                                        <p:tgtEl>
                                          <p:spTgt spid="33795">
                                            <p:txEl>
                                              <p:charRg st="43" end="50"/>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26" dur="1000" fill="hold"/>
                                        <p:tgtEl>
                                          <p:spTgt spid="33795">
                                            <p:txEl>
                                              <p:charRg st="43" end="50"/>
                                            </p:txEl>
                                          </p:spTgt>
                                        </p:tgtEl>
                                        <p:attrNameLst>
                                          <p:attrName>ppt_y</p:attrName>
                                        </p:attrNameLst>
                                      </p:cBhvr>
                                      <p:tavLst>
                                        <p:tav tm="0">
                                          <p:val>
                                            <p:strVal val="#ppt_y"/>
                                          </p:val>
                                        </p:tav>
                                        <p:tav tm="100000">
                                          <p:val>
                                            <p:strVal val="#ppt_y"/>
                                          </p:val>
                                        </p:tav>
                                      </p:tavLst>
                                    </p:anim>
                                    <p:animEffect transition="in" filter="fade">
                                      <p:cBhvr>
                                        <p:cTn id="27" dur="1000"/>
                                        <p:tgtEl>
                                          <p:spTgt spid="33795">
                                            <p:txEl>
                                              <p:charRg st="43" end="5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8" presetClass="entr" presetSubtype="0" accel="50000" fill="hold" grpId="0" nodeType="clickEffect">
                                  <p:stCondLst>
                                    <p:cond delay="0"/>
                                  </p:stCondLst>
                                  <p:childTnLst>
                                    <p:set>
                                      <p:cBhvr>
                                        <p:cTn id="31" dur="1" fill="hold">
                                          <p:stCondLst>
                                            <p:cond delay="0"/>
                                          </p:stCondLst>
                                        </p:cTn>
                                        <p:tgtEl>
                                          <p:spTgt spid="33795">
                                            <p:txEl>
                                              <p:charRg st="50" end="54"/>
                                            </p:txEl>
                                          </p:spTgt>
                                        </p:tgtEl>
                                        <p:attrNameLst>
                                          <p:attrName>style.visibility</p:attrName>
                                        </p:attrNameLst>
                                      </p:cBhvr>
                                      <p:to>
                                        <p:strVal val="visible"/>
                                      </p:to>
                                    </p:set>
                                    <p:anim calcmode="lin" valueType="num">
                                      <p:cBhvr>
                                        <p:cTn id="32" dur="1000" fill="hold"/>
                                        <p:tgtEl>
                                          <p:spTgt spid="33795">
                                            <p:txEl>
                                              <p:charRg st="50" end="54"/>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33" dur="1000" fill="hold"/>
                                        <p:tgtEl>
                                          <p:spTgt spid="33795">
                                            <p:txEl>
                                              <p:charRg st="50" end="54"/>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34" dur="1000" fill="hold"/>
                                        <p:tgtEl>
                                          <p:spTgt spid="33795">
                                            <p:txEl>
                                              <p:charRg st="50" end="54"/>
                                            </p:txEl>
                                          </p:spTgt>
                                        </p:tgtEl>
                                        <p:attrNameLst>
                                          <p:attrName>ppt_y</p:attrName>
                                        </p:attrNameLst>
                                      </p:cBhvr>
                                      <p:tavLst>
                                        <p:tav tm="0">
                                          <p:val>
                                            <p:strVal val="#ppt_y"/>
                                          </p:val>
                                        </p:tav>
                                        <p:tav tm="100000">
                                          <p:val>
                                            <p:strVal val="#ppt_y"/>
                                          </p:val>
                                        </p:tav>
                                      </p:tavLst>
                                    </p:anim>
                                    <p:animEffect transition="in" filter="fade">
                                      <p:cBhvr>
                                        <p:cTn id="35" dur="1000"/>
                                        <p:tgtEl>
                                          <p:spTgt spid="33795">
                                            <p:txEl>
                                              <p:charRg st="50" end="5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3796"/>
                                        </p:tgtEl>
                                        <p:attrNameLst>
                                          <p:attrName>style.visibility</p:attrName>
                                        </p:attrNameLst>
                                      </p:cBhvr>
                                      <p:to>
                                        <p:strVal val="visible"/>
                                      </p:to>
                                    </p:set>
                                    <p:anim calcmode="lin" valueType="num">
                                      <p:cBhvr additive="base">
                                        <p:cTn id="40" dur="500" fill="hold"/>
                                        <p:tgtEl>
                                          <p:spTgt spid="33796"/>
                                        </p:tgtEl>
                                        <p:attrNameLst>
                                          <p:attrName>ppt_x</p:attrName>
                                        </p:attrNameLst>
                                      </p:cBhvr>
                                      <p:tavLst>
                                        <p:tav tm="0">
                                          <p:val>
                                            <p:strVal val="#ppt_x"/>
                                          </p:val>
                                        </p:tav>
                                        <p:tav tm="100000">
                                          <p:val>
                                            <p:strVal val="#ppt_x"/>
                                          </p:val>
                                        </p:tav>
                                      </p:tavLst>
                                    </p:anim>
                                    <p:anim calcmode="lin" valueType="num">
                                      <p:cBhvr additive="base">
                                        <p:cTn id="41" dur="500" fill="hold"/>
                                        <p:tgtEl>
                                          <p:spTgt spid="3379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3798"/>
                                        </p:tgtEl>
                                        <p:attrNameLst>
                                          <p:attrName>style.visibility</p:attrName>
                                        </p:attrNameLst>
                                      </p:cBhvr>
                                      <p:to>
                                        <p:strVal val="visible"/>
                                      </p:to>
                                    </p:set>
                                    <p:anim calcmode="lin" valueType="num">
                                      <p:cBhvr additive="base">
                                        <p:cTn id="46" dur="500" fill="hold"/>
                                        <p:tgtEl>
                                          <p:spTgt spid="33798"/>
                                        </p:tgtEl>
                                        <p:attrNameLst>
                                          <p:attrName>ppt_x</p:attrName>
                                        </p:attrNameLst>
                                      </p:cBhvr>
                                      <p:tavLst>
                                        <p:tav tm="0">
                                          <p:val>
                                            <p:strVal val="#ppt_x"/>
                                          </p:val>
                                        </p:tav>
                                        <p:tav tm="100000">
                                          <p:val>
                                            <p:strVal val="#ppt_x"/>
                                          </p:val>
                                        </p:tav>
                                      </p:tavLst>
                                    </p:anim>
                                    <p:anim calcmode="lin" valueType="num">
                                      <p:cBhvr additive="base">
                                        <p:cTn id="47" dur="500" fill="hold"/>
                                        <p:tgtEl>
                                          <p:spTgt spid="337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5" name="Rectangle 3"/>
          <p:cNvSpPr>
            <a:spLocks noGrp="1" noChangeArrowheads="1"/>
          </p:cNvSpPr>
          <p:nvPr>
            <p:ph type="body" sz="half" idx="1"/>
          </p:nvPr>
        </p:nvSpPr>
        <p:spPr>
          <a:xfrm>
            <a:off x="395288" y="836613"/>
            <a:ext cx="8374063" cy="4270375"/>
          </a:xfrm>
        </p:spPr>
        <p:txBody>
          <a:bodyPr vert="horz" wrap="square" lIns="91440" tIns="45720" rIns="91440" bIns="45720" numCol="1" anchor="t" anchorCtr="0" compatLnSpc="1"/>
          <a:p>
            <a:pPr eaLnBrk="1" hangingPunct="1">
              <a:buNone/>
            </a:pPr>
            <a:r>
              <a:rPr lang="zh-CN" altLang="en-US" sz="4000" b="1" dirty="0">
                <a:effectLst>
                  <a:outerShdw blurRad="38100" dist="38100" dir="2700000">
                    <a:srgbClr val="FFFFFF"/>
                  </a:outerShdw>
                </a:effectLst>
                <a:ea typeface="黑体" panose="02010609060101010101" pitchFamily="2" charset="-122"/>
              </a:rPr>
              <a:t>（</a:t>
            </a:r>
            <a:r>
              <a:rPr lang="en-US" altLang="zh-CN" sz="4000" b="1" dirty="0">
                <a:effectLst>
                  <a:outerShdw blurRad="38100" dist="38100" dir="2700000">
                    <a:srgbClr val="FFFFFF"/>
                  </a:outerShdw>
                </a:effectLst>
                <a:ea typeface="黑体" panose="02010609060101010101" pitchFamily="2" charset="-122"/>
              </a:rPr>
              <a:t>2</a:t>
            </a:r>
            <a:r>
              <a:rPr lang="zh-CN" altLang="en-US" sz="4000" b="1" dirty="0">
                <a:effectLst>
                  <a:outerShdw blurRad="38100" dist="38100" dir="2700000">
                    <a:srgbClr val="FFFFFF"/>
                  </a:outerShdw>
                </a:effectLst>
                <a:ea typeface="黑体" panose="02010609060101010101" pitchFamily="2" charset="-122"/>
              </a:rPr>
              <a:t>）</a:t>
            </a:r>
            <a:r>
              <a:rPr lang="en-US" altLang="zh-CN" sz="4000" b="1" dirty="0">
                <a:effectLst>
                  <a:outerShdw blurRad="38100" dist="38100" dir="2700000">
                    <a:srgbClr val="FFFFFF"/>
                  </a:outerShdw>
                </a:effectLst>
                <a:ea typeface="黑体" panose="02010609060101010101" pitchFamily="2" charset="-122"/>
              </a:rPr>
              <a:t>2(a-b)+(b+c)-IcI </a:t>
            </a:r>
            <a:endParaRPr lang="en-US" altLang="zh-CN" sz="4000" b="1" dirty="0">
              <a:effectLst>
                <a:outerShdw blurRad="38100" dist="38100" dir="2700000">
                  <a:srgbClr val="FFFFFF"/>
                </a:outerShdw>
              </a:effectLst>
              <a:ea typeface="黑体" panose="02010609060101010101" pitchFamily="2" charset="-122"/>
            </a:endParaRPr>
          </a:p>
          <a:p>
            <a:pPr eaLnBrk="1" hangingPunct="1">
              <a:buNone/>
            </a:pPr>
            <a:r>
              <a:rPr lang="en-US" altLang="zh-CN" sz="4000" b="1" dirty="0">
                <a:effectLst>
                  <a:outerShdw blurRad="38100" dist="38100" dir="2700000">
                    <a:srgbClr val="FFFFFF"/>
                  </a:outerShdw>
                </a:effectLst>
                <a:ea typeface="黑体" panose="02010609060101010101" pitchFamily="2" charset="-122"/>
              </a:rPr>
              <a:t>  =2a-2b+b+c- IcI=2a-b+c-IcI</a:t>
            </a:r>
            <a:endParaRPr lang="en-US" altLang="zh-CN" sz="4000" b="1" dirty="0">
              <a:effectLst>
                <a:outerShdw blurRad="38100" dist="38100" dir="2700000">
                  <a:srgbClr val="FFFFFF"/>
                </a:outerShdw>
              </a:effectLst>
              <a:ea typeface="黑体" panose="02010609060101010101" pitchFamily="2" charset="-122"/>
            </a:endParaRPr>
          </a:p>
          <a:p>
            <a:pPr eaLnBrk="1" hangingPunct="1">
              <a:buNone/>
            </a:pPr>
            <a:r>
              <a:rPr lang="en-US" altLang="zh-CN" sz="2800" b="1" dirty="0"/>
              <a:t>                      </a:t>
            </a:r>
            <a:endParaRPr lang="en-US" altLang="zh-CN" sz="2800" b="1" dirty="0"/>
          </a:p>
          <a:p>
            <a:pPr eaLnBrk="1" hangingPunct="1"/>
            <a:endParaRPr lang="en-US" altLang="zh-CN" sz="2800" dirty="0"/>
          </a:p>
        </p:txBody>
      </p:sp>
      <p:graphicFrame>
        <p:nvGraphicFramePr>
          <p:cNvPr id="59396" name="Object 4"/>
          <p:cNvGraphicFramePr/>
          <p:nvPr>
            <p:ph sz="quarter" idx="2"/>
          </p:nvPr>
        </p:nvGraphicFramePr>
        <p:xfrm>
          <a:off x="895350" y="2079625"/>
          <a:ext cx="6453188" cy="1603375"/>
        </p:xfrm>
        <a:graphic>
          <a:graphicData uri="http://schemas.openxmlformats.org/presentationml/2006/ole">
            <mc:AlternateContent xmlns:mc="http://schemas.openxmlformats.org/markup-compatibility/2006">
              <mc:Choice xmlns:v="urn:schemas-microsoft-com:vml" Requires="v">
                <p:oleObj spid="_x0000_s3080" name="" r:id="rId1" imgW="1624965" imgH="393700" progId="Equation.DSMT4">
                  <p:embed/>
                </p:oleObj>
              </mc:Choice>
              <mc:Fallback>
                <p:oleObj name="" r:id="rId1" imgW="1624965" imgH="393700" progId="Equation.DSMT4">
                  <p:embed/>
                  <p:pic>
                    <p:nvPicPr>
                      <p:cNvPr id="0" name="图片 3079"/>
                      <p:cNvPicPr/>
                      <p:nvPr/>
                    </p:nvPicPr>
                    <p:blipFill>
                      <a:blip r:embed="rId2"/>
                      <a:stretch>
                        <a:fillRect/>
                      </a:stretch>
                    </p:blipFill>
                    <p:spPr>
                      <a:xfrm>
                        <a:off x="895350" y="2079625"/>
                        <a:ext cx="6453188" cy="1603375"/>
                      </a:xfrm>
                      <a:prstGeom prst="rect">
                        <a:avLst/>
                      </a:prstGeom>
                      <a:noFill/>
                      <a:ln w="38100">
                        <a:miter/>
                      </a:ln>
                    </p:spPr>
                  </p:pic>
                </p:oleObj>
              </mc:Fallback>
            </mc:AlternateContent>
          </a:graphicData>
        </a:graphic>
      </p:graphicFrame>
      <p:graphicFrame>
        <p:nvGraphicFramePr>
          <p:cNvPr id="59399" name="Object 7"/>
          <p:cNvGraphicFramePr/>
          <p:nvPr>
            <p:ph sz="quarter" idx="3"/>
          </p:nvPr>
        </p:nvGraphicFramePr>
        <p:xfrm>
          <a:off x="1042988" y="3429000"/>
          <a:ext cx="6481762" cy="3167063"/>
        </p:xfrm>
        <a:graphic>
          <a:graphicData uri="http://schemas.openxmlformats.org/presentationml/2006/ole">
            <mc:AlternateContent xmlns:mc="http://schemas.openxmlformats.org/markup-compatibility/2006">
              <mc:Choice xmlns:v="urn:schemas-microsoft-com:vml" Requires="v">
                <p:oleObj spid="_x0000_s3086" name="" r:id="rId3" imgW="2146300" imgH="838200" progId="Equation.DSMT4">
                  <p:embed/>
                </p:oleObj>
              </mc:Choice>
              <mc:Fallback>
                <p:oleObj name="" r:id="rId3" imgW="2146300" imgH="838200" progId="Equation.DSMT4">
                  <p:embed/>
                  <p:pic>
                    <p:nvPicPr>
                      <p:cNvPr id="0" name="图片 3085"/>
                      <p:cNvPicPr/>
                      <p:nvPr/>
                    </p:nvPicPr>
                    <p:blipFill>
                      <a:blip r:embed="rId4"/>
                      <a:stretch>
                        <a:fillRect/>
                      </a:stretch>
                    </p:blipFill>
                    <p:spPr>
                      <a:xfrm>
                        <a:off x="1042988" y="3429000"/>
                        <a:ext cx="6481762" cy="3167063"/>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395">
                                            <p:txEl>
                                              <p:charRg st="0" end="21"/>
                                            </p:txEl>
                                          </p:spTgt>
                                        </p:tgtEl>
                                        <p:attrNameLst>
                                          <p:attrName>style.visibility</p:attrName>
                                        </p:attrNameLst>
                                      </p:cBhvr>
                                      <p:to>
                                        <p:strVal val="visible"/>
                                      </p:to>
                                    </p:set>
                                    <p:anim calcmode="lin" valueType="num">
                                      <p:cBhvr additive="base">
                                        <p:cTn id="7" dur="500" fill="hold"/>
                                        <p:tgtEl>
                                          <p:spTgt spid="59395">
                                            <p:txEl>
                                              <p:charRg st="0" end="2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charRg st="0" end="2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9395">
                                            <p:txEl>
                                              <p:charRg st="21" end="50"/>
                                            </p:txEl>
                                          </p:spTgt>
                                        </p:tgtEl>
                                        <p:attrNameLst>
                                          <p:attrName>style.visibility</p:attrName>
                                        </p:attrNameLst>
                                      </p:cBhvr>
                                      <p:to>
                                        <p:strVal val="visible"/>
                                      </p:to>
                                    </p:set>
                                    <p:anim calcmode="lin" valueType="num">
                                      <p:cBhvr additive="base">
                                        <p:cTn id="13" dur="500" fill="hold"/>
                                        <p:tgtEl>
                                          <p:spTgt spid="59395">
                                            <p:txEl>
                                              <p:charRg st="21" end="5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395">
                                            <p:txEl>
                                              <p:charRg st="21" end="5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9395">
                                            <p:txEl>
                                              <p:charRg st="50" end="73"/>
                                            </p:txEl>
                                          </p:spTgt>
                                        </p:tgtEl>
                                        <p:attrNameLst>
                                          <p:attrName>style.visibility</p:attrName>
                                        </p:attrNameLst>
                                      </p:cBhvr>
                                      <p:to>
                                        <p:strVal val="visible"/>
                                      </p:to>
                                    </p:set>
                                    <p:anim calcmode="lin" valueType="num">
                                      <p:cBhvr additive="base">
                                        <p:cTn id="19" dur="500" fill="hold"/>
                                        <p:tgtEl>
                                          <p:spTgt spid="59395">
                                            <p:txEl>
                                              <p:charRg st="50" end="7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9395">
                                            <p:txEl>
                                              <p:charRg st="50" end="7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9396"/>
                                        </p:tgtEl>
                                        <p:attrNameLst>
                                          <p:attrName>style.visibility</p:attrName>
                                        </p:attrNameLst>
                                      </p:cBhvr>
                                      <p:to>
                                        <p:strVal val="visible"/>
                                      </p:to>
                                    </p:set>
                                    <p:anim calcmode="lin" valueType="num">
                                      <p:cBhvr additive="base">
                                        <p:cTn id="25" dur="500" fill="hold"/>
                                        <p:tgtEl>
                                          <p:spTgt spid="59396"/>
                                        </p:tgtEl>
                                        <p:attrNameLst>
                                          <p:attrName>ppt_x</p:attrName>
                                        </p:attrNameLst>
                                      </p:cBhvr>
                                      <p:tavLst>
                                        <p:tav tm="0">
                                          <p:val>
                                            <p:strVal val="#ppt_x"/>
                                          </p:val>
                                        </p:tav>
                                        <p:tav tm="100000">
                                          <p:val>
                                            <p:strVal val="#ppt_x"/>
                                          </p:val>
                                        </p:tav>
                                      </p:tavLst>
                                    </p:anim>
                                    <p:anim calcmode="lin" valueType="num">
                                      <p:cBhvr additive="base">
                                        <p:cTn id="26" dur="500" fill="hold"/>
                                        <p:tgtEl>
                                          <p:spTgt spid="5939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9399"/>
                                        </p:tgtEl>
                                        <p:attrNameLst>
                                          <p:attrName>style.visibility</p:attrName>
                                        </p:attrNameLst>
                                      </p:cBhvr>
                                      <p:to>
                                        <p:strVal val="visible"/>
                                      </p:to>
                                    </p:set>
                                    <p:anim calcmode="lin" valueType="num">
                                      <p:cBhvr additive="base">
                                        <p:cTn id="31" dur="500" fill="hold"/>
                                        <p:tgtEl>
                                          <p:spTgt spid="59399"/>
                                        </p:tgtEl>
                                        <p:attrNameLst>
                                          <p:attrName>ppt_x</p:attrName>
                                        </p:attrNameLst>
                                      </p:cBhvr>
                                      <p:tavLst>
                                        <p:tav tm="0">
                                          <p:val>
                                            <p:strVal val="#ppt_x"/>
                                          </p:val>
                                        </p:tav>
                                        <p:tav tm="100000">
                                          <p:val>
                                            <p:strVal val="#ppt_x"/>
                                          </p:val>
                                        </p:tav>
                                      </p:tavLst>
                                    </p:anim>
                                    <p:anim calcmode="lin" valueType="num">
                                      <p:cBhvr additive="base">
                                        <p:cTn id="32" dur="500" fill="hold"/>
                                        <p:tgtEl>
                                          <p:spTgt spid="593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p:cNvSpPr>
          <p:nvPr>
            <p:ph type="title"/>
          </p:nvPr>
        </p:nvSpPr>
        <p:spPr>
          <a:xfrm>
            <a:off x="1187450" y="765175"/>
            <a:ext cx="5494338" cy="1143000"/>
          </a:xfrm>
          <a:ln/>
        </p:spPr>
        <p:txBody>
          <a:bodyPr vert="horz" wrap="square" lIns="91440" tIns="45720" rIns="91440" bIns="45720" anchor="ctr"/>
          <a:p>
            <a:pPr algn="l" eaLnBrk="1" hangingPunct="1"/>
            <a:r>
              <a:rPr lang="en-US" altLang="zh-CN" sz="4000" b="1" dirty="0">
                <a:ea typeface="黑体" panose="02010609060101010101" pitchFamily="2" charset="-122"/>
              </a:rPr>
              <a:t>  (3)4(a-c)-(a+b+c)                        =4a-4c-a-b-c =3a-b-5c </a:t>
            </a:r>
            <a:endParaRPr lang="en-US" altLang="zh-CN" sz="4000" b="1" dirty="0">
              <a:ea typeface="黑体" panose="02010609060101010101" pitchFamily="2" charset="-122"/>
            </a:endParaRPr>
          </a:p>
        </p:txBody>
      </p:sp>
      <p:graphicFrame>
        <p:nvGraphicFramePr>
          <p:cNvPr id="36868" name="Object 4"/>
          <p:cNvGraphicFramePr/>
          <p:nvPr>
            <p:ph sz="half" idx="1"/>
          </p:nvPr>
        </p:nvGraphicFramePr>
        <p:xfrm>
          <a:off x="755650" y="2003425"/>
          <a:ext cx="6315075" cy="1525588"/>
        </p:xfrm>
        <a:graphic>
          <a:graphicData uri="http://schemas.openxmlformats.org/presentationml/2006/ole">
            <mc:AlternateContent xmlns:mc="http://schemas.openxmlformats.org/markup-compatibility/2006">
              <mc:Choice xmlns:v="urn:schemas-microsoft-com:vml" Requires="v">
                <p:oleObj spid="_x0000_s3085" name="" r:id="rId1" imgW="1624965" imgH="393700" progId="Equation.DSMT4">
                  <p:embed/>
                </p:oleObj>
              </mc:Choice>
              <mc:Fallback>
                <p:oleObj name="" r:id="rId1" imgW="1624965" imgH="393700" progId="Equation.DSMT4">
                  <p:embed/>
                  <p:pic>
                    <p:nvPicPr>
                      <p:cNvPr id="0" name="图片 3084"/>
                      <p:cNvPicPr/>
                      <p:nvPr/>
                    </p:nvPicPr>
                    <p:blipFill>
                      <a:blip r:embed="rId2"/>
                      <a:stretch>
                        <a:fillRect/>
                      </a:stretch>
                    </p:blipFill>
                    <p:spPr>
                      <a:xfrm>
                        <a:off x="755650" y="2003425"/>
                        <a:ext cx="6315075" cy="1525588"/>
                      </a:xfrm>
                      <a:prstGeom prst="rect">
                        <a:avLst/>
                      </a:prstGeom>
                      <a:noFill/>
                      <a:ln w="38100">
                        <a:miter/>
                      </a:ln>
                    </p:spPr>
                  </p:pic>
                </p:oleObj>
              </mc:Fallback>
            </mc:AlternateContent>
          </a:graphicData>
        </a:graphic>
      </p:graphicFrame>
      <p:graphicFrame>
        <p:nvGraphicFramePr>
          <p:cNvPr id="36870" name="Object 6"/>
          <p:cNvGraphicFramePr/>
          <p:nvPr>
            <p:ph sz="half" idx="2"/>
          </p:nvPr>
        </p:nvGraphicFramePr>
        <p:xfrm>
          <a:off x="827088" y="3644900"/>
          <a:ext cx="6913562" cy="2952750"/>
        </p:xfrm>
        <a:graphic>
          <a:graphicData uri="http://schemas.openxmlformats.org/presentationml/2006/ole">
            <mc:AlternateContent xmlns:mc="http://schemas.openxmlformats.org/markup-compatibility/2006">
              <mc:Choice xmlns:v="urn:schemas-microsoft-com:vml" Requires="v">
                <p:oleObj spid="_x0000_s3087" name="" r:id="rId3" imgW="1993900" imgH="838200" progId="Equation.DSMT4">
                  <p:embed/>
                </p:oleObj>
              </mc:Choice>
              <mc:Fallback>
                <p:oleObj name="" r:id="rId3" imgW="1993900" imgH="838200" progId="Equation.DSMT4">
                  <p:embed/>
                  <p:pic>
                    <p:nvPicPr>
                      <p:cNvPr id="0" name="图片 3086"/>
                      <p:cNvPicPr/>
                      <p:nvPr/>
                    </p:nvPicPr>
                    <p:blipFill>
                      <a:blip r:embed="rId4"/>
                      <a:stretch>
                        <a:fillRect/>
                      </a:stretch>
                    </p:blipFill>
                    <p:spPr>
                      <a:xfrm>
                        <a:off x="827088" y="3644900"/>
                        <a:ext cx="6913562" cy="2952750"/>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500" fill="hold"/>
                                        <p:tgtEl>
                                          <p:spTgt spid="36866"/>
                                        </p:tgtEl>
                                        <p:attrNameLst>
                                          <p:attrName>ppt_w</p:attrName>
                                        </p:attrNameLst>
                                      </p:cBhvr>
                                      <p:tavLst>
                                        <p:tav tm="0">
                                          <p:val>
                                            <p:strVal val="#ppt_w*2.5"/>
                                          </p:val>
                                        </p:tav>
                                        <p:tav tm="100000">
                                          <p:val>
                                            <p:strVal val="#ppt_w"/>
                                          </p:val>
                                        </p:tav>
                                      </p:tavLst>
                                    </p:anim>
                                    <p:anim calcmode="lin" valueType="num">
                                      <p:cBhvr>
                                        <p:cTn id="8" dur="500" fill="hold"/>
                                        <p:tgtEl>
                                          <p:spTgt spid="36866"/>
                                        </p:tgtEl>
                                        <p:attrNameLst>
                                          <p:attrName>ppt_h</p:attrName>
                                        </p:attrNameLst>
                                      </p:cBhvr>
                                      <p:tavLst>
                                        <p:tav tm="0">
                                          <p:val>
                                            <p:strVal val="#ppt_h*0.01"/>
                                          </p:val>
                                        </p:tav>
                                        <p:tav tm="100000">
                                          <p:val>
                                            <p:strVal val="#ppt_h"/>
                                          </p:val>
                                        </p:tav>
                                      </p:tavLst>
                                    </p:anim>
                                    <p:anim calcmode="lin" valueType="num">
                                      <p:cBhvr>
                                        <p:cTn id="9" dur="500" fill="hold"/>
                                        <p:tgtEl>
                                          <p:spTgt spid="36866"/>
                                        </p:tgtEl>
                                        <p:attrNameLst>
                                          <p:attrName>ppt_x</p:attrName>
                                        </p:attrNameLst>
                                      </p:cBhvr>
                                      <p:tavLst>
                                        <p:tav tm="0">
                                          <p:val>
                                            <p:strVal val="#ppt_x"/>
                                          </p:val>
                                        </p:tav>
                                        <p:tav tm="100000">
                                          <p:val>
                                            <p:strVal val="#ppt_x"/>
                                          </p:val>
                                        </p:tav>
                                      </p:tavLst>
                                    </p:anim>
                                    <p:anim calcmode="lin" valueType="num">
                                      <p:cBhvr>
                                        <p:cTn id="10" dur="500" fill="hold"/>
                                        <p:tgtEl>
                                          <p:spTgt spid="36866"/>
                                        </p:tgtEl>
                                        <p:attrNameLst>
                                          <p:attrName>ppt_y</p:attrName>
                                        </p:attrNameLst>
                                      </p:cBhvr>
                                      <p:tavLst>
                                        <p:tav tm="0">
                                          <p:val>
                                            <p:strVal val="#ppt_h+1"/>
                                          </p:val>
                                        </p:tav>
                                        <p:tav tm="100000">
                                          <p:val>
                                            <p:strVal val="#ppt_y"/>
                                          </p:val>
                                        </p:tav>
                                      </p:tavLst>
                                    </p:anim>
                                    <p:animEffect transition="in" filter="fade">
                                      <p:cBhvr>
                                        <p:cTn id="11" dur="500"/>
                                        <p:tgtEl>
                                          <p:spTgt spid="36866"/>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36868"/>
                                        </p:tgtEl>
                                        <p:attrNameLst>
                                          <p:attrName>style.visibility</p:attrName>
                                        </p:attrNameLst>
                                      </p:cBhvr>
                                      <p:to>
                                        <p:strVal val="visible"/>
                                      </p:to>
                                    </p:set>
                                    <p:animEffect transition="in" filter="wipe(down)">
                                      <p:cBhvr>
                                        <p:cTn id="16" dur="580">
                                          <p:stCondLst>
                                            <p:cond delay="0"/>
                                          </p:stCondLst>
                                        </p:cTn>
                                        <p:tgtEl>
                                          <p:spTgt spid="36868"/>
                                        </p:tgtEl>
                                      </p:cBhvr>
                                    </p:animEffect>
                                    <p:anim calcmode="lin" valueType="num">
                                      <p:cBhvr>
                                        <p:cTn id="17" dur="1822" tmFilter="0,0; 0.14,0.36; 0.43,0.73; 0.71,0.91; 1.0,1.0">
                                          <p:stCondLst>
                                            <p:cond delay="0"/>
                                          </p:stCondLst>
                                        </p:cTn>
                                        <p:tgtEl>
                                          <p:spTgt spid="36868"/>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6868"/>
                                        </p:tgtEl>
                                        <p:attrNameLst>
                                          <p:attrName>ppt_y</p:attrName>
                                        </p:attrNameLst>
                                      </p:cBhvr>
                                      <p:tavLst>
                                        <p:tav tm="0" fmla="#ppt_y-sin(pi*$)/3">
                                          <p:val>
                                            <p:fltVal val="0.500000"/>
                                          </p:val>
                                        </p:tav>
                                        <p:tav tm="100000">
                                          <p:val>
                                            <p:fltVal val="1.000000"/>
                                          </p:val>
                                        </p:tav>
                                      </p:tavLst>
                                    </p:anim>
                                    <p:anim calcmode="lin" valueType="num">
                                      <p:cBhvr>
                                        <p:cTn id="19" dur="664" tmFilter="0, 0; 0.125,0.2665; 0.25,0.4; 0.375,0.465; 0.5,0.5;  0.625,0.535; 0.75,0.6; 0.875,0.7335; 1,1">
                                          <p:stCondLst>
                                            <p:cond delay="664"/>
                                          </p:stCondLst>
                                        </p:cTn>
                                        <p:tgtEl>
                                          <p:spTgt spid="36868"/>
                                        </p:tgtEl>
                                        <p:attrNameLst>
                                          <p:attrName>ppt_y</p:attrName>
                                        </p:attrNameLst>
                                      </p:cBhvr>
                                      <p:tavLst>
                                        <p:tav tm="0" fmla="#ppt_y-sin(pi*$)/9">
                                          <p:val>
                                            <p:fltVal val="0.000000"/>
                                          </p:val>
                                        </p:tav>
                                        <p:tav tm="100000">
                                          <p:val>
                                            <p:fltVal val="1.000000"/>
                                          </p:val>
                                        </p:tav>
                                      </p:tavLst>
                                    </p:anim>
                                    <p:anim calcmode="lin" valueType="num">
                                      <p:cBhvr>
                                        <p:cTn id="20" dur="332" tmFilter="0, 0; 0.125,0.2665; 0.25,0.4; 0.375,0.465; 0.5,0.5;  0.625,0.535; 0.75,0.6; 0.875,0.7335; 1,1">
                                          <p:stCondLst>
                                            <p:cond delay="1324"/>
                                          </p:stCondLst>
                                        </p:cTn>
                                        <p:tgtEl>
                                          <p:spTgt spid="36868"/>
                                        </p:tgtEl>
                                        <p:attrNameLst>
                                          <p:attrName>ppt_y</p:attrName>
                                        </p:attrNameLst>
                                      </p:cBhvr>
                                      <p:tavLst>
                                        <p:tav tm="0" fmla="#ppt_y-sin(pi*$)/27">
                                          <p:val>
                                            <p:fltVal val="0.000000"/>
                                          </p:val>
                                        </p:tav>
                                        <p:tav tm="100000">
                                          <p:val>
                                            <p:fltVal val="1.000000"/>
                                          </p:val>
                                        </p:tav>
                                      </p:tavLst>
                                    </p:anim>
                                    <p:anim calcmode="lin" valueType="num">
                                      <p:cBhvr>
                                        <p:cTn id="21" dur="164" tmFilter="0, 0; 0.125,0.2665; 0.25,0.4; 0.375,0.465; 0.5,0.5;  0.625,0.535; 0.75,0.6; 0.875,0.7335; 1,1">
                                          <p:stCondLst>
                                            <p:cond delay="1656"/>
                                          </p:stCondLst>
                                        </p:cTn>
                                        <p:tgtEl>
                                          <p:spTgt spid="36868"/>
                                        </p:tgtEl>
                                        <p:attrNameLst>
                                          <p:attrName>ppt_y</p:attrName>
                                        </p:attrNameLst>
                                      </p:cBhvr>
                                      <p:tavLst>
                                        <p:tav tm="0" fmla="#ppt_y-sin(pi*$)/81">
                                          <p:val>
                                            <p:fltVal val="0.000000"/>
                                          </p:val>
                                        </p:tav>
                                        <p:tav tm="100000">
                                          <p:val>
                                            <p:fltVal val="1.000000"/>
                                          </p:val>
                                        </p:tav>
                                      </p:tavLst>
                                    </p:anim>
                                    <p:animScale>
                                      <p:cBhvr>
                                        <p:cTn id="22" dur="26">
                                          <p:stCondLst>
                                            <p:cond delay="650"/>
                                          </p:stCondLst>
                                        </p:cTn>
                                        <p:tgtEl>
                                          <p:spTgt spid="36868"/>
                                        </p:tgtEl>
                                      </p:cBhvr>
                                      <p:to x="100000" y="60000"/>
                                    </p:animScale>
                                    <p:animScale>
                                      <p:cBhvr>
                                        <p:cTn id="23" dur="166" decel="50000">
                                          <p:stCondLst>
                                            <p:cond delay="676"/>
                                          </p:stCondLst>
                                        </p:cTn>
                                        <p:tgtEl>
                                          <p:spTgt spid="36868"/>
                                        </p:tgtEl>
                                      </p:cBhvr>
                                      <p:to x="100000" y="100000"/>
                                    </p:animScale>
                                    <p:animScale>
                                      <p:cBhvr>
                                        <p:cTn id="24" dur="26">
                                          <p:stCondLst>
                                            <p:cond delay="1312"/>
                                          </p:stCondLst>
                                        </p:cTn>
                                        <p:tgtEl>
                                          <p:spTgt spid="36868"/>
                                        </p:tgtEl>
                                      </p:cBhvr>
                                      <p:to x="100000" y="80000"/>
                                    </p:animScale>
                                    <p:animScale>
                                      <p:cBhvr>
                                        <p:cTn id="25" dur="166" decel="50000">
                                          <p:stCondLst>
                                            <p:cond delay="1338"/>
                                          </p:stCondLst>
                                        </p:cTn>
                                        <p:tgtEl>
                                          <p:spTgt spid="36868"/>
                                        </p:tgtEl>
                                      </p:cBhvr>
                                      <p:to x="100000" y="100000"/>
                                    </p:animScale>
                                    <p:animScale>
                                      <p:cBhvr>
                                        <p:cTn id="26" dur="26">
                                          <p:stCondLst>
                                            <p:cond delay="1642"/>
                                          </p:stCondLst>
                                        </p:cTn>
                                        <p:tgtEl>
                                          <p:spTgt spid="36868"/>
                                        </p:tgtEl>
                                      </p:cBhvr>
                                      <p:to x="100000" y="90000"/>
                                    </p:animScale>
                                    <p:animScale>
                                      <p:cBhvr>
                                        <p:cTn id="27" dur="166" decel="50000">
                                          <p:stCondLst>
                                            <p:cond delay="1668"/>
                                          </p:stCondLst>
                                        </p:cTn>
                                        <p:tgtEl>
                                          <p:spTgt spid="36868"/>
                                        </p:tgtEl>
                                      </p:cBhvr>
                                      <p:to x="100000" y="100000"/>
                                    </p:animScale>
                                    <p:animScale>
                                      <p:cBhvr>
                                        <p:cTn id="28" dur="26">
                                          <p:stCondLst>
                                            <p:cond delay="1808"/>
                                          </p:stCondLst>
                                        </p:cTn>
                                        <p:tgtEl>
                                          <p:spTgt spid="36868"/>
                                        </p:tgtEl>
                                      </p:cBhvr>
                                      <p:to x="100000" y="95000"/>
                                    </p:animScale>
                                    <p:animScale>
                                      <p:cBhvr>
                                        <p:cTn id="29" dur="166" decel="50000">
                                          <p:stCondLst>
                                            <p:cond delay="1834"/>
                                          </p:stCondLst>
                                        </p:cTn>
                                        <p:tgtEl>
                                          <p:spTgt spid="36868"/>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36870"/>
                                        </p:tgtEl>
                                        <p:attrNameLst>
                                          <p:attrName>style.visibility</p:attrName>
                                        </p:attrNameLst>
                                      </p:cBhvr>
                                      <p:to>
                                        <p:strVal val="visible"/>
                                      </p:to>
                                    </p:set>
                                    <p:animEffect transition="in" filter="wipe(down)">
                                      <p:cBhvr>
                                        <p:cTn id="34" dur="580">
                                          <p:stCondLst>
                                            <p:cond delay="0"/>
                                          </p:stCondLst>
                                        </p:cTn>
                                        <p:tgtEl>
                                          <p:spTgt spid="36870"/>
                                        </p:tgtEl>
                                      </p:cBhvr>
                                    </p:animEffect>
                                    <p:anim calcmode="lin" valueType="num">
                                      <p:cBhvr>
                                        <p:cTn id="35" dur="1822" tmFilter="0,0; 0.14,0.36; 0.43,0.73; 0.71,0.91; 1.0,1.0">
                                          <p:stCondLst>
                                            <p:cond delay="0"/>
                                          </p:stCondLst>
                                        </p:cTn>
                                        <p:tgtEl>
                                          <p:spTgt spid="36870"/>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6870"/>
                                        </p:tgtEl>
                                        <p:attrNameLst>
                                          <p:attrName>ppt_y</p:attrName>
                                        </p:attrNameLst>
                                      </p:cBhvr>
                                      <p:tavLst>
                                        <p:tav tm="0" fmla="#ppt_y-sin(pi*$)/3">
                                          <p:val>
                                            <p:fltVal val="0.500000"/>
                                          </p:val>
                                        </p:tav>
                                        <p:tav tm="100000">
                                          <p:val>
                                            <p:fltVal val="1.000000"/>
                                          </p:val>
                                        </p:tav>
                                      </p:tavLst>
                                    </p:anim>
                                    <p:anim calcmode="lin" valueType="num">
                                      <p:cBhvr>
                                        <p:cTn id="37" dur="664" tmFilter="0, 0; 0.125,0.2665; 0.25,0.4; 0.375,0.465; 0.5,0.5;  0.625,0.535; 0.75,0.6; 0.875,0.7335; 1,1">
                                          <p:stCondLst>
                                            <p:cond delay="664"/>
                                          </p:stCondLst>
                                        </p:cTn>
                                        <p:tgtEl>
                                          <p:spTgt spid="36870"/>
                                        </p:tgtEl>
                                        <p:attrNameLst>
                                          <p:attrName>ppt_y</p:attrName>
                                        </p:attrNameLst>
                                      </p:cBhvr>
                                      <p:tavLst>
                                        <p:tav tm="0" fmla="#ppt_y-sin(pi*$)/9">
                                          <p:val>
                                            <p:fltVal val="0.000000"/>
                                          </p:val>
                                        </p:tav>
                                        <p:tav tm="100000">
                                          <p:val>
                                            <p:fltVal val="1.000000"/>
                                          </p:val>
                                        </p:tav>
                                      </p:tavLst>
                                    </p:anim>
                                    <p:anim calcmode="lin" valueType="num">
                                      <p:cBhvr>
                                        <p:cTn id="38" dur="332" tmFilter="0, 0; 0.125,0.2665; 0.25,0.4; 0.375,0.465; 0.5,0.5;  0.625,0.535; 0.75,0.6; 0.875,0.7335; 1,1">
                                          <p:stCondLst>
                                            <p:cond delay="1324"/>
                                          </p:stCondLst>
                                        </p:cTn>
                                        <p:tgtEl>
                                          <p:spTgt spid="36870"/>
                                        </p:tgtEl>
                                        <p:attrNameLst>
                                          <p:attrName>ppt_y</p:attrName>
                                        </p:attrNameLst>
                                      </p:cBhvr>
                                      <p:tavLst>
                                        <p:tav tm="0" fmla="#ppt_y-sin(pi*$)/27">
                                          <p:val>
                                            <p:fltVal val="0.000000"/>
                                          </p:val>
                                        </p:tav>
                                        <p:tav tm="100000">
                                          <p:val>
                                            <p:fltVal val="1.000000"/>
                                          </p:val>
                                        </p:tav>
                                      </p:tavLst>
                                    </p:anim>
                                    <p:anim calcmode="lin" valueType="num">
                                      <p:cBhvr>
                                        <p:cTn id="39" dur="164" tmFilter="0, 0; 0.125,0.2665; 0.25,0.4; 0.375,0.465; 0.5,0.5;  0.625,0.535; 0.75,0.6; 0.875,0.7335; 1,1">
                                          <p:stCondLst>
                                            <p:cond delay="1656"/>
                                          </p:stCondLst>
                                        </p:cTn>
                                        <p:tgtEl>
                                          <p:spTgt spid="36870"/>
                                        </p:tgtEl>
                                        <p:attrNameLst>
                                          <p:attrName>ppt_y</p:attrName>
                                        </p:attrNameLst>
                                      </p:cBhvr>
                                      <p:tavLst>
                                        <p:tav tm="0" fmla="#ppt_y-sin(pi*$)/81">
                                          <p:val>
                                            <p:fltVal val="0.000000"/>
                                          </p:val>
                                        </p:tav>
                                        <p:tav tm="100000">
                                          <p:val>
                                            <p:fltVal val="1.000000"/>
                                          </p:val>
                                        </p:tav>
                                      </p:tavLst>
                                    </p:anim>
                                    <p:animScale>
                                      <p:cBhvr>
                                        <p:cTn id="40" dur="26">
                                          <p:stCondLst>
                                            <p:cond delay="650"/>
                                          </p:stCondLst>
                                        </p:cTn>
                                        <p:tgtEl>
                                          <p:spTgt spid="36870"/>
                                        </p:tgtEl>
                                      </p:cBhvr>
                                      <p:to x="100000" y="60000"/>
                                    </p:animScale>
                                    <p:animScale>
                                      <p:cBhvr>
                                        <p:cTn id="41" dur="166" decel="50000">
                                          <p:stCondLst>
                                            <p:cond delay="676"/>
                                          </p:stCondLst>
                                        </p:cTn>
                                        <p:tgtEl>
                                          <p:spTgt spid="36870"/>
                                        </p:tgtEl>
                                      </p:cBhvr>
                                      <p:to x="100000" y="100000"/>
                                    </p:animScale>
                                    <p:animScale>
                                      <p:cBhvr>
                                        <p:cTn id="42" dur="26">
                                          <p:stCondLst>
                                            <p:cond delay="1312"/>
                                          </p:stCondLst>
                                        </p:cTn>
                                        <p:tgtEl>
                                          <p:spTgt spid="36870"/>
                                        </p:tgtEl>
                                      </p:cBhvr>
                                      <p:to x="100000" y="80000"/>
                                    </p:animScale>
                                    <p:animScale>
                                      <p:cBhvr>
                                        <p:cTn id="43" dur="166" decel="50000">
                                          <p:stCondLst>
                                            <p:cond delay="1338"/>
                                          </p:stCondLst>
                                        </p:cTn>
                                        <p:tgtEl>
                                          <p:spTgt spid="36870"/>
                                        </p:tgtEl>
                                      </p:cBhvr>
                                      <p:to x="100000" y="100000"/>
                                    </p:animScale>
                                    <p:animScale>
                                      <p:cBhvr>
                                        <p:cTn id="44" dur="26">
                                          <p:stCondLst>
                                            <p:cond delay="1642"/>
                                          </p:stCondLst>
                                        </p:cTn>
                                        <p:tgtEl>
                                          <p:spTgt spid="36870"/>
                                        </p:tgtEl>
                                      </p:cBhvr>
                                      <p:to x="100000" y="90000"/>
                                    </p:animScale>
                                    <p:animScale>
                                      <p:cBhvr>
                                        <p:cTn id="45" dur="166" decel="50000">
                                          <p:stCondLst>
                                            <p:cond delay="1668"/>
                                          </p:stCondLst>
                                        </p:cTn>
                                        <p:tgtEl>
                                          <p:spTgt spid="36870"/>
                                        </p:tgtEl>
                                      </p:cBhvr>
                                      <p:to x="100000" y="100000"/>
                                    </p:animScale>
                                    <p:animScale>
                                      <p:cBhvr>
                                        <p:cTn id="46" dur="26">
                                          <p:stCondLst>
                                            <p:cond delay="1808"/>
                                          </p:stCondLst>
                                        </p:cTn>
                                        <p:tgtEl>
                                          <p:spTgt spid="36870"/>
                                        </p:tgtEl>
                                      </p:cBhvr>
                                      <p:to x="100000" y="95000"/>
                                    </p:animScale>
                                    <p:animScale>
                                      <p:cBhvr>
                                        <p:cTn id="47" dur="166" decel="50000">
                                          <p:stCondLst>
                                            <p:cond delay="1834"/>
                                          </p:stCondLst>
                                        </p:cTn>
                                        <p:tgtEl>
                                          <p:spTgt spid="3687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7" name="Rectangle 3"/>
          <p:cNvSpPr>
            <a:spLocks noGrp="1" noChangeArrowheads="1"/>
          </p:cNvSpPr>
          <p:nvPr>
            <p:ph type="body" sz="half" idx="1"/>
          </p:nvPr>
        </p:nvSpPr>
        <p:spPr>
          <a:xfrm>
            <a:off x="250825" y="333375"/>
            <a:ext cx="8374063" cy="5618163"/>
          </a:xfrm>
        </p:spPr>
        <p:txBody>
          <a:bodyPr vert="horz" wrap="square" lIns="91440" tIns="45720" rIns="91440" bIns="45720" numCol="1" anchor="t" anchorCtr="0" compatLnSpc="1"/>
          <a:p>
            <a:pPr eaLnBrk="1" hangingPunct="1">
              <a:buNone/>
            </a:pPr>
            <a:endParaRPr lang="en-US" altLang="zh-CN" sz="4800" b="1" dirty="0">
              <a:solidFill>
                <a:srgbClr val="0000FF"/>
              </a:solidFill>
              <a:effectLst>
                <a:outerShdw blurRad="38100" dist="38100" dir="2700000">
                  <a:srgbClr val="000000"/>
                </a:outerShdw>
              </a:effectLst>
              <a:ea typeface="黑体" panose="02010609060101010101" pitchFamily="2" charset="-122"/>
            </a:endParaRPr>
          </a:p>
          <a:p>
            <a:pPr eaLnBrk="1" hangingPunct="1">
              <a:buNone/>
            </a:pPr>
            <a:r>
              <a:rPr lang="en-US" altLang="zh-CN" sz="4800" b="1" dirty="0">
                <a:solidFill>
                  <a:srgbClr val="0000FF"/>
                </a:solidFill>
                <a:effectLst>
                  <a:outerShdw blurRad="38100" dist="38100" dir="2700000">
                    <a:srgbClr val="000000"/>
                  </a:outerShdw>
                </a:effectLst>
                <a:ea typeface="黑体" panose="02010609060101010101" pitchFamily="2" charset="-122"/>
              </a:rPr>
              <a:t>(4) IaI+IbI+IcI-(a+b+c)</a:t>
            </a:r>
            <a:endParaRPr lang="en-US" altLang="zh-CN" sz="4800" b="1" dirty="0">
              <a:effectLst>
                <a:outerShdw blurRad="38100" dist="38100" dir="2700000">
                  <a:srgbClr val="FFFFFF"/>
                </a:outerShdw>
              </a:effectLst>
              <a:ea typeface="黑体" panose="02010609060101010101" pitchFamily="2" charset="-122"/>
            </a:endParaRPr>
          </a:p>
        </p:txBody>
      </p:sp>
      <p:graphicFrame>
        <p:nvGraphicFramePr>
          <p:cNvPr id="62468" name="Object 4"/>
          <p:cNvGraphicFramePr/>
          <p:nvPr>
            <p:ph sz="half" idx="2"/>
          </p:nvPr>
        </p:nvGraphicFramePr>
        <p:xfrm>
          <a:off x="895350" y="1851025"/>
          <a:ext cx="7631113" cy="4229100"/>
        </p:xfrm>
        <a:graphic>
          <a:graphicData uri="http://schemas.openxmlformats.org/presentationml/2006/ole">
            <mc:AlternateContent xmlns:mc="http://schemas.openxmlformats.org/markup-compatibility/2006">
              <mc:Choice xmlns:v="urn:schemas-microsoft-com:vml" Requires="v">
                <p:oleObj spid="_x0000_s3084" name="" r:id="rId1" imgW="2692400" imgH="1282700" progId="Equation.DSMT4">
                  <p:embed/>
                </p:oleObj>
              </mc:Choice>
              <mc:Fallback>
                <p:oleObj name="" r:id="rId1" imgW="2692400" imgH="1282700" progId="Equation.DSMT4">
                  <p:embed/>
                  <p:pic>
                    <p:nvPicPr>
                      <p:cNvPr id="0" name="图片 3083"/>
                      <p:cNvPicPr/>
                      <p:nvPr/>
                    </p:nvPicPr>
                    <p:blipFill>
                      <a:blip r:embed="rId2"/>
                      <a:stretch>
                        <a:fillRect/>
                      </a:stretch>
                    </p:blipFill>
                    <p:spPr>
                      <a:xfrm>
                        <a:off x="895350" y="1851025"/>
                        <a:ext cx="7631113" cy="4229100"/>
                      </a:xfrm>
                      <a:prstGeom prst="rect">
                        <a:avLst/>
                      </a:prstGeom>
                      <a:noFill/>
                      <a:ln w="38100">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2467">
                                            <p:txEl>
                                              <p:charRg st="1" end="25"/>
                                            </p:txEl>
                                          </p:spTgt>
                                        </p:tgtEl>
                                        <p:attrNameLst>
                                          <p:attrName>style.visibility</p:attrName>
                                        </p:attrNameLst>
                                      </p:cBhvr>
                                      <p:to>
                                        <p:strVal val="visible"/>
                                      </p:to>
                                    </p:set>
                                    <p:animEffect transition="in" filter="diamond(in)">
                                      <p:cBhvr>
                                        <p:cTn id="7" dur="2000"/>
                                        <p:tgtEl>
                                          <p:spTgt spid="62467">
                                            <p:txEl>
                                              <p:charRg st="1" end="2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2468"/>
                                        </p:tgtEl>
                                        <p:attrNameLst>
                                          <p:attrName>style.visibility</p:attrName>
                                        </p:attrNameLst>
                                      </p:cBhvr>
                                      <p:to>
                                        <p:strVal val="visible"/>
                                      </p:to>
                                    </p:set>
                                    <p:animEffect transition="in" filter="strips(downLeft)">
                                      <p:cBhvr>
                                        <p:cTn id="12" dur="500"/>
                                        <p:tgtEl>
                                          <p:spTgt spid="62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p:cNvSpPr>
          <p:nvPr>
            <p:ph type="title"/>
          </p:nvPr>
        </p:nvSpPr>
        <p:spPr>
          <a:xfrm>
            <a:off x="685800" y="304800"/>
            <a:ext cx="8153400" cy="2133600"/>
          </a:xfrm>
          <a:ln/>
        </p:spPr>
        <p:txBody>
          <a:bodyPr vert="horz" wrap="square" lIns="91440" tIns="45720" rIns="91440" bIns="45720" anchor="ctr"/>
          <a:p>
            <a:pPr algn="l" eaLnBrk="1" hangingPunct="1"/>
            <a:r>
              <a:rPr lang="en-US" altLang="zh-CN" sz="2400" dirty="0">
                <a:solidFill>
                  <a:srgbClr val="800080"/>
                </a:solidFill>
              </a:rPr>
              <a:t>       </a:t>
            </a:r>
            <a:r>
              <a:rPr lang="zh-CN" altLang="en-US" sz="2400" b="1" dirty="0">
                <a:solidFill>
                  <a:schemeClr val="tx1"/>
                </a:solidFill>
              </a:rPr>
              <a:t>某公路养护小组乘车沿南北公路巡护维护。某天早晨从</a:t>
            </a:r>
            <a:r>
              <a:rPr lang="en-US" altLang="zh-CN" sz="2400" b="1" dirty="0">
                <a:solidFill>
                  <a:schemeClr val="tx1"/>
                </a:solidFill>
              </a:rPr>
              <a:t>A</a:t>
            </a:r>
            <a:r>
              <a:rPr lang="zh-CN" altLang="en-US" sz="2400" b="1" dirty="0">
                <a:solidFill>
                  <a:schemeClr val="tx1"/>
                </a:solidFill>
              </a:rPr>
              <a:t>地出发，晚上最后到达</a:t>
            </a:r>
            <a:r>
              <a:rPr lang="en-US" altLang="zh-CN" sz="2400" b="1" dirty="0">
                <a:solidFill>
                  <a:schemeClr val="tx1"/>
                </a:solidFill>
              </a:rPr>
              <a:t>B</a:t>
            </a:r>
            <a:r>
              <a:rPr lang="zh-CN" altLang="en-US" sz="2400" b="1" dirty="0">
                <a:solidFill>
                  <a:schemeClr val="tx1"/>
                </a:solidFill>
              </a:rPr>
              <a:t>地，约定向北为正方向，当天的行驶记录如下（单位：千米）：</a:t>
            </a:r>
            <a:br>
              <a:rPr lang="zh-CN" altLang="en-US" sz="2400" b="1" dirty="0">
                <a:solidFill>
                  <a:schemeClr val="tx1"/>
                </a:solidFill>
              </a:rPr>
            </a:br>
            <a:r>
              <a:rPr lang="zh-CN" altLang="en-US" sz="2400" b="1" dirty="0">
                <a:solidFill>
                  <a:schemeClr val="tx1"/>
                </a:solidFill>
              </a:rPr>
              <a:t>                   </a:t>
            </a:r>
            <a:r>
              <a:rPr lang="en-US" altLang="zh-CN" sz="2400" b="1" dirty="0">
                <a:solidFill>
                  <a:schemeClr val="tx1"/>
                </a:solidFill>
              </a:rPr>
              <a:t>+18</a:t>
            </a:r>
            <a:r>
              <a:rPr lang="zh-CN" altLang="en-US" sz="2400" b="1" dirty="0">
                <a:solidFill>
                  <a:schemeClr val="tx1"/>
                </a:solidFill>
              </a:rPr>
              <a:t>，</a:t>
            </a:r>
            <a:r>
              <a:rPr lang="en-US" altLang="zh-CN" sz="2400" b="1" dirty="0">
                <a:solidFill>
                  <a:schemeClr val="tx1"/>
                </a:solidFill>
              </a:rPr>
              <a:t>-9</a:t>
            </a:r>
            <a:r>
              <a:rPr lang="zh-CN" altLang="en-US" sz="2400" b="1" dirty="0">
                <a:solidFill>
                  <a:schemeClr val="tx1"/>
                </a:solidFill>
              </a:rPr>
              <a:t>，</a:t>
            </a:r>
            <a:r>
              <a:rPr lang="en-US" altLang="zh-CN" sz="2400" b="1" dirty="0">
                <a:solidFill>
                  <a:schemeClr val="tx1"/>
                </a:solidFill>
              </a:rPr>
              <a:t>-7</a:t>
            </a:r>
            <a:r>
              <a:rPr lang="zh-CN" altLang="en-US" sz="2400" b="1" dirty="0">
                <a:solidFill>
                  <a:schemeClr val="tx1"/>
                </a:solidFill>
              </a:rPr>
              <a:t>，</a:t>
            </a:r>
            <a:r>
              <a:rPr lang="en-US" altLang="zh-CN" sz="2400" b="1" dirty="0">
                <a:solidFill>
                  <a:schemeClr val="tx1"/>
                </a:solidFill>
              </a:rPr>
              <a:t>-14</a:t>
            </a:r>
            <a:r>
              <a:rPr lang="zh-CN" altLang="en-US" sz="2400" b="1" dirty="0">
                <a:solidFill>
                  <a:schemeClr val="tx1"/>
                </a:solidFill>
              </a:rPr>
              <a:t>，</a:t>
            </a:r>
            <a:r>
              <a:rPr lang="en-US" altLang="zh-CN" sz="2400" b="1" dirty="0">
                <a:solidFill>
                  <a:schemeClr val="tx1"/>
                </a:solidFill>
              </a:rPr>
              <a:t>-6</a:t>
            </a:r>
            <a:r>
              <a:rPr lang="zh-CN" altLang="en-US" sz="2400" b="1" dirty="0">
                <a:solidFill>
                  <a:schemeClr val="tx1"/>
                </a:solidFill>
              </a:rPr>
              <a:t>，</a:t>
            </a:r>
            <a:r>
              <a:rPr lang="en-US" altLang="zh-CN" sz="2400" b="1" dirty="0">
                <a:solidFill>
                  <a:schemeClr val="tx1"/>
                </a:solidFill>
              </a:rPr>
              <a:t>+13</a:t>
            </a:r>
            <a:r>
              <a:rPr lang="zh-CN" altLang="en-US" sz="2400" b="1" dirty="0">
                <a:solidFill>
                  <a:schemeClr val="tx1"/>
                </a:solidFill>
              </a:rPr>
              <a:t>，</a:t>
            </a:r>
            <a:r>
              <a:rPr lang="en-US" altLang="zh-CN" sz="2400" b="1" dirty="0">
                <a:solidFill>
                  <a:schemeClr val="tx1"/>
                </a:solidFill>
              </a:rPr>
              <a:t>-6</a:t>
            </a:r>
            <a:r>
              <a:rPr lang="zh-CN" altLang="en-US" sz="2400" b="1" dirty="0">
                <a:solidFill>
                  <a:schemeClr val="tx1"/>
                </a:solidFill>
              </a:rPr>
              <a:t>，</a:t>
            </a:r>
            <a:r>
              <a:rPr lang="en-US" altLang="zh-CN" sz="2400" b="1" dirty="0">
                <a:solidFill>
                  <a:schemeClr val="tx1"/>
                </a:solidFill>
              </a:rPr>
              <a:t>-8</a:t>
            </a:r>
            <a:r>
              <a:rPr lang="zh-CN" altLang="en-US" sz="2400" b="1" dirty="0">
                <a:solidFill>
                  <a:schemeClr val="tx1"/>
                </a:solidFill>
              </a:rPr>
              <a:t>，</a:t>
            </a:r>
            <a:br>
              <a:rPr lang="zh-CN" altLang="en-US" sz="2400" b="1" dirty="0">
                <a:solidFill>
                  <a:schemeClr val="tx1"/>
                </a:solidFill>
              </a:rPr>
            </a:br>
            <a:r>
              <a:rPr lang="zh-CN" altLang="en-US" sz="2400" b="1" dirty="0">
                <a:solidFill>
                  <a:schemeClr val="tx1"/>
                </a:solidFill>
              </a:rPr>
              <a:t>问题：</a:t>
            </a:r>
            <a:r>
              <a:rPr lang="en-US" altLang="zh-CN" sz="2400" b="1" dirty="0">
                <a:solidFill>
                  <a:schemeClr val="tx1"/>
                </a:solidFill>
              </a:rPr>
              <a:t>B</a:t>
            </a:r>
            <a:r>
              <a:rPr lang="zh-CN" altLang="en-US" sz="2400" b="1" dirty="0">
                <a:solidFill>
                  <a:schemeClr val="tx1"/>
                </a:solidFill>
              </a:rPr>
              <a:t>地</a:t>
            </a:r>
            <a:r>
              <a:rPr lang="en-US" altLang="zh-CN" sz="2400" b="1" dirty="0">
                <a:solidFill>
                  <a:schemeClr val="tx1"/>
                </a:solidFill>
              </a:rPr>
              <a:t>A</a:t>
            </a:r>
            <a:r>
              <a:rPr lang="zh-CN" altLang="en-US" sz="2400" b="1" dirty="0">
                <a:solidFill>
                  <a:schemeClr val="tx1"/>
                </a:solidFill>
              </a:rPr>
              <a:t>地何方？相距多少千米？若汽车行驶每千米耗油</a:t>
            </a:r>
            <a:r>
              <a:rPr lang="en-US" altLang="zh-CN" sz="2400" b="1" dirty="0">
                <a:solidFill>
                  <a:schemeClr val="tx1"/>
                </a:solidFill>
              </a:rPr>
              <a:t>a</a:t>
            </a:r>
            <a:r>
              <a:rPr lang="zh-CN" altLang="en-US" sz="2400" b="1" dirty="0">
                <a:solidFill>
                  <a:schemeClr val="tx1"/>
                </a:solidFill>
              </a:rPr>
              <a:t>升，求该天共耗油多少升？</a:t>
            </a:r>
            <a:endParaRPr lang="zh-CN" altLang="en-US" sz="2400" b="1" dirty="0">
              <a:solidFill>
                <a:schemeClr val="tx1"/>
              </a:solidFill>
            </a:endParaRPr>
          </a:p>
        </p:txBody>
      </p:sp>
      <p:sp>
        <p:nvSpPr>
          <p:cNvPr id="99331" name="Rectangle 3"/>
          <p:cNvSpPr>
            <a:spLocks noGrp="1"/>
          </p:cNvSpPr>
          <p:nvPr>
            <p:ph idx="1"/>
          </p:nvPr>
        </p:nvSpPr>
        <p:spPr>
          <a:xfrm>
            <a:off x="395288" y="2420938"/>
            <a:ext cx="8458200" cy="4267200"/>
          </a:xfrm>
          <a:ln/>
        </p:spPr>
        <p:txBody>
          <a:bodyPr vert="horz" wrap="square" lIns="91440" tIns="45720" rIns="91440" bIns="45720" anchor="t"/>
          <a:p>
            <a:pPr eaLnBrk="1" hangingPunct="1"/>
            <a:r>
              <a:rPr lang="en-US" altLang="zh-CN" sz="2400" b="1" dirty="0">
                <a:solidFill>
                  <a:srgbClr val="0000FF"/>
                </a:solidFill>
              </a:rPr>
              <a:t>【</a:t>
            </a:r>
            <a:r>
              <a:rPr lang="zh-CN" altLang="en-US" sz="2400" b="1" dirty="0">
                <a:solidFill>
                  <a:srgbClr val="0000FF"/>
                </a:solidFill>
              </a:rPr>
              <a:t>分析</a:t>
            </a:r>
            <a:r>
              <a:rPr lang="en-US" altLang="zh-CN" sz="2400" b="1" dirty="0">
                <a:solidFill>
                  <a:srgbClr val="0000FF"/>
                </a:solidFill>
              </a:rPr>
              <a:t>】</a:t>
            </a:r>
            <a:r>
              <a:rPr lang="zh-CN" altLang="en-US" sz="2400" b="1" dirty="0">
                <a:solidFill>
                  <a:srgbClr val="0000FF"/>
                </a:solidFill>
              </a:rPr>
              <a:t>将行驶记录相加，若结果为正，则在原出发地</a:t>
            </a:r>
            <a:r>
              <a:rPr lang="en-US" altLang="zh-CN" sz="2400" b="1" dirty="0">
                <a:solidFill>
                  <a:srgbClr val="0000FF"/>
                </a:solidFill>
              </a:rPr>
              <a:t>A</a:t>
            </a:r>
            <a:r>
              <a:rPr lang="zh-CN" altLang="en-US" sz="2400" b="1" dirty="0">
                <a:solidFill>
                  <a:srgbClr val="0000FF"/>
                </a:solidFill>
              </a:rPr>
              <a:t>地的正北方向；若结果为负，则在原出发地</a:t>
            </a:r>
            <a:r>
              <a:rPr lang="en-US" altLang="zh-CN" sz="2400" b="1" dirty="0">
                <a:solidFill>
                  <a:srgbClr val="0000FF"/>
                </a:solidFill>
              </a:rPr>
              <a:t>A</a:t>
            </a:r>
            <a:r>
              <a:rPr lang="zh-CN" altLang="en-US" sz="2400" b="1" dirty="0">
                <a:solidFill>
                  <a:srgbClr val="0000FF"/>
                </a:solidFill>
              </a:rPr>
              <a:t>地的正南方向。汽车耗油跟方向无关，只跟行驶的总路程有关。而每段路程即记录的绝对值，总路程即每段路程绝对值的和。</a:t>
            </a:r>
            <a:endParaRPr lang="zh-CN" altLang="en-US" sz="2400" b="1" dirty="0">
              <a:solidFill>
                <a:srgbClr val="0000FF"/>
              </a:solidFill>
            </a:endParaRPr>
          </a:p>
          <a:p>
            <a:pPr eaLnBrk="1" hangingPunct="1"/>
            <a:r>
              <a:rPr lang="zh-CN" altLang="en-US" sz="2400" b="1" dirty="0">
                <a:solidFill>
                  <a:srgbClr val="FF0000"/>
                </a:solidFill>
              </a:rPr>
              <a:t>解：（</a:t>
            </a:r>
            <a:r>
              <a:rPr lang="en-US" altLang="zh-CN" sz="2400" b="1" dirty="0">
                <a:solidFill>
                  <a:srgbClr val="FF0000"/>
                </a:solidFill>
              </a:rPr>
              <a:t>+18</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-9</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-7</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-14</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-6</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+13</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-6</a:t>
            </a:r>
            <a:r>
              <a:rPr lang="zh-CN" altLang="en-US" sz="2400" b="1" dirty="0">
                <a:solidFill>
                  <a:srgbClr val="FF0000"/>
                </a:solidFill>
              </a:rPr>
              <a:t>）</a:t>
            </a:r>
            <a:r>
              <a:rPr lang="en-US" altLang="zh-CN" sz="2400" b="1" dirty="0">
                <a:solidFill>
                  <a:srgbClr val="FF0000"/>
                </a:solidFill>
              </a:rPr>
              <a:t>+</a:t>
            </a:r>
            <a:r>
              <a:rPr lang="zh-CN" altLang="en-US" sz="2400" b="1" dirty="0">
                <a:solidFill>
                  <a:srgbClr val="FF0000"/>
                </a:solidFill>
              </a:rPr>
              <a:t>（</a:t>
            </a:r>
            <a:r>
              <a:rPr lang="en-US" altLang="zh-CN" sz="2400" b="1" dirty="0">
                <a:solidFill>
                  <a:srgbClr val="FF0000"/>
                </a:solidFill>
              </a:rPr>
              <a:t>-8</a:t>
            </a:r>
            <a:r>
              <a:rPr lang="zh-CN" altLang="en-US" sz="2400" b="1" dirty="0">
                <a:solidFill>
                  <a:srgbClr val="FF0000"/>
                </a:solidFill>
              </a:rPr>
              <a:t>）</a:t>
            </a:r>
            <a:r>
              <a:rPr lang="en-US" altLang="zh-CN" sz="2400" b="1" dirty="0">
                <a:solidFill>
                  <a:srgbClr val="FF0000"/>
                </a:solidFill>
              </a:rPr>
              <a:t>=-5</a:t>
            </a:r>
            <a:r>
              <a:rPr lang="zh-CN" altLang="en-US" sz="2400" b="1" dirty="0">
                <a:solidFill>
                  <a:srgbClr val="FF0000"/>
                </a:solidFill>
              </a:rPr>
              <a:t>（千米）</a:t>
            </a:r>
            <a:endParaRPr lang="zh-CN" altLang="en-US" sz="2400" b="1" dirty="0">
              <a:solidFill>
                <a:srgbClr val="FF0000"/>
              </a:solidFill>
            </a:endParaRPr>
          </a:p>
          <a:p>
            <a:pPr eaLnBrk="1" hangingPunct="1"/>
            <a:r>
              <a:rPr lang="zh-CN" altLang="en-US" sz="2400" b="1" dirty="0">
                <a:solidFill>
                  <a:srgbClr val="FF0000"/>
                </a:solidFill>
              </a:rPr>
              <a:t>    所以，</a:t>
            </a:r>
            <a:r>
              <a:rPr lang="en-US" altLang="zh-CN" sz="2400" b="1" dirty="0">
                <a:solidFill>
                  <a:srgbClr val="FF0000"/>
                </a:solidFill>
              </a:rPr>
              <a:t>B</a:t>
            </a:r>
            <a:r>
              <a:rPr lang="zh-CN" altLang="en-US" sz="2400" b="1" dirty="0">
                <a:solidFill>
                  <a:srgbClr val="FF0000"/>
                </a:solidFill>
              </a:rPr>
              <a:t>地在</a:t>
            </a:r>
            <a:r>
              <a:rPr lang="en-US" altLang="zh-CN" sz="2400" b="1" dirty="0">
                <a:solidFill>
                  <a:srgbClr val="FF0000"/>
                </a:solidFill>
              </a:rPr>
              <a:t>A</a:t>
            </a:r>
            <a:r>
              <a:rPr lang="zh-CN" altLang="en-US" sz="2400" b="1" dirty="0">
                <a:solidFill>
                  <a:srgbClr val="FF0000"/>
                </a:solidFill>
              </a:rPr>
              <a:t>地的南方，距</a:t>
            </a:r>
            <a:r>
              <a:rPr lang="en-US" altLang="zh-CN" sz="2400" b="1" dirty="0">
                <a:solidFill>
                  <a:srgbClr val="FF0000"/>
                </a:solidFill>
              </a:rPr>
              <a:t>A</a:t>
            </a:r>
            <a:r>
              <a:rPr lang="zh-CN" altLang="en-US" sz="2400" b="1" dirty="0">
                <a:solidFill>
                  <a:srgbClr val="FF0000"/>
                </a:solidFill>
              </a:rPr>
              <a:t>地</a:t>
            </a:r>
            <a:r>
              <a:rPr lang="en-US" altLang="zh-CN" sz="2400" b="1" dirty="0">
                <a:solidFill>
                  <a:srgbClr val="FF0000"/>
                </a:solidFill>
              </a:rPr>
              <a:t>5</a:t>
            </a:r>
            <a:r>
              <a:rPr lang="zh-CN" altLang="en-US" sz="2400" b="1" dirty="0">
                <a:solidFill>
                  <a:srgbClr val="FF0000"/>
                </a:solidFill>
              </a:rPr>
              <a:t>千米处。</a:t>
            </a:r>
            <a:endParaRPr lang="zh-CN" altLang="en-US" sz="2400" b="1" dirty="0">
              <a:solidFill>
                <a:srgbClr val="FF0000"/>
              </a:solidFill>
            </a:endParaRPr>
          </a:p>
          <a:p>
            <a:pPr eaLnBrk="1" hangingPunct="1"/>
            <a:r>
              <a:rPr lang="zh-CN" altLang="en-US" sz="2400" b="1" dirty="0">
                <a:solidFill>
                  <a:srgbClr val="FF0000"/>
                </a:solidFill>
              </a:rPr>
              <a:t> </a:t>
            </a:r>
            <a:r>
              <a:rPr lang="en-US" altLang="zh-CN" sz="2400" b="1" dirty="0">
                <a:solidFill>
                  <a:srgbClr val="FF0000"/>
                </a:solidFill>
              </a:rPr>
              <a:t>|+18|+|-9|+|-7|+|-14|+|-6|+|+13|+|-6|+|-8|=81</a:t>
            </a:r>
            <a:r>
              <a:rPr lang="zh-CN" altLang="en-US" sz="2400" b="1" dirty="0">
                <a:solidFill>
                  <a:srgbClr val="FF0000"/>
                </a:solidFill>
              </a:rPr>
              <a:t>（千米）</a:t>
            </a:r>
            <a:endParaRPr lang="zh-CN" altLang="en-US" sz="2400" b="1" dirty="0">
              <a:solidFill>
                <a:srgbClr val="FF0000"/>
              </a:solidFill>
            </a:endParaRPr>
          </a:p>
          <a:p>
            <a:pPr eaLnBrk="1" hangingPunct="1"/>
            <a:r>
              <a:rPr lang="en-US" altLang="zh-CN" sz="2400" b="1" dirty="0">
                <a:solidFill>
                  <a:srgbClr val="FF0000"/>
                </a:solidFill>
              </a:rPr>
              <a:t>81X a=81 a</a:t>
            </a:r>
            <a:endParaRPr lang="en-US" altLang="zh-CN" sz="2400" b="1" dirty="0">
              <a:solidFill>
                <a:srgbClr val="FF0000"/>
              </a:solidFill>
            </a:endParaRPr>
          </a:p>
          <a:p>
            <a:pPr eaLnBrk="1" hangingPunct="1">
              <a:buNone/>
            </a:pPr>
            <a:r>
              <a:rPr lang="zh-CN" altLang="en-US" sz="2400" b="1" dirty="0">
                <a:solidFill>
                  <a:srgbClr val="FF0000"/>
                </a:solidFill>
              </a:rPr>
              <a:t>答：</a:t>
            </a:r>
            <a:r>
              <a:rPr lang="en-US" altLang="zh-CN" sz="2400" b="1" dirty="0">
                <a:solidFill>
                  <a:srgbClr val="FF0000"/>
                </a:solidFill>
              </a:rPr>
              <a:t>A</a:t>
            </a:r>
            <a:r>
              <a:rPr lang="zh-CN" altLang="en-US" sz="2400" b="1" dirty="0">
                <a:solidFill>
                  <a:srgbClr val="FF0000"/>
                </a:solidFill>
              </a:rPr>
              <a:t>地在</a:t>
            </a:r>
            <a:r>
              <a:rPr lang="en-US" altLang="zh-CN" sz="2400" b="1" dirty="0">
                <a:solidFill>
                  <a:srgbClr val="FF0000"/>
                </a:solidFill>
              </a:rPr>
              <a:t>B</a:t>
            </a:r>
            <a:r>
              <a:rPr lang="zh-CN" altLang="en-US" sz="2400" b="1" dirty="0">
                <a:solidFill>
                  <a:srgbClr val="FF0000"/>
                </a:solidFill>
              </a:rPr>
              <a:t>地的南方距</a:t>
            </a:r>
            <a:r>
              <a:rPr lang="en-US" altLang="zh-CN" sz="2400" b="1" dirty="0">
                <a:solidFill>
                  <a:srgbClr val="FF0000"/>
                </a:solidFill>
              </a:rPr>
              <a:t>B</a:t>
            </a:r>
            <a:r>
              <a:rPr lang="zh-CN" altLang="en-US" sz="2400" b="1" dirty="0">
                <a:solidFill>
                  <a:srgbClr val="FF0000"/>
                </a:solidFill>
              </a:rPr>
              <a:t>地</a:t>
            </a:r>
            <a:r>
              <a:rPr lang="en-US" altLang="zh-CN" sz="2400" b="1" dirty="0">
                <a:solidFill>
                  <a:srgbClr val="FF0000"/>
                </a:solidFill>
              </a:rPr>
              <a:t>5</a:t>
            </a:r>
            <a:r>
              <a:rPr lang="zh-CN" altLang="en-US" sz="2400" b="1" dirty="0">
                <a:solidFill>
                  <a:srgbClr val="FF0000"/>
                </a:solidFill>
              </a:rPr>
              <a:t>千米。求该天共耗油</a:t>
            </a:r>
            <a:r>
              <a:rPr lang="en-US" altLang="zh-CN" sz="2400" b="1" dirty="0">
                <a:solidFill>
                  <a:srgbClr val="FF0000"/>
                </a:solidFill>
              </a:rPr>
              <a:t>81 a</a:t>
            </a:r>
            <a:r>
              <a:rPr lang="zh-CN" altLang="en-US" sz="2400" b="1" dirty="0">
                <a:solidFill>
                  <a:srgbClr val="FF0000"/>
                </a:solidFill>
              </a:rPr>
              <a:t>升</a:t>
            </a:r>
            <a:endParaRPr lang="zh-CN" altLang="en-US" sz="2400" b="1" dirty="0">
              <a:solidFill>
                <a:srgbClr val="FF0000"/>
              </a:solidFill>
            </a:endParaRPr>
          </a:p>
          <a:p>
            <a:pPr eaLnBrk="1" hangingPunct="1">
              <a:buNone/>
            </a:pPr>
            <a:endParaRPr lang="zh-CN" altLang="en-US" sz="2400" b="1" dirty="0">
              <a:solidFill>
                <a:srgbClr val="FF0000"/>
              </a:solidFill>
            </a:endParaRPr>
          </a:p>
          <a:p>
            <a:pPr eaLnBrk="1" hangingPunct="1">
              <a:buNone/>
            </a:pPr>
            <a:endParaRPr lang="en-US" altLang="zh-CN" sz="2400" dirty="0">
              <a:solidFill>
                <a:srgbClr val="80008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9331">
                                            <p:txEl>
                                              <p:charRg st="0" end="101"/>
                                            </p:txEl>
                                          </p:spTgt>
                                        </p:tgtEl>
                                        <p:attrNameLst>
                                          <p:attrName>style.visibility</p:attrName>
                                        </p:attrNameLst>
                                      </p:cBhvr>
                                      <p:to>
                                        <p:strVal val="visible"/>
                                      </p:to>
                                    </p:set>
                                    <p:anim calcmode="lin" valueType="num">
                                      <p:cBhvr additive="base">
                                        <p:cTn id="7" dur="500" fill="hold"/>
                                        <p:tgtEl>
                                          <p:spTgt spid="99331">
                                            <p:txEl>
                                              <p:charRg st="0" end="10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9331">
                                            <p:txEl>
                                              <p:charRg st="0" end="10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9331">
                                            <p:txEl>
                                              <p:charRg st="101" end="153"/>
                                            </p:txEl>
                                          </p:spTgt>
                                        </p:tgtEl>
                                        <p:attrNameLst>
                                          <p:attrName>style.visibility</p:attrName>
                                        </p:attrNameLst>
                                      </p:cBhvr>
                                      <p:to>
                                        <p:strVal val="visible"/>
                                      </p:to>
                                    </p:set>
                                    <p:anim calcmode="lin" valueType="num">
                                      <p:cBhvr additive="base">
                                        <p:cTn id="13" dur="500" fill="hold"/>
                                        <p:tgtEl>
                                          <p:spTgt spid="99331">
                                            <p:txEl>
                                              <p:charRg st="101" end="15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9331">
                                            <p:txEl>
                                              <p:charRg st="101" end="15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9331">
                                            <p:txEl>
                                              <p:charRg st="153" end="178"/>
                                            </p:txEl>
                                          </p:spTgt>
                                        </p:tgtEl>
                                        <p:attrNameLst>
                                          <p:attrName>style.visibility</p:attrName>
                                        </p:attrNameLst>
                                      </p:cBhvr>
                                      <p:to>
                                        <p:strVal val="visible"/>
                                      </p:to>
                                    </p:set>
                                    <p:anim calcmode="lin" valueType="num">
                                      <p:cBhvr additive="base">
                                        <p:cTn id="19" dur="500" fill="hold"/>
                                        <p:tgtEl>
                                          <p:spTgt spid="99331">
                                            <p:txEl>
                                              <p:charRg st="153" end="178"/>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9331">
                                            <p:txEl>
                                              <p:charRg st="153" end="178"/>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9331">
                                            <p:txEl>
                                              <p:charRg st="178" end="229"/>
                                            </p:txEl>
                                          </p:spTgt>
                                        </p:tgtEl>
                                        <p:attrNameLst>
                                          <p:attrName>style.visibility</p:attrName>
                                        </p:attrNameLst>
                                      </p:cBhvr>
                                      <p:to>
                                        <p:strVal val="visible"/>
                                      </p:to>
                                    </p:set>
                                    <p:anim calcmode="lin" valueType="num">
                                      <p:cBhvr additive="base">
                                        <p:cTn id="25" dur="500" fill="hold"/>
                                        <p:tgtEl>
                                          <p:spTgt spid="99331">
                                            <p:txEl>
                                              <p:charRg st="178" end="229"/>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9331">
                                            <p:txEl>
                                              <p:charRg st="178" end="229"/>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9331">
                                            <p:txEl>
                                              <p:charRg st="229" end="240"/>
                                            </p:txEl>
                                          </p:spTgt>
                                        </p:tgtEl>
                                        <p:attrNameLst>
                                          <p:attrName>style.visibility</p:attrName>
                                        </p:attrNameLst>
                                      </p:cBhvr>
                                      <p:to>
                                        <p:strVal val="visible"/>
                                      </p:to>
                                    </p:set>
                                    <p:anim calcmode="lin" valueType="num">
                                      <p:cBhvr additive="base">
                                        <p:cTn id="31" dur="500" fill="hold"/>
                                        <p:tgtEl>
                                          <p:spTgt spid="99331">
                                            <p:txEl>
                                              <p:charRg st="229" end="24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9331">
                                            <p:txEl>
                                              <p:charRg st="229" end="240"/>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99331">
                                            <p:txEl>
                                              <p:charRg st="240" end="269"/>
                                            </p:txEl>
                                          </p:spTgt>
                                        </p:tgtEl>
                                        <p:attrNameLst>
                                          <p:attrName>style.visibility</p:attrName>
                                        </p:attrNameLst>
                                      </p:cBhvr>
                                      <p:to>
                                        <p:strVal val="visible"/>
                                      </p:to>
                                    </p:set>
                                    <p:anim calcmode="lin" valueType="num">
                                      <p:cBhvr additive="base">
                                        <p:cTn id="37" dur="500" fill="hold"/>
                                        <p:tgtEl>
                                          <p:spTgt spid="99331">
                                            <p:txEl>
                                              <p:charRg st="240" end="269"/>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99331">
                                            <p:txEl>
                                              <p:charRg st="240" end="26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7" name="Rectangle 2"/>
          <p:cNvSpPr/>
          <p:nvPr/>
        </p:nvSpPr>
        <p:spPr>
          <a:xfrm>
            <a:off x="1042988" y="1412875"/>
            <a:ext cx="7267575" cy="1152525"/>
          </a:xfrm>
          <a:prstGeom prst="rect">
            <a:avLst/>
          </a:prstGeom>
          <a:noFill/>
          <a:ln w="9525">
            <a:noFill/>
          </a:ln>
        </p:spPr>
        <p:txBody>
          <a:bodyPr/>
          <a:p>
            <a:pPr marL="342900" indent="-342900">
              <a:spcBef>
                <a:spcPct val="20000"/>
              </a:spcBef>
              <a:buChar char="•"/>
            </a:pPr>
            <a:r>
              <a:rPr lang="zh-CN" altLang="en-US" sz="2800" b="1" dirty="0">
                <a:latin typeface="Times New Roman" panose="02020603050405020304" pitchFamily="18" charset="0"/>
                <a:ea typeface="黑体" panose="02010609060101010101" pitchFamily="2" charset="-122"/>
              </a:rPr>
              <a:t>一架飞机做特技表演，起飞后的高度变化如下表：</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endParaRPr lang="en-US" altLang="zh-CN" sz="2800" b="1" dirty="0">
              <a:latin typeface="Times New Roman" panose="02020603050405020304" pitchFamily="18" charset="0"/>
              <a:ea typeface="黑体" panose="02010609060101010101" pitchFamily="2" charset="-122"/>
            </a:endParaRPr>
          </a:p>
        </p:txBody>
      </p:sp>
      <p:graphicFrame>
        <p:nvGraphicFramePr>
          <p:cNvPr id="1026" name="Object 3"/>
          <p:cNvGraphicFramePr/>
          <p:nvPr/>
        </p:nvGraphicFramePr>
        <p:xfrm>
          <a:off x="755650" y="2492375"/>
          <a:ext cx="8001000" cy="3241675"/>
        </p:xfrm>
        <a:graphic>
          <a:graphicData uri="http://schemas.openxmlformats.org/presentationml/2006/ole">
            <mc:AlternateContent xmlns:mc="http://schemas.openxmlformats.org/markup-compatibility/2006">
              <mc:Choice xmlns:v="urn:schemas-microsoft-com:vml" Requires="v">
                <p:oleObj spid="_x0000_s3076" name="" r:id="rId1" imgW="4324350" imgH="1047750" progId="Paint.Picture">
                  <p:embed/>
                </p:oleObj>
              </mc:Choice>
              <mc:Fallback>
                <p:oleObj name="" r:id="rId1" imgW="4324350" imgH="1047750" progId="Paint.Picture">
                  <p:embed/>
                  <p:pic>
                    <p:nvPicPr>
                      <p:cNvPr id="0" name="图片 3075"/>
                      <p:cNvPicPr/>
                      <p:nvPr/>
                    </p:nvPicPr>
                    <p:blipFill>
                      <a:blip r:embed="rId2"/>
                      <a:stretch>
                        <a:fillRect/>
                      </a:stretch>
                    </p:blipFill>
                    <p:spPr>
                      <a:xfrm>
                        <a:off x="755650" y="2492375"/>
                        <a:ext cx="8001000" cy="3241675"/>
                      </a:xfrm>
                      <a:prstGeom prst="rect">
                        <a:avLst/>
                      </a:prstGeom>
                      <a:noFill/>
                      <a:ln w="38100">
                        <a:noFill/>
                        <a:miter/>
                      </a:ln>
                    </p:spPr>
                  </p:pic>
                </p:oleObj>
              </mc:Fallback>
            </mc:AlternateContent>
          </a:graphicData>
        </a:graphic>
      </p:graphicFrame>
      <p:sp>
        <p:nvSpPr>
          <p:cNvPr id="1028" name="Text Box 4"/>
          <p:cNvSpPr txBox="1"/>
          <p:nvPr/>
        </p:nvSpPr>
        <p:spPr>
          <a:xfrm>
            <a:off x="1371600" y="5667375"/>
            <a:ext cx="6513513" cy="519113"/>
          </a:xfrm>
          <a:prstGeom prst="rect">
            <a:avLst/>
          </a:prstGeom>
          <a:noFill/>
          <a:ln w="9525">
            <a:noFill/>
          </a:ln>
        </p:spPr>
        <p:txBody>
          <a:bodyPr>
            <a:spAutoFit/>
          </a:bodyPr>
          <a:p>
            <a:r>
              <a:rPr lang="zh-CN" altLang="en-US" sz="2800" b="1" dirty="0">
                <a:solidFill>
                  <a:schemeClr val="bg1"/>
                </a:solidFill>
                <a:latin typeface="Tahoma" panose="020B0604030504040204" pitchFamily="34" charset="0"/>
                <a:ea typeface="黑体" panose="02010609060101010101" pitchFamily="2" charset="-122"/>
              </a:rPr>
              <a:t>此时飞机比起飞点高了多少千米？</a:t>
            </a:r>
            <a:endParaRPr lang="zh-CN" altLang="en-US" sz="2800" b="1" dirty="0">
              <a:solidFill>
                <a:schemeClr val="bg1"/>
              </a:solidFill>
              <a:latin typeface="Tahoma" panose="020B0604030504040204" pitchFamily="34" charset="0"/>
              <a:ea typeface="黑体" panose="02010609060101010101" pitchFamily="2" charset="-122"/>
            </a:endParaRPr>
          </a:p>
        </p:txBody>
      </p:sp>
      <p:sp>
        <p:nvSpPr>
          <p:cNvPr id="1029" name="WordArt 5"/>
          <p:cNvSpPr>
            <a:spLocks noTextEdit="1"/>
          </p:cNvSpPr>
          <p:nvPr/>
        </p:nvSpPr>
        <p:spPr>
          <a:xfrm rot="-1082787">
            <a:off x="468313" y="476250"/>
            <a:ext cx="1828800" cy="627063"/>
          </a:xfrm>
          <a:prstGeom prst="rect">
            <a:avLst/>
          </a:prstGeom>
        </p:spPr>
        <p:txBody>
          <a:bodyPr wrap="none" fromWordArt="1">
            <a:prstTxWarp prst="textPlain">
              <a:avLst>
                <a:gd name="adj" fmla="val 50000"/>
              </a:avLst>
            </a:prstTxWarp>
            <a:normAutofit/>
          </a:bodyPr>
          <a:p>
            <a:pPr algn="ctr"/>
            <a:r>
              <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议一议？</a:t>
            </a:r>
            <a:endPar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AutoShape 4"/>
          <p:cNvSpPr/>
          <p:nvPr/>
        </p:nvSpPr>
        <p:spPr>
          <a:xfrm>
            <a:off x="0" y="0"/>
            <a:ext cx="7451725" cy="908050"/>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en-US" altLang="zh-CN" sz="4800" b="1" dirty="0">
                <a:solidFill>
                  <a:srgbClr val="FF0000"/>
                </a:solidFill>
                <a:latin typeface="楷体_GB2312" pitchFamily="49" charset="-122"/>
                <a:ea typeface="楷体_GB2312" pitchFamily="49" charset="-122"/>
              </a:rPr>
              <a:t>1.</a:t>
            </a:r>
            <a:r>
              <a:rPr lang="zh-CN" altLang="en-US" sz="4800" b="1" dirty="0">
                <a:solidFill>
                  <a:srgbClr val="FF0000"/>
                </a:solidFill>
                <a:latin typeface="楷体_GB2312" pitchFamily="49" charset="-122"/>
                <a:ea typeface="楷体_GB2312" pitchFamily="49" charset="-122"/>
              </a:rPr>
              <a:t>加减混合运算的基本步骤</a:t>
            </a:r>
            <a:endParaRPr lang="zh-CN" altLang="en-US" sz="4800" b="1" dirty="0">
              <a:solidFill>
                <a:srgbClr val="FF0000"/>
              </a:solidFill>
              <a:latin typeface="楷体_GB2312" pitchFamily="49" charset="-122"/>
              <a:ea typeface="楷体_GB2312" pitchFamily="49" charset="-122"/>
            </a:endParaRPr>
          </a:p>
        </p:txBody>
      </p:sp>
      <p:sp>
        <p:nvSpPr>
          <p:cNvPr id="100357" name="Rectangle 5"/>
          <p:cNvSpPr/>
          <p:nvPr/>
        </p:nvSpPr>
        <p:spPr>
          <a:xfrm>
            <a:off x="468313" y="1557338"/>
            <a:ext cx="7935912" cy="3016250"/>
          </a:xfrm>
          <a:prstGeom prst="rect">
            <a:avLst/>
          </a:prstGeom>
          <a:noFill/>
          <a:ln w="9525">
            <a:noFill/>
          </a:ln>
        </p:spPr>
        <p:txBody>
          <a:bodyPr wrap="none" anchor="ctr">
            <a:spAutoFit/>
          </a:bodyPr>
          <a:p>
            <a:pPr indent="266700"/>
            <a:r>
              <a:rPr lang="en-US" altLang="zh-CN" sz="3200" b="1" dirty="0">
                <a:latin typeface="Arial" panose="020B0604020202020204" pitchFamily="34" charset="0"/>
              </a:rPr>
              <a:t>⑴</a:t>
            </a:r>
            <a:r>
              <a:rPr lang="zh-CN" altLang="en-US" sz="3200" b="1" dirty="0">
                <a:latin typeface="Arial" panose="020B0604020202020204" pitchFamily="34" charset="0"/>
              </a:rPr>
              <a:t>把混合运算中的减法转变为加法，写成前</a:t>
            </a:r>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面是加号的形式；</a:t>
            </a:r>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⑵省略加号和括号；</a:t>
            </a:r>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⑶恰当运用加法交换律和结合律简化计算；</a:t>
            </a:r>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⑷在每一步的运算中都须先定符号，后计算</a:t>
            </a:r>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数值。</a:t>
            </a:r>
            <a:endParaRPr lang="zh-CN" altLang="en-US" sz="32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0357"/>
                                        </p:tgtEl>
                                        <p:attrNameLst>
                                          <p:attrName>style.visibility</p:attrName>
                                        </p:attrNameLst>
                                      </p:cBhvr>
                                      <p:to>
                                        <p:strVal val="visible"/>
                                      </p:to>
                                    </p:set>
                                    <p:animEffect transition="in" filter="box(in)">
                                      <p:cBhvr>
                                        <p:cTn id="7" dur="500"/>
                                        <p:tgtEl>
                                          <p:spTgt spid="100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AutoShape 4"/>
          <p:cNvSpPr/>
          <p:nvPr/>
        </p:nvSpPr>
        <p:spPr>
          <a:xfrm>
            <a:off x="0" y="0"/>
            <a:ext cx="7885113" cy="836613"/>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en-US" altLang="zh-CN" sz="4800" b="1" dirty="0">
                <a:solidFill>
                  <a:srgbClr val="FF0000"/>
                </a:solidFill>
                <a:latin typeface="楷体_GB2312" pitchFamily="49" charset="-122"/>
                <a:ea typeface="楷体_GB2312" pitchFamily="49" charset="-122"/>
              </a:rPr>
              <a:t>2</a:t>
            </a:r>
            <a:r>
              <a:rPr lang="zh-CN" altLang="en-US" sz="4800" b="1" dirty="0">
                <a:solidFill>
                  <a:srgbClr val="FF0000"/>
                </a:solidFill>
                <a:latin typeface="楷体_GB2312" pitchFamily="49" charset="-122"/>
                <a:ea typeface="楷体_GB2312" pitchFamily="49" charset="-122"/>
              </a:rPr>
              <a:t>、加减混合运算的常用方法</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101381" name="Rectangle 5"/>
          <p:cNvSpPr/>
          <p:nvPr/>
        </p:nvSpPr>
        <p:spPr>
          <a:xfrm>
            <a:off x="179388" y="1412875"/>
            <a:ext cx="8985250" cy="2041525"/>
          </a:xfrm>
          <a:prstGeom prst="rect">
            <a:avLst/>
          </a:prstGeom>
          <a:noFill/>
          <a:ln w="9525">
            <a:noFill/>
          </a:ln>
        </p:spPr>
        <p:txBody>
          <a:bodyPr wrap="none" anchor="ctr">
            <a:spAutoFit/>
          </a:bodyPr>
          <a:p>
            <a:pPr indent="266700"/>
            <a:r>
              <a:rPr lang="en-US" altLang="zh-CN" sz="3200" b="1" dirty="0">
                <a:latin typeface="Arial" panose="020B0604020202020204" pitchFamily="34" charset="0"/>
              </a:rPr>
              <a:t>⑴</a:t>
            </a:r>
            <a:r>
              <a:rPr lang="zh-CN" altLang="en-US" sz="3200" b="1" dirty="0">
                <a:latin typeface="Arial" panose="020B0604020202020204" pitchFamily="34" charset="0"/>
              </a:rPr>
              <a:t>按照运算顺序，从左到右逐一加以计算；</a:t>
            </a:r>
            <a:endParaRPr lang="zh-CN" altLang="en-US" sz="3200" b="1" dirty="0">
              <a:latin typeface="Arial" panose="020B0604020202020204" pitchFamily="34" charset="0"/>
            </a:endParaRPr>
          </a:p>
          <a:p>
            <a:pPr indent="266700"/>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⑵把加减法混合运算统一成加法，写成和式的形</a:t>
            </a:r>
            <a:endParaRPr lang="zh-CN" altLang="en-US" sz="3200" b="1" dirty="0">
              <a:latin typeface="Arial" panose="020B0604020202020204" pitchFamily="34" charset="0"/>
            </a:endParaRPr>
          </a:p>
          <a:p>
            <a:pPr indent="266700"/>
            <a:r>
              <a:rPr lang="zh-CN" altLang="en-US" sz="3200" b="1" dirty="0">
                <a:latin typeface="Arial" panose="020B0604020202020204" pitchFamily="34" charset="0"/>
              </a:rPr>
              <a:t>式后，再运用运算律进行计算。</a:t>
            </a:r>
            <a:endParaRPr lang="zh-CN" altLang="en-US" sz="32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1381"/>
                                        </p:tgtEl>
                                        <p:attrNameLst>
                                          <p:attrName>style.visibility</p:attrName>
                                        </p:attrNameLst>
                                      </p:cBhvr>
                                      <p:to>
                                        <p:strVal val="visible"/>
                                      </p:to>
                                    </p:set>
                                    <p:animEffect transition="in" filter="box(in)">
                                      <p:cBhvr>
                                        <p:cTn id="7" dur="500"/>
                                        <p:tgtEl>
                                          <p:spTgt spid="101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AutoShape 4"/>
          <p:cNvSpPr/>
          <p:nvPr/>
        </p:nvSpPr>
        <p:spPr>
          <a:xfrm>
            <a:off x="0" y="0"/>
            <a:ext cx="7885113" cy="836613"/>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en-US" altLang="zh-CN" sz="4800" b="1" dirty="0">
                <a:solidFill>
                  <a:srgbClr val="FF0000"/>
                </a:solidFill>
                <a:latin typeface="楷体_GB2312" pitchFamily="49" charset="-122"/>
                <a:ea typeface="楷体_GB2312" pitchFamily="49" charset="-122"/>
              </a:rPr>
              <a:t>3</a:t>
            </a:r>
            <a:r>
              <a:rPr lang="zh-CN" altLang="en-US" sz="4800" b="1" dirty="0">
                <a:solidFill>
                  <a:srgbClr val="FF0000"/>
                </a:solidFill>
                <a:latin typeface="楷体_GB2312" pitchFamily="49" charset="-122"/>
                <a:ea typeface="楷体_GB2312" pitchFamily="49" charset="-122"/>
              </a:rPr>
              <a:t>、加减混合运算的</a:t>
            </a:r>
            <a:r>
              <a:rPr lang="zh-CN" altLang="en-US" sz="4800" b="1" dirty="0">
                <a:solidFill>
                  <a:srgbClr val="FF0000"/>
                </a:solidFill>
                <a:latin typeface="Arial" panose="020B0604020202020204" pitchFamily="34" charset="0"/>
                <a:ea typeface="楷体_GB2312" pitchFamily="49" charset="-122"/>
              </a:rPr>
              <a:t>技巧总结</a:t>
            </a:r>
            <a:endParaRPr lang="zh-CN" altLang="en-US" sz="4800" b="1" dirty="0">
              <a:solidFill>
                <a:srgbClr val="FF0000"/>
              </a:solidFill>
              <a:latin typeface="Arial" panose="020B0604020202020204" pitchFamily="34" charset="0"/>
              <a:ea typeface="楷体_GB2312" pitchFamily="49" charset="-122"/>
            </a:endParaRPr>
          </a:p>
        </p:txBody>
      </p:sp>
      <p:sp>
        <p:nvSpPr>
          <p:cNvPr id="102405" name="Rectangle 5"/>
          <p:cNvSpPr/>
          <p:nvPr/>
        </p:nvSpPr>
        <p:spPr>
          <a:xfrm>
            <a:off x="179388" y="1341438"/>
            <a:ext cx="8642350" cy="3016250"/>
          </a:xfrm>
          <a:prstGeom prst="rect">
            <a:avLst/>
          </a:prstGeom>
          <a:noFill/>
          <a:ln w="9525">
            <a:noFill/>
          </a:ln>
        </p:spPr>
        <p:txBody>
          <a:bodyPr>
            <a:spAutoFit/>
          </a:bodyPr>
          <a:p>
            <a:r>
              <a:rPr lang="zh-CN" altLang="en-US" sz="3200" b="1" dirty="0">
                <a:latin typeface="宋体" panose="02010600030101010101" pitchFamily="2" charset="-122"/>
                <a:sym typeface="Wingdings" panose="05000000000000000000" pitchFamily="2" charset="2"/>
              </a:rPr>
              <a:t>（</a:t>
            </a:r>
            <a:r>
              <a:rPr lang="en-US" altLang="zh-CN" sz="3200" b="1" dirty="0">
                <a:latin typeface="宋体" panose="02010600030101010101" pitchFamily="2" charset="-122"/>
                <a:sym typeface="Wingdings" panose="05000000000000000000" pitchFamily="2" charset="2"/>
              </a:rPr>
              <a:t>1</a:t>
            </a:r>
            <a:r>
              <a:rPr lang="zh-CN" altLang="en-US" sz="3200" b="1" dirty="0">
                <a:latin typeface="宋体" panose="02010600030101010101" pitchFamily="2" charset="-122"/>
                <a:sym typeface="Wingdings" panose="05000000000000000000" pitchFamily="2" charset="2"/>
              </a:rPr>
              <a:t>）运用运算律将正负数分别相加。</a:t>
            </a:r>
            <a:endParaRPr lang="zh-CN" altLang="en-US" sz="3200" b="1" dirty="0">
              <a:latin typeface="宋体" panose="02010600030101010101" pitchFamily="2" charset="-122"/>
              <a:sym typeface="Wingdings" panose="05000000000000000000" pitchFamily="2" charset="2"/>
            </a:endParaRPr>
          </a:p>
          <a:p>
            <a:r>
              <a:rPr lang="zh-CN" altLang="en-US" sz="3200" b="1" dirty="0">
                <a:latin typeface="宋体" panose="02010600030101010101" pitchFamily="2" charset="-122"/>
              </a:rPr>
              <a:t>（</a:t>
            </a:r>
            <a:r>
              <a:rPr lang="en-US" altLang="zh-CN" sz="3200" b="1" dirty="0">
                <a:latin typeface="宋体" panose="02010600030101010101" pitchFamily="2" charset="-122"/>
              </a:rPr>
              <a:t>2</a:t>
            </a:r>
            <a:r>
              <a:rPr lang="zh-CN" altLang="en-US" sz="3200" b="1" dirty="0">
                <a:latin typeface="宋体" panose="02010600030101010101" pitchFamily="2" charset="-122"/>
              </a:rPr>
              <a:t>）分母相同或有倍数关系的分数结合相加。</a:t>
            </a:r>
            <a:endParaRPr lang="zh-CN" altLang="en-US" sz="3200" b="1" dirty="0">
              <a:latin typeface="宋体" panose="02010600030101010101" pitchFamily="2" charset="-122"/>
            </a:endParaRPr>
          </a:p>
          <a:p>
            <a:r>
              <a:rPr lang="zh-CN" altLang="en-US" sz="3200" b="1" dirty="0">
                <a:latin typeface="宋体" panose="02010600030101010101" pitchFamily="2" charset="-122"/>
              </a:rPr>
              <a:t>（</a:t>
            </a:r>
            <a:r>
              <a:rPr lang="en-US" altLang="zh-CN" sz="3200" b="1" dirty="0">
                <a:latin typeface="宋体" panose="02010600030101010101" pitchFamily="2" charset="-122"/>
              </a:rPr>
              <a:t>3</a:t>
            </a:r>
            <a:r>
              <a:rPr lang="zh-CN" altLang="en-US" sz="3200" b="1" dirty="0">
                <a:latin typeface="宋体" panose="02010600030101010101" pitchFamily="2" charset="-122"/>
              </a:rPr>
              <a:t>）在式子中若既有分数又有小数，把小数统一成分数或把分数统一成小数。</a:t>
            </a:r>
            <a:endParaRPr lang="zh-CN" altLang="en-US" sz="3200" b="1" dirty="0">
              <a:latin typeface="宋体" panose="02010600030101010101" pitchFamily="2" charset="-122"/>
            </a:endParaRPr>
          </a:p>
          <a:p>
            <a:r>
              <a:rPr lang="zh-CN" altLang="en-US" sz="3200" b="1" dirty="0">
                <a:latin typeface="宋体" panose="02010600030101010101" pitchFamily="2" charset="-122"/>
              </a:rPr>
              <a:t>（</a:t>
            </a:r>
            <a:r>
              <a:rPr lang="en-US" altLang="zh-CN" sz="3200" b="1" dirty="0">
                <a:latin typeface="宋体" panose="02010600030101010101" pitchFamily="2" charset="-122"/>
              </a:rPr>
              <a:t>4</a:t>
            </a:r>
            <a:r>
              <a:rPr lang="zh-CN" altLang="en-US" sz="3200" b="1" dirty="0">
                <a:latin typeface="宋体" panose="02010600030101010101" pitchFamily="2" charset="-122"/>
              </a:rPr>
              <a:t>）互为相反数的两数可先相加。</a:t>
            </a:r>
            <a:endParaRPr lang="zh-CN" altLang="en-US" sz="3200" b="1" dirty="0">
              <a:latin typeface="宋体" panose="02010600030101010101" pitchFamily="2" charset="-122"/>
            </a:endParaRPr>
          </a:p>
          <a:p>
            <a:r>
              <a:rPr lang="zh-CN" altLang="en-US" sz="3200" b="1" dirty="0">
                <a:latin typeface="宋体" panose="02010600030101010101" pitchFamily="2" charset="-122"/>
              </a:rPr>
              <a:t>（</a:t>
            </a:r>
            <a:r>
              <a:rPr lang="en-US" altLang="zh-CN" sz="3200" b="1" dirty="0">
                <a:latin typeface="宋体" panose="02010600030101010101" pitchFamily="2" charset="-122"/>
              </a:rPr>
              <a:t>5</a:t>
            </a:r>
            <a:r>
              <a:rPr lang="zh-CN" altLang="en-US" sz="3200" b="1" dirty="0">
                <a:latin typeface="宋体" panose="02010600030101010101" pitchFamily="2" charset="-122"/>
              </a:rPr>
              <a:t>）带分数整数部分，小数部分可拆开相加。</a:t>
            </a:r>
            <a:endParaRPr lang="zh-CN" altLang="en-US" sz="3200" b="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Effect transition="in" filter="box(in)">
                                      <p:cBhvr>
                                        <p:cTn id="7" dur="500"/>
                                        <p:tgtEl>
                                          <p:spTgt spid="102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4"/>
          <p:cNvSpPr/>
          <p:nvPr/>
        </p:nvSpPr>
        <p:spPr>
          <a:xfrm>
            <a:off x="179388" y="590550"/>
            <a:ext cx="9159875" cy="3565525"/>
          </a:xfrm>
          <a:prstGeom prst="rect">
            <a:avLst/>
          </a:prstGeom>
          <a:noFill/>
          <a:ln w="9525">
            <a:noFill/>
          </a:ln>
        </p:spPr>
        <p:txBody>
          <a:bodyPr wrap="none" anchor="ctr">
            <a:spAutoFit/>
          </a:bodyPr>
          <a:p>
            <a:pPr indent="266700"/>
            <a:r>
              <a:rPr lang="en-US" altLang="zh-CN" sz="3600" b="1" dirty="0">
                <a:latin typeface="宋体" panose="02010600030101010101" pitchFamily="2" charset="-122"/>
              </a:rPr>
              <a:t>4</a:t>
            </a:r>
            <a:r>
              <a:rPr lang="zh-CN" altLang="en-US" sz="3600" b="1" dirty="0">
                <a:latin typeface="宋体" panose="02010600030101010101" pitchFamily="2" charset="-122"/>
              </a:rPr>
              <a:t>、注意点：</a:t>
            </a:r>
            <a:endParaRPr lang="zh-CN" altLang="en-US" sz="3600" b="1" dirty="0">
              <a:latin typeface="宋体" panose="02010600030101010101" pitchFamily="2" charset="-122"/>
            </a:endParaRPr>
          </a:p>
          <a:p>
            <a:pPr indent="266700"/>
            <a:r>
              <a:rPr lang="zh-CN" altLang="en-US" sz="3200" b="1" dirty="0">
                <a:latin typeface="宋体" panose="02010600030101010101" pitchFamily="2" charset="-122"/>
              </a:rPr>
              <a:t>⑴在运算熟练之后可以省去减法变加法这一步骤，</a:t>
            </a:r>
            <a:endParaRPr lang="zh-CN" altLang="en-US" sz="3200" b="1" dirty="0">
              <a:latin typeface="宋体" panose="02010600030101010101" pitchFamily="2" charset="-122"/>
            </a:endParaRPr>
          </a:p>
          <a:p>
            <a:pPr indent="266700"/>
            <a:r>
              <a:rPr lang="zh-CN" altLang="en-US" sz="3200" b="1" dirty="0">
                <a:latin typeface="宋体" panose="02010600030101010101" pitchFamily="2" charset="-122"/>
              </a:rPr>
              <a:t>直接写成省略加号的形式；</a:t>
            </a:r>
            <a:endParaRPr lang="zh-CN" altLang="en-US" sz="3200" b="1" dirty="0">
              <a:latin typeface="宋体" panose="02010600030101010101" pitchFamily="2" charset="-122"/>
            </a:endParaRPr>
          </a:p>
          <a:p>
            <a:pPr indent="266700"/>
            <a:r>
              <a:rPr lang="zh-CN" altLang="en-US" sz="3200" b="1" dirty="0">
                <a:latin typeface="宋体" panose="02010600030101010101" pitchFamily="2" charset="-122"/>
              </a:rPr>
              <a:t>⑵在交换数的前后位置时，应连同它前面的符号</a:t>
            </a:r>
            <a:endParaRPr lang="zh-CN" altLang="en-US" sz="3200" b="1" dirty="0">
              <a:latin typeface="宋体" panose="02010600030101010101" pitchFamily="2" charset="-122"/>
            </a:endParaRPr>
          </a:p>
          <a:p>
            <a:pPr indent="266700"/>
            <a:r>
              <a:rPr lang="zh-CN" altLang="en-US" sz="3200" b="1" dirty="0">
                <a:latin typeface="宋体" panose="02010600030101010101" pitchFamily="2" charset="-122"/>
              </a:rPr>
              <a:t>一起交换；</a:t>
            </a:r>
            <a:endParaRPr lang="zh-CN" altLang="en-US" sz="3200" b="1" dirty="0">
              <a:latin typeface="宋体" panose="02010600030101010101" pitchFamily="2" charset="-122"/>
            </a:endParaRPr>
          </a:p>
          <a:p>
            <a:pPr indent="266700"/>
            <a:r>
              <a:rPr lang="zh-CN" altLang="en-US" sz="3200" b="1" dirty="0">
                <a:latin typeface="宋体" panose="02010600030101010101" pitchFamily="2" charset="-122"/>
              </a:rPr>
              <a:t>⑶在进行混合运算时，小学学过的确定运算顺序</a:t>
            </a:r>
            <a:endParaRPr lang="zh-CN" altLang="en-US" sz="3200" b="1" dirty="0">
              <a:latin typeface="宋体" panose="02010600030101010101" pitchFamily="2" charset="-122"/>
            </a:endParaRPr>
          </a:p>
          <a:p>
            <a:pPr indent="266700"/>
            <a:r>
              <a:rPr lang="zh-CN" altLang="en-US" sz="3200" b="1" dirty="0">
                <a:latin typeface="宋体" panose="02010600030101010101" pitchFamily="2" charset="-122"/>
              </a:rPr>
              <a:t>的方法仍然适用，如果有括号，应先算括号内的。</a:t>
            </a:r>
            <a:endParaRPr lang="zh-CN" altLang="en-US" sz="3200" b="1" dirty="0">
              <a:latin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2"/>
          <p:cNvSpPr/>
          <p:nvPr/>
        </p:nvSpPr>
        <p:spPr>
          <a:xfrm>
            <a:off x="1371600" y="260350"/>
            <a:ext cx="7772400" cy="4114800"/>
          </a:xfrm>
          <a:prstGeom prst="rect">
            <a:avLst/>
          </a:prstGeom>
          <a:noFill/>
          <a:ln w="9525">
            <a:noFill/>
          </a:ln>
        </p:spPr>
        <p:txBody>
          <a:bodyPr/>
          <a:p>
            <a:pPr marL="342900" indent="-342900">
              <a:spcBef>
                <a:spcPct val="20000"/>
              </a:spcBef>
            </a:pPr>
            <a:r>
              <a:rPr lang="zh-CN" altLang="en-US" sz="2800" b="1" dirty="0">
                <a:latin typeface="Times New Roman" panose="02020603050405020304" pitchFamily="18" charset="0"/>
                <a:ea typeface="黑体" panose="02010609060101010101" pitchFamily="2" charset="-122"/>
              </a:rPr>
              <a:t>方法一：</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r>
              <a:rPr lang="zh-CN" altLang="en-US" sz="2800" b="1" dirty="0">
                <a:latin typeface="Times New Roman" panose="02020603050405020304" pitchFamily="18" charset="0"/>
                <a:ea typeface="黑体" panose="02010609060101010101" pitchFamily="2" charset="-122"/>
              </a:rPr>
              <a:t>  </a:t>
            </a:r>
            <a:r>
              <a:rPr lang="en-US" altLang="zh-CN" sz="2800" b="1" dirty="0">
                <a:latin typeface="Times New Roman" panose="02020603050405020304" pitchFamily="18" charset="0"/>
                <a:ea typeface="黑体" panose="02010609060101010101" pitchFamily="2" charset="-122"/>
              </a:rPr>
              <a:t>4.5+</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-3.2</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+1.1+</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-1.4</a:t>
            </a:r>
            <a:r>
              <a:rPr lang="zh-CN" altLang="en-US" sz="2800" b="1" dirty="0">
                <a:latin typeface="Times New Roman" panose="02020603050405020304" pitchFamily="18" charset="0"/>
                <a:ea typeface="黑体" panose="02010609060101010101" pitchFamily="2" charset="-122"/>
              </a:rPr>
              <a:t>）</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r>
              <a:rPr lang="en-US" altLang="zh-CN" sz="2800" b="1" dirty="0">
                <a:latin typeface="Times New Roman" panose="02020603050405020304" pitchFamily="18" charset="0"/>
                <a:ea typeface="黑体" panose="02010609060101010101" pitchFamily="2" charset="-122"/>
              </a:rPr>
              <a:t>=1.3+1.1+</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-1.4</a:t>
            </a:r>
            <a:r>
              <a:rPr lang="zh-CN" altLang="en-US" sz="2800" b="1" dirty="0">
                <a:latin typeface="Times New Roman" panose="02020603050405020304" pitchFamily="18" charset="0"/>
                <a:ea typeface="黑体" panose="02010609060101010101" pitchFamily="2" charset="-122"/>
              </a:rPr>
              <a:t>）</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r>
              <a:rPr lang="en-US" altLang="zh-CN" sz="2800" b="1" dirty="0">
                <a:latin typeface="Times New Roman" panose="02020603050405020304" pitchFamily="18" charset="0"/>
                <a:ea typeface="黑体" panose="02010609060101010101" pitchFamily="2" charset="-122"/>
              </a:rPr>
              <a:t>=2.4+</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-1.4</a:t>
            </a:r>
            <a:r>
              <a:rPr lang="zh-CN" altLang="en-US" sz="2800" b="1" dirty="0">
                <a:latin typeface="Times New Roman" panose="02020603050405020304" pitchFamily="18" charset="0"/>
                <a:ea typeface="黑体" panose="02010609060101010101" pitchFamily="2" charset="-122"/>
              </a:rPr>
              <a:t>）</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r>
              <a:rPr lang="en-US" altLang="zh-CN" sz="2800" b="1" dirty="0">
                <a:latin typeface="Times New Roman" panose="02020603050405020304" pitchFamily="18" charset="0"/>
                <a:ea typeface="黑体" panose="02010609060101010101" pitchFamily="2" charset="-122"/>
              </a:rPr>
              <a:t>=1</a:t>
            </a:r>
            <a:r>
              <a:rPr lang="zh-CN" altLang="en-US" sz="2800" b="1" dirty="0">
                <a:latin typeface="Times New Roman" panose="02020603050405020304" pitchFamily="18" charset="0"/>
                <a:ea typeface="黑体" panose="02010609060101010101" pitchFamily="2" charset="-122"/>
              </a:rPr>
              <a:t>（千米）</a:t>
            </a:r>
            <a:endParaRPr lang="zh-CN" altLang="en-US" sz="2800" b="1" dirty="0">
              <a:latin typeface="Times New Roman" panose="02020603050405020304" pitchFamily="18" charset="0"/>
              <a:ea typeface="黑体" panose="02010609060101010101" pitchFamily="2" charset="-122"/>
            </a:endParaRPr>
          </a:p>
        </p:txBody>
      </p:sp>
      <p:sp>
        <p:nvSpPr>
          <p:cNvPr id="79875" name="Text Box 3"/>
          <p:cNvSpPr txBox="1"/>
          <p:nvPr/>
        </p:nvSpPr>
        <p:spPr>
          <a:xfrm>
            <a:off x="1403350" y="3190875"/>
            <a:ext cx="4824413" cy="2227263"/>
          </a:xfrm>
          <a:prstGeom prst="rect">
            <a:avLst/>
          </a:prstGeom>
          <a:noFill/>
          <a:ln w="9525">
            <a:noFill/>
          </a:ln>
        </p:spPr>
        <p:txBody>
          <a:bodyPr>
            <a:spAutoFit/>
          </a:bodyPr>
          <a:p>
            <a:r>
              <a:rPr lang="en-US" altLang="zh-CN" sz="2800" b="1" dirty="0">
                <a:solidFill>
                  <a:schemeClr val="bg1"/>
                </a:solidFill>
                <a:latin typeface="Tahoma" panose="020B0604030504040204" pitchFamily="34" charset="0"/>
                <a:ea typeface="黑体" panose="02010609060101010101" pitchFamily="2" charset="-122"/>
              </a:rPr>
              <a:t> </a:t>
            </a:r>
            <a:r>
              <a:rPr lang="zh-CN" altLang="en-US" sz="2800" b="1" dirty="0">
                <a:latin typeface="Tahoma" panose="020B0604030504040204" pitchFamily="34" charset="0"/>
                <a:ea typeface="黑体" panose="02010609060101010101" pitchFamily="2" charset="-122"/>
              </a:rPr>
              <a:t>方法二：</a:t>
            </a:r>
            <a:endParaRPr lang="zh-CN" altLang="en-US" sz="2800" b="1" dirty="0">
              <a:latin typeface="Tahoma" panose="020B0604030504040204" pitchFamily="34" charset="0"/>
              <a:ea typeface="黑体" panose="02010609060101010101" pitchFamily="2" charset="-122"/>
            </a:endParaRPr>
          </a:p>
          <a:p>
            <a:r>
              <a:rPr lang="zh-CN" altLang="en-US" sz="2800" b="1" dirty="0">
                <a:latin typeface="Tahoma" panose="020B0604030504040204" pitchFamily="34" charset="0"/>
                <a:ea typeface="黑体" panose="02010609060101010101" pitchFamily="2" charset="-122"/>
              </a:rPr>
              <a:t>    </a:t>
            </a:r>
            <a:r>
              <a:rPr lang="en-US" altLang="zh-CN" sz="2800" b="1" dirty="0">
                <a:latin typeface="Tahoma" panose="020B0604030504040204" pitchFamily="34" charset="0"/>
                <a:ea typeface="黑体" panose="02010609060101010101" pitchFamily="2" charset="-122"/>
              </a:rPr>
              <a:t>4.5 - 3.2 + 1.1 - 1.4</a:t>
            </a:r>
            <a:endParaRPr lang="en-US" altLang="zh-CN" sz="2800" b="1" dirty="0">
              <a:latin typeface="Tahoma" panose="020B0604030504040204" pitchFamily="34" charset="0"/>
              <a:ea typeface="黑体" panose="02010609060101010101" pitchFamily="2" charset="-122"/>
            </a:endParaRPr>
          </a:p>
          <a:p>
            <a:r>
              <a:rPr lang="en-US" altLang="zh-CN" sz="2800" b="1" dirty="0">
                <a:latin typeface="Tahoma" panose="020B0604030504040204" pitchFamily="34" charset="0"/>
                <a:ea typeface="黑体" panose="02010609060101010101" pitchFamily="2" charset="-122"/>
              </a:rPr>
              <a:t>= 1.3 + 1.1 - 1.4</a:t>
            </a:r>
            <a:endParaRPr lang="en-US" altLang="zh-CN" sz="2800" b="1" dirty="0">
              <a:latin typeface="Tahoma" panose="020B0604030504040204" pitchFamily="34" charset="0"/>
              <a:ea typeface="黑体" panose="02010609060101010101" pitchFamily="2" charset="-122"/>
            </a:endParaRPr>
          </a:p>
          <a:p>
            <a:r>
              <a:rPr lang="en-US" altLang="zh-CN" sz="2800" b="1" dirty="0">
                <a:latin typeface="Tahoma" panose="020B0604030504040204" pitchFamily="34" charset="0"/>
                <a:ea typeface="黑体" panose="02010609060101010101" pitchFamily="2" charset="-122"/>
              </a:rPr>
              <a:t>= 2.4 - 1.4</a:t>
            </a:r>
            <a:endParaRPr lang="en-US" altLang="zh-CN" sz="2800" b="1" dirty="0">
              <a:latin typeface="Tahoma" panose="020B0604030504040204" pitchFamily="34" charset="0"/>
              <a:ea typeface="黑体" panose="02010609060101010101" pitchFamily="2" charset="-122"/>
            </a:endParaRPr>
          </a:p>
          <a:p>
            <a:r>
              <a:rPr lang="en-US" altLang="zh-CN" sz="2800" b="1" dirty="0">
                <a:latin typeface="Tahoma" panose="020B0604030504040204" pitchFamily="34" charset="0"/>
                <a:ea typeface="黑体" panose="02010609060101010101" pitchFamily="2" charset="-122"/>
              </a:rPr>
              <a:t>= 1</a:t>
            </a:r>
            <a:r>
              <a:rPr lang="zh-CN" altLang="en-US" sz="2800" b="1" dirty="0">
                <a:latin typeface="Tahoma" panose="020B0604030504040204" pitchFamily="34" charset="0"/>
                <a:ea typeface="黑体" panose="02010609060101010101" pitchFamily="2" charset="-122"/>
              </a:rPr>
              <a:t>（千米）</a:t>
            </a:r>
            <a:endParaRPr lang="zh-CN" altLang="en-US" sz="2800" b="1" dirty="0">
              <a:latin typeface="Tahoma" panose="020B0604030504040204" pitchFamily="34" charset="0"/>
              <a:ea typeface="黑体" panose="02010609060101010101" pitchFamily="2" charset="-122"/>
            </a:endParaRPr>
          </a:p>
        </p:txBody>
      </p:sp>
      <p:sp>
        <p:nvSpPr>
          <p:cNvPr id="79876" name="Text Box 4"/>
          <p:cNvSpPr txBox="1"/>
          <p:nvPr/>
        </p:nvSpPr>
        <p:spPr>
          <a:xfrm>
            <a:off x="1547813" y="6002338"/>
            <a:ext cx="5899150" cy="519112"/>
          </a:xfrm>
          <a:prstGeom prst="rect">
            <a:avLst/>
          </a:prstGeom>
          <a:noFill/>
          <a:ln w="9525">
            <a:noFill/>
          </a:ln>
        </p:spPr>
        <p:txBody>
          <a:bodyPr wrap="none">
            <a:spAutoFit/>
          </a:bodyPr>
          <a:p>
            <a:r>
              <a:rPr lang="zh-CN" altLang="en-US" sz="2800" b="1" dirty="0">
                <a:solidFill>
                  <a:schemeClr val="bg1"/>
                </a:solidFill>
                <a:latin typeface="Tahoma" panose="020B0604030504040204" pitchFamily="34" charset="0"/>
                <a:ea typeface="黑体" panose="02010609060101010101" pitchFamily="2" charset="-122"/>
              </a:rPr>
              <a:t>比较以上两种算法，你发现了什么？</a:t>
            </a:r>
            <a:endParaRPr lang="zh-CN" altLang="en-US" sz="2800" b="1" dirty="0">
              <a:solidFill>
                <a:schemeClr val="bg1"/>
              </a:solidFill>
              <a:latin typeface="Tahoma" panose="020B0604030504040204" pitchFamily="34" charset="0"/>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9874">
                                            <p:txEl>
                                              <p:charRg st="0" end="5"/>
                                            </p:txEl>
                                          </p:spTgt>
                                        </p:tgtEl>
                                        <p:attrNameLst>
                                          <p:attrName>style.visibility</p:attrName>
                                        </p:attrNameLst>
                                      </p:cBhvr>
                                      <p:to>
                                        <p:strVal val="visible"/>
                                      </p:to>
                                    </p:set>
                                    <p:animEffect transition="in" filter="dissolve">
                                      <p:cBhvr>
                                        <p:cTn id="7" dur="500"/>
                                        <p:tgtEl>
                                          <p:spTgt spid="79874">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9874">
                                            <p:txEl>
                                              <p:charRg st="5" end="29"/>
                                            </p:txEl>
                                          </p:spTgt>
                                        </p:tgtEl>
                                        <p:attrNameLst>
                                          <p:attrName>style.visibility</p:attrName>
                                        </p:attrNameLst>
                                      </p:cBhvr>
                                      <p:to>
                                        <p:strVal val="visible"/>
                                      </p:to>
                                    </p:set>
                                    <p:animEffect transition="in" filter="dissolve">
                                      <p:cBhvr>
                                        <p:cTn id="12" dur="500"/>
                                        <p:tgtEl>
                                          <p:spTgt spid="79874">
                                            <p:txEl>
                                              <p:charRg st="5" end="2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9874">
                                            <p:txEl>
                                              <p:charRg st="29" end="45"/>
                                            </p:txEl>
                                          </p:spTgt>
                                        </p:tgtEl>
                                        <p:attrNameLst>
                                          <p:attrName>style.visibility</p:attrName>
                                        </p:attrNameLst>
                                      </p:cBhvr>
                                      <p:to>
                                        <p:strVal val="visible"/>
                                      </p:to>
                                    </p:set>
                                    <p:animEffect transition="in" filter="dissolve">
                                      <p:cBhvr>
                                        <p:cTn id="17" dur="500"/>
                                        <p:tgtEl>
                                          <p:spTgt spid="79874">
                                            <p:txEl>
                                              <p:charRg st="29" end="4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9874">
                                            <p:txEl>
                                              <p:charRg st="45" end="57"/>
                                            </p:txEl>
                                          </p:spTgt>
                                        </p:tgtEl>
                                        <p:attrNameLst>
                                          <p:attrName>style.visibility</p:attrName>
                                        </p:attrNameLst>
                                      </p:cBhvr>
                                      <p:to>
                                        <p:strVal val="visible"/>
                                      </p:to>
                                    </p:set>
                                    <p:animEffect transition="in" filter="dissolve">
                                      <p:cBhvr>
                                        <p:cTn id="22" dur="500"/>
                                        <p:tgtEl>
                                          <p:spTgt spid="79874">
                                            <p:txEl>
                                              <p:charRg st="45" end="5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9874">
                                            <p:txEl>
                                              <p:charRg st="57" end="64"/>
                                            </p:txEl>
                                          </p:spTgt>
                                        </p:tgtEl>
                                        <p:attrNameLst>
                                          <p:attrName>style.visibility</p:attrName>
                                        </p:attrNameLst>
                                      </p:cBhvr>
                                      <p:to>
                                        <p:strVal val="visible"/>
                                      </p:to>
                                    </p:set>
                                    <p:animEffect transition="in" filter="dissolve">
                                      <p:cBhvr>
                                        <p:cTn id="27" dur="500"/>
                                        <p:tgtEl>
                                          <p:spTgt spid="79874">
                                            <p:txEl>
                                              <p:charRg st="57" end="6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79875">
                                            <p:txEl>
                                              <p:charRg st="0" end="6"/>
                                            </p:txEl>
                                          </p:spTgt>
                                        </p:tgtEl>
                                        <p:attrNameLst>
                                          <p:attrName>style.visibility</p:attrName>
                                        </p:attrNameLst>
                                      </p:cBhvr>
                                      <p:to>
                                        <p:strVal val="visible"/>
                                      </p:to>
                                    </p:set>
                                    <p:animEffect transition="in" filter="dissolve">
                                      <p:cBhvr>
                                        <p:cTn id="32" dur="500"/>
                                        <p:tgtEl>
                                          <p:spTgt spid="79875">
                                            <p:txEl>
                                              <p:charRg st="0"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79875">
                                            <p:txEl>
                                              <p:charRg st="6" end="32"/>
                                            </p:txEl>
                                          </p:spTgt>
                                        </p:tgtEl>
                                        <p:attrNameLst>
                                          <p:attrName>style.visibility</p:attrName>
                                        </p:attrNameLst>
                                      </p:cBhvr>
                                      <p:to>
                                        <p:strVal val="visible"/>
                                      </p:to>
                                    </p:set>
                                    <p:animEffect transition="in" filter="dissolve">
                                      <p:cBhvr>
                                        <p:cTn id="37" dur="500"/>
                                        <p:tgtEl>
                                          <p:spTgt spid="79875">
                                            <p:txEl>
                                              <p:charRg st="6" end="3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79875">
                                            <p:txEl>
                                              <p:charRg st="32" end="50"/>
                                            </p:txEl>
                                          </p:spTgt>
                                        </p:tgtEl>
                                        <p:attrNameLst>
                                          <p:attrName>style.visibility</p:attrName>
                                        </p:attrNameLst>
                                      </p:cBhvr>
                                      <p:to>
                                        <p:strVal val="visible"/>
                                      </p:to>
                                    </p:set>
                                    <p:animEffect transition="in" filter="dissolve">
                                      <p:cBhvr>
                                        <p:cTn id="42" dur="500"/>
                                        <p:tgtEl>
                                          <p:spTgt spid="79875">
                                            <p:txEl>
                                              <p:charRg st="32" end="5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79875">
                                            <p:txEl>
                                              <p:charRg st="50" end="62"/>
                                            </p:txEl>
                                          </p:spTgt>
                                        </p:tgtEl>
                                        <p:attrNameLst>
                                          <p:attrName>style.visibility</p:attrName>
                                        </p:attrNameLst>
                                      </p:cBhvr>
                                      <p:to>
                                        <p:strVal val="visible"/>
                                      </p:to>
                                    </p:set>
                                    <p:animEffect transition="in" filter="dissolve">
                                      <p:cBhvr>
                                        <p:cTn id="47" dur="500"/>
                                        <p:tgtEl>
                                          <p:spTgt spid="79875">
                                            <p:txEl>
                                              <p:charRg st="50" end="6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79875">
                                            <p:txEl>
                                              <p:charRg st="62" end="70"/>
                                            </p:txEl>
                                          </p:spTgt>
                                        </p:tgtEl>
                                        <p:attrNameLst>
                                          <p:attrName>style.visibility</p:attrName>
                                        </p:attrNameLst>
                                      </p:cBhvr>
                                      <p:to>
                                        <p:strVal val="visible"/>
                                      </p:to>
                                    </p:set>
                                    <p:animEffect transition="in" filter="dissolve">
                                      <p:cBhvr>
                                        <p:cTn id="52" dur="500"/>
                                        <p:tgtEl>
                                          <p:spTgt spid="79875">
                                            <p:txEl>
                                              <p:charRg st="62" end="7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79876">
                                            <p:txEl>
                                              <p:charRg st="0" end="17"/>
                                            </p:txEl>
                                          </p:spTgt>
                                        </p:tgtEl>
                                        <p:attrNameLst>
                                          <p:attrName>style.visibility</p:attrName>
                                        </p:attrNameLst>
                                      </p:cBhvr>
                                      <p:to>
                                        <p:strVal val="visible"/>
                                      </p:to>
                                    </p:set>
                                    <p:animEffect transition="in" filter="dissolve">
                                      <p:cBhvr>
                                        <p:cTn id="57" dur="500"/>
                                        <p:tgtEl>
                                          <p:spTgt spid="79876">
                                            <p:txEl>
                                              <p:charRg st="0"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build="p"/>
      <p:bldP spid="79875" grpId="0" build="p"/>
      <p:bldP spid="7987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Text Box 2"/>
          <p:cNvSpPr txBox="1"/>
          <p:nvPr/>
        </p:nvSpPr>
        <p:spPr>
          <a:xfrm>
            <a:off x="539750" y="1412875"/>
            <a:ext cx="7772400" cy="1373188"/>
          </a:xfrm>
          <a:prstGeom prst="rect">
            <a:avLst/>
          </a:prstGeom>
          <a:noFill/>
          <a:ln w="9525">
            <a:noFill/>
          </a:ln>
        </p:spPr>
        <p:txBody>
          <a:bodyPr>
            <a:spAutoFit/>
          </a:bodyPr>
          <a:p>
            <a:r>
              <a:rPr lang="en-US" altLang="zh-CN" sz="2800" b="1" dirty="0">
                <a:solidFill>
                  <a:schemeClr val="bg1"/>
                </a:solidFill>
                <a:latin typeface="Tahoma" panose="020B0604030504040204" pitchFamily="34" charset="0"/>
                <a:ea typeface="黑体" panose="02010609060101010101" pitchFamily="2" charset="-122"/>
              </a:rPr>
              <a:t>      </a:t>
            </a:r>
            <a:r>
              <a:rPr lang="zh-CN" altLang="en-US" sz="2800" b="1" dirty="0">
                <a:latin typeface="Tahoma" panose="020B0604030504040204" pitchFamily="34" charset="0"/>
                <a:ea typeface="黑体" panose="02010609060101010101" pitchFamily="2" charset="-122"/>
              </a:rPr>
              <a:t>在代数里，一切加法与减法运算，都可以</a:t>
            </a:r>
            <a:r>
              <a:rPr lang="zh-CN" altLang="en-US" sz="2800" b="1" dirty="0">
                <a:solidFill>
                  <a:srgbClr val="FF0000"/>
                </a:solidFill>
                <a:latin typeface="Tahoma" panose="020B0604030504040204" pitchFamily="34" charset="0"/>
                <a:ea typeface="黑体" panose="02010609060101010101" pitchFamily="2" charset="-122"/>
              </a:rPr>
              <a:t>统一成加法运算</a:t>
            </a:r>
            <a:r>
              <a:rPr lang="zh-CN" altLang="en-US" sz="2800" b="1" dirty="0">
                <a:latin typeface="Tahoma" panose="020B0604030504040204" pitchFamily="34" charset="0"/>
                <a:ea typeface="黑体" panose="02010609060101010101" pitchFamily="2" charset="-122"/>
              </a:rPr>
              <a:t>。在一个和式里，通常有的</a:t>
            </a:r>
            <a:r>
              <a:rPr lang="zh-CN" altLang="en-US" sz="2800" b="1" dirty="0">
                <a:solidFill>
                  <a:srgbClr val="FF0000"/>
                </a:solidFill>
                <a:latin typeface="Tahoma" panose="020B0604030504040204" pitchFamily="34" charset="0"/>
                <a:ea typeface="黑体" panose="02010609060101010101" pitchFamily="2" charset="-122"/>
              </a:rPr>
              <a:t>加号</a:t>
            </a:r>
            <a:r>
              <a:rPr lang="zh-CN" altLang="en-US" sz="2800" b="1" dirty="0">
                <a:latin typeface="Tahoma" panose="020B0604030504040204" pitchFamily="34" charset="0"/>
                <a:ea typeface="黑体" panose="02010609060101010101" pitchFamily="2" charset="-122"/>
              </a:rPr>
              <a:t>可以省略，每个数的</a:t>
            </a:r>
            <a:r>
              <a:rPr lang="zh-CN" altLang="en-US" sz="2800" b="1" dirty="0">
                <a:solidFill>
                  <a:srgbClr val="FF0000"/>
                </a:solidFill>
                <a:latin typeface="Tahoma" panose="020B0604030504040204" pitchFamily="34" charset="0"/>
                <a:ea typeface="黑体" panose="02010609060101010101" pitchFamily="2" charset="-122"/>
              </a:rPr>
              <a:t>括号</a:t>
            </a:r>
            <a:r>
              <a:rPr lang="zh-CN" altLang="en-US" sz="2800" b="1" dirty="0">
                <a:latin typeface="Tahoma" panose="020B0604030504040204" pitchFamily="34" charset="0"/>
                <a:ea typeface="黑体" panose="02010609060101010101" pitchFamily="2" charset="-122"/>
              </a:rPr>
              <a:t>也可以省略。</a:t>
            </a:r>
            <a:endParaRPr lang="zh-CN" altLang="en-US" sz="2800" b="1" dirty="0">
              <a:latin typeface="Tahoma" panose="020B0604030504040204" pitchFamily="34" charset="0"/>
              <a:ea typeface="黑体" panose="02010609060101010101" pitchFamily="2" charset="-122"/>
            </a:endParaRPr>
          </a:p>
        </p:txBody>
      </p:sp>
      <p:sp>
        <p:nvSpPr>
          <p:cNvPr id="80899" name="Rectangle 3"/>
          <p:cNvSpPr/>
          <p:nvPr/>
        </p:nvSpPr>
        <p:spPr>
          <a:xfrm>
            <a:off x="468313" y="2924175"/>
            <a:ext cx="8424862" cy="3024188"/>
          </a:xfrm>
          <a:prstGeom prst="rect">
            <a:avLst/>
          </a:prstGeom>
          <a:noFill/>
          <a:ln w="9525">
            <a:noFill/>
          </a:ln>
        </p:spPr>
        <p:txBody>
          <a:bodyPr/>
          <a:p>
            <a:pPr marL="342900" indent="-342900">
              <a:spcBef>
                <a:spcPct val="20000"/>
              </a:spcBef>
            </a:pPr>
            <a:r>
              <a:rPr lang="en-US" altLang="zh-CN" sz="2800" b="1" dirty="0">
                <a:solidFill>
                  <a:schemeClr val="bg1"/>
                </a:solidFill>
                <a:latin typeface="Times New Roman" panose="02020603050405020304" pitchFamily="18" charset="0"/>
                <a:ea typeface="黑体" panose="02010609060101010101" pitchFamily="2" charset="-122"/>
              </a:rPr>
              <a:t>    </a:t>
            </a:r>
            <a:r>
              <a:rPr lang="zh-CN" altLang="en-US" sz="2800" b="1" dirty="0">
                <a:latin typeface="Times New Roman" panose="02020603050405020304" pitchFamily="18" charset="0"/>
                <a:ea typeface="黑体" panose="02010609060101010101" pitchFamily="2" charset="-122"/>
              </a:rPr>
              <a:t>如</a:t>
            </a:r>
            <a:r>
              <a:rPr lang="en-US" altLang="zh-CN" sz="2800" b="1" dirty="0">
                <a:latin typeface="Times New Roman" panose="02020603050405020304" pitchFamily="18" charset="0"/>
                <a:ea typeface="黑体" panose="02010609060101010101" pitchFamily="2" charset="-122"/>
              </a:rPr>
              <a:t>4.5+</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-3.2</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+1.1+</a:t>
            </a:r>
            <a:r>
              <a:rPr lang="zh-CN" altLang="en-US" sz="2800" b="1" dirty="0">
                <a:latin typeface="Times New Roman" panose="02020603050405020304" pitchFamily="18" charset="0"/>
                <a:ea typeface="黑体" panose="02010609060101010101" pitchFamily="2" charset="-122"/>
              </a:rPr>
              <a:t>（</a:t>
            </a:r>
            <a:r>
              <a:rPr lang="en-US" altLang="zh-CN" sz="2800" b="1" dirty="0">
                <a:latin typeface="Times New Roman" panose="02020603050405020304" pitchFamily="18" charset="0"/>
                <a:ea typeface="黑体" panose="02010609060101010101" pitchFamily="2" charset="-122"/>
              </a:rPr>
              <a:t>-1.4</a:t>
            </a:r>
            <a:r>
              <a:rPr lang="zh-CN" altLang="en-US" sz="2800" b="1" dirty="0">
                <a:latin typeface="Times New Roman" panose="02020603050405020304" pitchFamily="18" charset="0"/>
                <a:ea typeface="黑体" panose="02010609060101010101" pitchFamily="2" charset="-122"/>
              </a:rPr>
              <a:t>）可以写成省略括号的形式：</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r>
              <a:rPr lang="zh-CN" altLang="en-US" sz="2800" b="1" dirty="0">
                <a:latin typeface="Times New Roman" panose="02020603050405020304" pitchFamily="18" charset="0"/>
                <a:ea typeface="黑体" panose="02010609060101010101" pitchFamily="2" charset="-122"/>
              </a:rPr>
              <a:t>                 </a:t>
            </a:r>
            <a:r>
              <a:rPr lang="en-US" altLang="zh-CN" sz="2800" b="1" dirty="0">
                <a:solidFill>
                  <a:srgbClr val="FF0000"/>
                </a:solidFill>
                <a:latin typeface="Times New Roman" panose="02020603050405020304" pitchFamily="18" charset="0"/>
                <a:ea typeface="黑体" panose="02010609060101010101" pitchFamily="2" charset="-122"/>
              </a:rPr>
              <a:t>4.5 - 3.2 + 1.1 - 1.4</a:t>
            </a:r>
            <a:r>
              <a:rPr lang="zh-CN" altLang="en-US" sz="2800" b="1" dirty="0">
                <a:solidFill>
                  <a:srgbClr val="FF0000"/>
                </a:solidFill>
                <a:latin typeface="Times New Roman" panose="02020603050405020304" pitchFamily="18" charset="0"/>
                <a:ea typeface="黑体" panose="02010609060101010101" pitchFamily="2" charset="-122"/>
              </a:rPr>
              <a:t>（仍可看作和式）</a:t>
            </a:r>
            <a:endParaRPr lang="zh-CN" altLang="en-US" sz="2800" b="1" dirty="0">
              <a:solidFill>
                <a:srgbClr val="FF0000"/>
              </a:solidFill>
              <a:latin typeface="Times New Roman" panose="02020603050405020304" pitchFamily="18" charset="0"/>
              <a:ea typeface="黑体" panose="02010609060101010101" pitchFamily="2" charset="-122"/>
            </a:endParaRPr>
          </a:p>
          <a:p>
            <a:pPr marL="342900" indent="-342900">
              <a:spcBef>
                <a:spcPct val="20000"/>
              </a:spcBef>
            </a:pPr>
            <a:r>
              <a:rPr lang="zh-CN" altLang="en-US" sz="2800" b="1" dirty="0">
                <a:latin typeface="Times New Roman" panose="02020603050405020304" pitchFamily="18" charset="0"/>
                <a:ea typeface="黑体" panose="02010609060101010101" pitchFamily="2" charset="-122"/>
              </a:rPr>
              <a:t>    读作  “正</a:t>
            </a:r>
            <a:r>
              <a:rPr lang="en-US" altLang="zh-CN" sz="2800" b="1" dirty="0">
                <a:latin typeface="Times New Roman" panose="02020603050405020304" pitchFamily="18" charset="0"/>
                <a:ea typeface="黑体" panose="02010609060101010101" pitchFamily="2" charset="-122"/>
              </a:rPr>
              <a:t>4.5</a:t>
            </a:r>
            <a:r>
              <a:rPr lang="zh-CN" altLang="en-US" sz="2800" b="1" dirty="0">
                <a:latin typeface="Times New Roman" panose="02020603050405020304" pitchFamily="18" charset="0"/>
                <a:ea typeface="黑体" panose="02010609060101010101" pitchFamily="2" charset="-122"/>
              </a:rPr>
              <a:t>、负</a:t>
            </a:r>
            <a:r>
              <a:rPr lang="en-US" altLang="zh-CN" sz="2800" b="1" dirty="0">
                <a:latin typeface="Times New Roman" panose="02020603050405020304" pitchFamily="18" charset="0"/>
                <a:ea typeface="黑体" panose="02010609060101010101" pitchFamily="2" charset="-122"/>
              </a:rPr>
              <a:t>3.2</a:t>
            </a:r>
            <a:r>
              <a:rPr lang="zh-CN" altLang="en-US" sz="2800" b="1" dirty="0">
                <a:latin typeface="Times New Roman" panose="02020603050405020304" pitchFamily="18" charset="0"/>
                <a:ea typeface="黑体" panose="02010609060101010101" pitchFamily="2" charset="-122"/>
              </a:rPr>
              <a:t>、正</a:t>
            </a:r>
            <a:r>
              <a:rPr lang="en-US" altLang="zh-CN" sz="2800" b="1" dirty="0">
                <a:latin typeface="Times New Roman" panose="02020603050405020304" pitchFamily="18" charset="0"/>
                <a:ea typeface="黑体" panose="02010609060101010101" pitchFamily="2" charset="-122"/>
              </a:rPr>
              <a:t>1.1</a:t>
            </a:r>
            <a:r>
              <a:rPr lang="zh-CN" altLang="en-US" sz="2800" b="1" dirty="0">
                <a:latin typeface="Times New Roman" panose="02020603050405020304" pitchFamily="18" charset="0"/>
                <a:ea typeface="黑体" panose="02010609060101010101" pitchFamily="2" charset="-122"/>
              </a:rPr>
              <a:t>、负</a:t>
            </a:r>
            <a:r>
              <a:rPr lang="en-US" altLang="zh-CN" sz="2800" b="1" dirty="0">
                <a:latin typeface="Times New Roman" panose="02020603050405020304" pitchFamily="18" charset="0"/>
                <a:ea typeface="黑体" panose="02010609060101010101" pitchFamily="2" charset="-122"/>
              </a:rPr>
              <a:t>1.4</a:t>
            </a:r>
            <a:r>
              <a:rPr lang="zh-CN" altLang="en-US" sz="2800" b="1" dirty="0">
                <a:latin typeface="Times New Roman" panose="02020603050405020304" pitchFamily="18" charset="0"/>
                <a:ea typeface="黑体" panose="02010609060101010101" pitchFamily="2" charset="-122"/>
              </a:rPr>
              <a:t>的和”</a:t>
            </a:r>
            <a:endParaRPr lang="zh-CN" altLang="en-US" sz="2800" b="1" dirty="0">
              <a:latin typeface="Times New Roman" panose="02020603050405020304" pitchFamily="18" charset="0"/>
              <a:ea typeface="黑体" panose="02010609060101010101" pitchFamily="2" charset="-122"/>
            </a:endParaRPr>
          </a:p>
          <a:p>
            <a:pPr marL="342900" indent="-342900">
              <a:spcBef>
                <a:spcPct val="20000"/>
              </a:spcBef>
            </a:pPr>
            <a:r>
              <a:rPr lang="zh-CN" altLang="en-US" sz="2800" b="1" dirty="0">
                <a:latin typeface="Times New Roman" panose="02020603050405020304" pitchFamily="18" charset="0"/>
                <a:ea typeface="黑体" panose="02010609060101010101" pitchFamily="2" charset="-122"/>
              </a:rPr>
              <a:t>也可读作    “</a:t>
            </a:r>
            <a:r>
              <a:rPr lang="en-US" altLang="zh-CN" sz="2800" b="1" dirty="0">
                <a:latin typeface="Times New Roman" panose="02020603050405020304" pitchFamily="18" charset="0"/>
                <a:ea typeface="黑体" panose="02010609060101010101" pitchFamily="2" charset="-122"/>
              </a:rPr>
              <a:t>4.5</a:t>
            </a:r>
            <a:r>
              <a:rPr lang="zh-CN" altLang="en-US" sz="2800" b="1" dirty="0">
                <a:latin typeface="Times New Roman" panose="02020603050405020304" pitchFamily="18" charset="0"/>
                <a:ea typeface="黑体" panose="02010609060101010101" pitchFamily="2" charset="-122"/>
              </a:rPr>
              <a:t>减</a:t>
            </a:r>
            <a:r>
              <a:rPr lang="en-US" altLang="zh-CN" sz="2800" b="1" dirty="0">
                <a:latin typeface="Times New Roman" panose="02020603050405020304" pitchFamily="18" charset="0"/>
                <a:ea typeface="黑体" panose="02010609060101010101" pitchFamily="2" charset="-122"/>
              </a:rPr>
              <a:t>3.2</a:t>
            </a:r>
            <a:r>
              <a:rPr lang="zh-CN" altLang="en-US" sz="2800" b="1" dirty="0">
                <a:latin typeface="Times New Roman" panose="02020603050405020304" pitchFamily="18" charset="0"/>
                <a:ea typeface="黑体" panose="02010609060101010101" pitchFamily="2" charset="-122"/>
              </a:rPr>
              <a:t>加</a:t>
            </a:r>
            <a:r>
              <a:rPr lang="en-US" altLang="zh-CN" sz="2800" b="1" dirty="0">
                <a:latin typeface="Times New Roman" panose="02020603050405020304" pitchFamily="18" charset="0"/>
                <a:ea typeface="黑体" panose="02010609060101010101" pitchFamily="2" charset="-122"/>
              </a:rPr>
              <a:t>1.1</a:t>
            </a:r>
            <a:r>
              <a:rPr lang="zh-CN" altLang="en-US" sz="2800" b="1" dirty="0">
                <a:latin typeface="Times New Roman" panose="02020603050405020304" pitchFamily="18" charset="0"/>
                <a:ea typeface="黑体" panose="02010609060101010101" pitchFamily="2" charset="-122"/>
              </a:rPr>
              <a:t>减</a:t>
            </a:r>
            <a:r>
              <a:rPr lang="en-US" altLang="zh-CN" sz="2800" b="1" dirty="0">
                <a:latin typeface="Times New Roman" panose="02020603050405020304" pitchFamily="18" charset="0"/>
                <a:ea typeface="黑体" panose="02010609060101010101" pitchFamily="2" charset="-122"/>
              </a:rPr>
              <a:t>1.4”</a:t>
            </a:r>
            <a:endParaRPr lang="en-US" altLang="zh-CN" sz="2800" b="1" dirty="0">
              <a:latin typeface="Times New Roman" panose="02020603050405020304" pitchFamily="18" charset="0"/>
              <a:ea typeface="黑体" panose="02010609060101010101" pitchFamily="2" charset="-122"/>
            </a:endParaRPr>
          </a:p>
        </p:txBody>
      </p:sp>
      <p:pic>
        <p:nvPicPr>
          <p:cNvPr id="16388" name="Picture 4" descr="LOOK"/>
          <p:cNvPicPr>
            <a:picLocks noChangeAspect="1"/>
          </p:cNvPicPr>
          <p:nvPr/>
        </p:nvPicPr>
        <p:blipFill>
          <a:blip r:embed="rId1"/>
          <a:stretch>
            <a:fillRect/>
          </a:stretch>
        </p:blipFill>
        <p:spPr>
          <a:xfrm rot="770416">
            <a:off x="468313" y="404813"/>
            <a:ext cx="1997075" cy="668337"/>
          </a:xfrm>
          <a:prstGeom prst="rect">
            <a:avLst/>
          </a:prstGeom>
          <a:noFill/>
          <a:ln w="9525">
            <a:noFill/>
          </a:ln>
        </p:spPr>
      </p:pic>
      <p:sp>
        <p:nvSpPr>
          <p:cNvPr id="16389" name="AutoShape 5"/>
          <p:cNvSpPr/>
          <p:nvPr/>
        </p:nvSpPr>
        <p:spPr>
          <a:xfrm>
            <a:off x="1547813" y="260350"/>
            <a:ext cx="4608512" cy="792163"/>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p>
            <a:pPr algn="ctr"/>
            <a:r>
              <a:rPr lang="zh-CN" altLang="en-US" sz="4400" b="1" dirty="0">
                <a:solidFill>
                  <a:srgbClr val="FF0000"/>
                </a:solidFill>
                <a:latin typeface="Arial" panose="020B0604020202020204" pitchFamily="34" charset="0"/>
                <a:ea typeface="楷体_GB2312" pitchFamily="49" charset="-122"/>
              </a:rPr>
              <a:t>加减法统一成加法</a:t>
            </a:r>
            <a:endParaRPr lang="zh-CN" altLang="en-US" sz="4400" b="1" dirty="0">
              <a:solidFill>
                <a:srgbClr val="FF0000"/>
              </a:solidFill>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08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80899">
                                            <p:txEl>
                                              <p:charRg st="0" end="39"/>
                                            </p:txEl>
                                          </p:spTgt>
                                        </p:tgtEl>
                                        <p:attrNameLst>
                                          <p:attrName>style.visibility</p:attrName>
                                        </p:attrNameLst>
                                      </p:cBhvr>
                                      <p:to>
                                        <p:strVal val="visible"/>
                                      </p:to>
                                    </p:set>
                                    <p:animEffect transition="in" filter="dissolve">
                                      <p:cBhvr>
                                        <p:cTn id="11" dur="500"/>
                                        <p:tgtEl>
                                          <p:spTgt spid="80899">
                                            <p:txEl>
                                              <p:charRg st="0" end="39"/>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80899">
                                            <p:txEl>
                                              <p:charRg st="39" end="86"/>
                                            </p:txEl>
                                          </p:spTgt>
                                        </p:tgtEl>
                                        <p:attrNameLst>
                                          <p:attrName>style.visibility</p:attrName>
                                        </p:attrNameLst>
                                      </p:cBhvr>
                                      <p:to>
                                        <p:strVal val="visible"/>
                                      </p:to>
                                    </p:set>
                                    <p:animEffect transition="in" filter="dissolve">
                                      <p:cBhvr>
                                        <p:cTn id="16" dur="500"/>
                                        <p:tgtEl>
                                          <p:spTgt spid="80899">
                                            <p:txEl>
                                              <p:charRg st="39" end="8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80899">
                                            <p:txEl>
                                              <p:charRg st="86" end="118"/>
                                            </p:txEl>
                                          </p:spTgt>
                                        </p:tgtEl>
                                        <p:attrNameLst>
                                          <p:attrName>style.visibility</p:attrName>
                                        </p:attrNameLst>
                                      </p:cBhvr>
                                      <p:to>
                                        <p:strVal val="visible"/>
                                      </p:to>
                                    </p:set>
                                    <p:animEffect transition="in" filter="dissolve">
                                      <p:cBhvr>
                                        <p:cTn id="21" dur="500"/>
                                        <p:tgtEl>
                                          <p:spTgt spid="80899">
                                            <p:txEl>
                                              <p:charRg st="86" end="11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80899">
                                            <p:txEl>
                                              <p:charRg st="118" end="144"/>
                                            </p:txEl>
                                          </p:spTgt>
                                        </p:tgtEl>
                                        <p:attrNameLst>
                                          <p:attrName>style.visibility</p:attrName>
                                        </p:attrNameLst>
                                      </p:cBhvr>
                                      <p:to>
                                        <p:strVal val="visible"/>
                                      </p:to>
                                    </p:set>
                                    <p:animEffect transition="in" filter="dissolve">
                                      <p:cBhvr>
                                        <p:cTn id="26" dur="500"/>
                                        <p:tgtEl>
                                          <p:spTgt spid="80899">
                                            <p:txEl>
                                              <p:charRg st="118" end="14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 Box 2"/>
          <p:cNvSpPr txBox="1"/>
          <p:nvPr/>
        </p:nvSpPr>
        <p:spPr>
          <a:xfrm>
            <a:off x="250825" y="620713"/>
            <a:ext cx="8610600" cy="4664075"/>
          </a:xfrm>
          <a:prstGeom prst="rect">
            <a:avLst/>
          </a:prstGeom>
          <a:noFill/>
          <a:ln w="9525">
            <a:noFill/>
          </a:ln>
        </p:spPr>
        <p:txBody>
          <a:bodyPr>
            <a:spAutoFit/>
          </a:bodyPr>
          <a:p>
            <a:pPr algn="ctr">
              <a:spcBef>
                <a:spcPct val="50000"/>
              </a:spcBef>
            </a:pPr>
            <a:r>
              <a:rPr lang="zh-CN" altLang="en-US" sz="6000" b="1" dirty="0">
                <a:solidFill>
                  <a:srgbClr val="CC3300"/>
                </a:solidFill>
                <a:latin typeface="Times New Roman" panose="02020603050405020304" pitchFamily="18" charset="0"/>
              </a:rPr>
              <a:t>去括号法则</a:t>
            </a:r>
            <a:endParaRPr lang="zh-CN" altLang="en-US" sz="6000" b="1" dirty="0">
              <a:solidFill>
                <a:srgbClr val="CC3300"/>
              </a:solidFill>
              <a:latin typeface="Times New Roman" panose="02020603050405020304" pitchFamily="18" charset="0"/>
            </a:endParaRPr>
          </a:p>
          <a:p>
            <a:pPr>
              <a:spcBef>
                <a:spcPct val="50000"/>
              </a:spcBef>
            </a:pPr>
            <a:r>
              <a:rPr lang="zh-CN" altLang="en-US" sz="2400" b="1" dirty="0">
                <a:latin typeface="Times New Roman" panose="02020603050405020304" pitchFamily="18" charset="0"/>
              </a:rPr>
              <a:t>          </a:t>
            </a:r>
            <a:r>
              <a:rPr lang="zh-CN" altLang="en-US" sz="4000" b="1" dirty="0">
                <a:latin typeface="Times New Roman" panose="02020603050405020304" pitchFamily="18" charset="0"/>
              </a:rPr>
              <a:t>括号前是</a:t>
            </a:r>
            <a:r>
              <a:rPr lang="zh-CN" altLang="en-US" sz="4000" b="1" dirty="0">
                <a:latin typeface="Arial" panose="020B0604020202020204" pitchFamily="34" charset="0"/>
              </a:rPr>
              <a:t>“</a:t>
            </a:r>
            <a:r>
              <a:rPr lang="en-US" altLang="zh-CN" sz="4000" b="1" dirty="0">
                <a:latin typeface="Times New Roman" panose="02020603050405020304" pitchFamily="18" charset="0"/>
              </a:rPr>
              <a:t>+</a:t>
            </a:r>
            <a:r>
              <a:rPr lang="en-US" altLang="zh-CN" sz="4000" b="1" dirty="0">
                <a:latin typeface="Arial" panose="020B0604020202020204" pitchFamily="34" charset="0"/>
              </a:rPr>
              <a:t>”</a:t>
            </a:r>
            <a:r>
              <a:rPr lang="zh-CN" altLang="en-US" sz="4000" b="1" dirty="0">
                <a:latin typeface="Times New Roman" panose="02020603050405020304" pitchFamily="18" charset="0"/>
              </a:rPr>
              <a:t>号</a:t>
            </a:r>
            <a:r>
              <a:rPr lang="en-US" altLang="zh-CN" sz="4000" b="1" dirty="0">
                <a:latin typeface="Times New Roman" panose="02020603050405020304" pitchFamily="18" charset="0"/>
              </a:rPr>
              <a:t>,</a:t>
            </a:r>
            <a:r>
              <a:rPr lang="zh-CN" altLang="en-US" sz="4000" b="1" dirty="0">
                <a:latin typeface="Times New Roman" panose="02020603050405020304" pitchFamily="18" charset="0"/>
              </a:rPr>
              <a:t>去掉括号和它前面的</a:t>
            </a:r>
            <a:r>
              <a:rPr lang="zh-CN" altLang="en-US" sz="4000" b="1" dirty="0">
                <a:latin typeface="Arial" panose="020B0604020202020204" pitchFamily="34" charset="0"/>
              </a:rPr>
              <a:t>“</a:t>
            </a:r>
            <a:r>
              <a:rPr lang="en-US" altLang="zh-CN" sz="4000" b="1" dirty="0">
                <a:latin typeface="Times New Roman" panose="02020603050405020304" pitchFamily="18" charset="0"/>
              </a:rPr>
              <a:t>+</a:t>
            </a:r>
            <a:r>
              <a:rPr lang="en-US" altLang="zh-CN" sz="4000" b="1" dirty="0">
                <a:latin typeface="Arial" panose="020B0604020202020204" pitchFamily="34" charset="0"/>
              </a:rPr>
              <a:t>”</a:t>
            </a:r>
            <a:r>
              <a:rPr lang="zh-CN" altLang="en-US" sz="4000" b="1" dirty="0">
                <a:latin typeface="Times New Roman" panose="02020603050405020304" pitchFamily="18" charset="0"/>
              </a:rPr>
              <a:t>号</a:t>
            </a:r>
            <a:r>
              <a:rPr lang="en-US" altLang="zh-CN" sz="4000" b="1" dirty="0">
                <a:latin typeface="Times New Roman" panose="02020603050405020304" pitchFamily="18" charset="0"/>
              </a:rPr>
              <a:t>,</a:t>
            </a:r>
            <a:r>
              <a:rPr lang="zh-CN" altLang="en-US" sz="4000" b="1" dirty="0">
                <a:latin typeface="Times New Roman" panose="02020603050405020304" pitchFamily="18" charset="0"/>
              </a:rPr>
              <a:t>括号里面各项都不变</a:t>
            </a:r>
            <a:r>
              <a:rPr lang="en-US" altLang="zh-CN" sz="4000" b="1" dirty="0">
                <a:latin typeface="Times New Roman" panose="02020603050405020304" pitchFamily="18" charset="0"/>
              </a:rPr>
              <a:t>;</a:t>
            </a:r>
            <a:endParaRPr lang="en-US" altLang="zh-CN" sz="4000" b="1" dirty="0">
              <a:latin typeface="Times New Roman" panose="02020603050405020304" pitchFamily="18" charset="0"/>
            </a:endParaRPr>
          </a:p>
          <a:p>
            <a:pPr>
              <a:spcBef>
                <a:spcPct val="50000"/>
              </a:spcBef>
            </a:pPr>
            <a:r>
              <a:rPr lang="en-US" altLang="zh-CN" sz="4000" b="1" dirty="0">
                <a:latin typeface="Times New Roman" panose="02020603050405020304" pitchFamily="18" charset="0"/>
              </a:rPr>
              <a:t>      </a:t>
            </a:r>
            <a:r>
              <a:rPr lang="zh-CN" altLang="en-US" sz="4000" b="1" dirty="0">
                <a:latin typeface="Times New Roman" panose="02020603050405020304" pitchFamily="18" charset="0"/>
              </a:rPr>
              <a:t>括号前面是</a:t>
            </a:r>
            <a:r>
              <a:rPr lang="zh-CN" altLang="en-US" sz="4000" b="1" dirty="0">
                <a:latin typeface="Arial" panose="020B0604020202020204" pitchFamily="34" charset="0"/>
              </a:rPr>
              <a:t>“</a:t>
            </a:r>
            <a:r>
              <a:rPr lang="en-US" altLang="zh-CN" sz="4000" b="1" dirty="0">
                <a:latin typeface="Times New Roman" panose="02020603050405020304" pitchFamily="18" charset="0"/>
              </a:rPr>
              <a:t>-</a:t>
            </a:r>
            <a:r>
              <a:rPr lang="en-US" altLang="zh-CN" sz="4000" b="1" dirty="0">
                <a:latin typeface="Arial" panose="020B0604020202020204" pitchFamily="34" charset="0"/>
              </a:rPr>
              <a:t>”</a:t>
            </a:r>
            <a:r>
              <a:rPr lang="zh-CN" altLang="en-US" sz="4000" b="1" dirty="0">
                <a:latin typeface="Times New Roman" panose="02020603050405020304" pitchFamily="18" charset="0"/>
              </a:rPr>
              <a:t>号</a:t>
            </a:r>
            <a:r>
              <a:rPr lang="en-US" altLang="zh-CN" sz="4000" b="1" dirty="0">
                <a:latin typeface="Times New Roman" panose="02020603050405020304" pitchFamily="18" charset="0"/>
              </a:rPr>
              <a:t>,</a:t>
            </a:r>
            <a:r>
              <a:rPr lang="zh-CN" altLang="en-US" sz="4000" b="1" dirty="0">
                <a:latin typeface="Times New Roman" panose="02020603050405020304" pitchFamily="18" charset="0"/>
              </a:rPr>
              <a:t>去掉括号和它前面的</a:t>
            </a:r>
            <a:r>
              <a:rPr lang="zh-CN" altLang="en-US" sz="4000" b="1" dirty="0">
                <a:latin typeface="Arial" panose="020B0604020202020204" pitchFamily="34" charset="0"/>
              </a:rPr>
              <a:t>“</a:t>
            </a:r>
            <a:r>
              <a:rPr lang="en-US" altLang="zh-CN" sz="4000" b="1" dirty="0">
                <a:latin typeface="Times New Roman" panose="02020603050405020304" pitchFamily="18" charset="0"/>
              </a:rPr>
              <a:t>-</a:t>
            </a:r>
            <a:r>
              <a:rPr lang="en-US" altLang="zh-CN" sz="4000" b="1" dirty="0">
                <a:latin typeface="Arial" panose="020B0604020202020204" pitchFamily="34" charset="0"/>
              </a:rPr>
              <a:t>”</a:t>
            </a:r>
            <a:r>
              <a:rPr lang="zh-CN" altLang="en-US" sz="4000" b="1" dirty="0">
                <a:latin typeface="Times New Roman" panose="02020603050405020304" pitchFamily="18" charset="0"/>
              </a:rPr>
              <a:t>号</a:t>
            </a:r>
            <a:r>
              <a:rPr lang="en-US" altLang="zh-CN" sz="4000" b="1" dirty="0">
                <a:latin typeface="Times New Roman" panose="02020603050405020304" pitchFamily="18" charset="0"/>
              </a:rPr>
              <a:t>,</a:t>
            </a:r>
            <a:r>
              <a:rPr lang="zh-CN" altLang="en-US" sz="4000" b="1" dirty="0">
                <a:latin typeface="Times New Roman" panose="02020603050405020304" pitchFamily="18" charset="0"/>
              </a:rPr>
              <a:t>括号里的各项都变成它的相反数</a:t>
            </a:r>
            <a:r>
              <a:rPr lang="en-US" altLang="zh-CN" sz="4000" b="1" dirty="0">
                <a:latin typeface="Times New Roman" panose="02020603050405020304" pitchFamily="18" charset="0"/>
              </a:rPr>
              <a:t>.</a:t>
            </a:r>
            <a:endParaRPr lang="en-US" altLang="zh-CN" sz="4000" b="1" dirty="0">
              <a:latin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1" name="Rectangle 3"/>
          <p:cNvSpPr>
            <a:spLocks noGrp="1" noChangeArrowheads="1"/>
          </p:cNvSpPr>
          <p:nvPr>
            <p:ph idx="1"/>
          </p:nvPr>
        </p:nvSpPr>
        <p:spPr>
          <a:xfrm>
            <a:off x="0" y="549275"/>
            <a:ext cx="9144000" cy="360045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再看下面的例子</a:t>
            </a:r>
            <a:r>
              <a:rPr kumimoji="0" lang="en-US" altLang="zh-CN" sz="4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                                                 </a:t>
            </a:r>
            <a:endParaRPr kumimoji="0" lang="en-US" altLang="zh-CN" sz="4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en-US" altLang="zh-CN" sz="4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  (-8) - (-10) + (-6) - (+4)</a:t>
            </a:r>
            <a:r>
              <a:rPr kumimoji="0" lang="en-US" altLang="zh-CN" sz="44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endParaRPr kumimoji="0" lang="en-US" altLang="zh-CN" sz="44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en-US" altLang="zh-CN" sz="32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=(-8) + (+10)+(-6) + (-4)</a:t>
            </a:r>
            <a:r>
              <a:rPr kumimoji="0" lang="en-US" altLang="zh-CN" sz="44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r>
              <a:rPr kumimoji="0" lang="en-US" altLang="zh-CN" sz="28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a:t>
            </a:r>
            <a:r>
              <a:rPr kumimoji="0" lang="zh-CN" altLang="en-US" sz="28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把减法运算统一成加法运算 </a:t>
            </a:r>
            <a:r>
              <a:rPr kumimoji="0" lang="en-US" altLang="zh-CN" sz="28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a:t>
            </a:r>
            <a:endParaRPr kumimoji="0" lang="en-US" altLang="zh-CN" sz="28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en-US" altLang="zh-CN" sz="4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黑体" panose="02010609060101010101" pitchFamily="2" charset="-122"/>
                <a:cs typeface="+mn-cs"/>
              </a:rPr>
              <a:t>=-8+10-6-4</a:t>
            </a:r>
            <a:r>
              <a:rPr kumimoji="0" lang="en-US" altLang="zh-CN"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   </a:t>
            </a:r>
            <a:r>
              <a:rPr kumimoji="0" lang="zh-CN" altLang="en-US" sz="36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rPr>
              <a:t>（省略括号和加号）</a:t>
            </a:r>
            <a:endParaRPr kumimoji="0" lang="zh-CN" altLang="en-US" sz="4000" b="1" i="0" u="none" strike="noStrike" kern="0" cap="none" spc="0" normalizeH="0" baseline="0" noProof="0" smtClean="0">
              <a:ln>
                <a:noFill/>
              </a:ln>
              <a:solidFill>
                <a:srgbClr val="0000FF"/>
              </a:solidFill>
              <a:effectLst>
                <a:outerShdw blurRad="38100" dist="38100" dir="2700000" algn="tl">
                  <a:srgbClr val="C0C0C0"/>
                </a:outerShdw>
              </a:effectLst>
              <a:uLnTx/>
              <a:uFillTx/>
              <a:latin typeface="+mn-lt"/>
              <a:ea typeface="黑体" panose="02010609060101010101" pitchFamily="2" charset="-122"/>
              <a:cs typeface="+mn-cs"/>
            </a:endParaRPr>
          </a:p>
        </p:txBody>
      </p:sp>
      <p:sp>
        <p:nvSpPr>
          <p:cNvPr id="27652" name="Rectangle 4"/>
          <p:cNvSpPr>
            <a:spLocks noChangeArrowheads="1"/>
          </p:cNvSpPr>
          <p:nvPr/>
        </p:nvSpPr>
        <p:spPr bwMode="auto">
          <a:xfrm>
            <a:off x="323850" y="4076700"/>
            <a:ext cx="7705725" cy="1554163"/>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读作</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负</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8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正</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10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负</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6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负</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4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的和</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a:t>
            </a:r>
            <a:endPar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或</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负</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8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加</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10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减</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6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减</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4.    </a:t>
            </a:r>
            <a:endPar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r>
              <a:rPr kumimoji="0" lang="zh-CN" altLang="en-US"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这就是省略加号的代数和</a:t>
            </a:r>
            <a:r>
              <a:rPr kumimoji="0" lang="en-US" altLang="zh-CN" sz="3200" b="1" i="0" u="none" strike="noStrike" kern="1200" cap="none" spc="0" normalizeH="0" baseline="0" noProof="0" smtClean="0">
                <a:ln>
                  <a:noFill/>
                </a:ln>
                <a:solidFill>
                  <a:srgbClr val="0000FF"/>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a:t>
            </a:r>
            <a:r>
              <a:rPr kumimoji="0" lang="en-US" altLang="zh-CN" sz="3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                    </a:t>
            </a:r>
            <a:endParaRPr kumimoji="0" lang="en-US" altLang="zh-CN" sz="3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7651">
                                            <p:txEl>
                                              <p:charRg st="0" end="58"/>
                                            </p:txEl>
                                          </p:spTgt>
                                        </p:tgtEl>
                                        <p:attrNameLst>
                                          <p:attrName>style.visibility</p:attrName>
                                        </p:attrNameLst>
                                      </p:cBhvr>
                                      <p:to>
                                        <p:strVal val="visible"/>
                                      </p:to>
                                    </p:set>
                                    <p:anim calcmode="lin" valueType="num">
                                      <p:cBhvr>
                                        <p:cTn id="7" dur="1000" fill="hold"/>
                                        <p:tgtEl>
                                          <p:spTgt spid="27651">
                                            <p:txEl>
                                              <p:charRg st="0" end="58"/>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8" dur="1000" fill="hold"/>
                                        <p:tgtEl>
                                          <p:spTgt spid="27651">
                                            <p:txEl>
                                              <p:charRg st="0" end="58"/>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9" dur="1000" fill="hold"/>
                                        <p:tgtEl>
                                          <p:spTgt spid="27651">
                                            <p:txEl>
                                              <p:charRg st="0" end="58"/>
                                            </p:txEl>
                                          </p:spTgt>
                                        </p:tgtEl>
                                        <p:attrNameLst>
                                          <p:attrName>ppt_y</p:attrName>
                                        </p:attrNameLst>
                                      </p:cBhvr>
                                      <p:tavLst>
                                        <p:tav tm="0">
                                          <p:val>
                                            <p:strVal val="#ppt_y"/>
                                          </p:val>
                                        </p:tav>
                                        <p:tav tm="100000">
                                          <p:val>
                                            <p:strVal val="#ppt_y"/>
                                          </p:val>
                                        </p:tav>
                                      </p:tavLst>
                                    </p:anim>
                                    <p:animEffect transition="in" filter="fade">
                                      <p:cBhvr>
                                        <p:cTn id="10" dur="1000"/>
                                        <p:tgtEl>
                                          <p:spTgt spid="27651">
                                            <p:txEl>
                                              <p:charRg st="0" end="58"/>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27651">
                                            <p:txEl>
                                              <p:charRg st="58" end="111"/>
                                            </p:txEl>
                                          </p:spTgt>
                                        </p:tgtEl>
                                        <p:attrNameLst>
                                          <p:attrName>style.visibility</p:attrName>
                                        </p:attrNameLst>
                                      </p:cBhvr>
                                      <p:to>
                                        <p:strVal val="visible"/>
                                      </p:to>
                                    </p:set>
                                    <p:anim calcmode="lin" valueType="num">
                                      <p:cBhvr>
                                        <p:cTn id="15" dur="1000" fill="hold"/>
                                        <p:tgtEl>
                                          <p:spTgt spid="27651">
                                            <p:txEl>
                                              <p:charRg st="58" end="111"/>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16" dur="1000" fill="hold"/>
                                        <p:tgtEl>
                                          <p:spTgt spid="27651">
                                            <p:txEl>
                                              <p:charRg st="58" end="111"/>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17" dur="1000" fill="hold"/>
                                        <p:tgtEl>
                                          <p:spTgt spid="27651">
                                            <p:txEl>
                                              <p:charRg st="58" end="111"/>
                                            </p:txEl>
                                          </p:spTgt>
                                        </p:tgtEl>
                                        <p:attrNameLst>
                                          <p:attrName>ppt_y</p:attrName>
                                        </p:attrNameLst>
                                      </p:cBhvr>
                                      <p:tavLst>
                                        <p:tav tm="0">
                                          <p:val>
                                            <p:strVal val="#ppt_y"/>
                                          </p:val>
                                        </p:tav>
                                        <p:tav tm="100000">
                                          <p:val>
                                            <p:strVal val="#ppt_y"/>
                                          </p:val>
                                        </p:tav>
                                      </p:tavLst>
                                    </p:anim>
                                    <p:animEffect transition="in" filter="fade">
                                      <p:cBhvr>
                                        <p:cTn id="18" dur="1000"/>
                                        <p:tgtEl>
                                          <p:spTgt spid="27651">
                                            <p:txEl>
                                              <p:charRg st="58" end="11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27651">
                                            <p:txEl>
                                              <p:charRg st="111" end="153"/>
                                            </p:txEl>
                                          </p:spTgt>
                                        </p:tgtEl>
                                        <p:attrNameLst>
                                          <p:attrName>style.visibility</p:attrName>
                                        </p:attrNameLst>
                                      </p:cBhvr>
                                      <p:to>
                                        <p:strVal val="visible"/>
                                      </p:to>
                                    </p:set>
                                    <p:anim calcmode="lin" valueType="num">
                                      <p:cBhvr>
                                        <p:cTn id="23" dur="1000" fill="hold"/>
                                        <p:tgtEl>
                                          <p:spTgt spid="27651">
                                            <p:txEl>
                                              <p:charRg st="111" end="153"/>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24" dur="1000" fill="hold"/>
                                        <p:tgtEl>
                                          <p:spTgt spid="27651">
                                            <p:txEl>
                                              <p:charRg st="111" end="153"/>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25" dur="1000" fill="hold"/>
                                        <p:tgtEl>
                                          <p:spTgt spid="27651">
                                            <p:txEl>
                                              <p:charRg st="111" end="153"/>
                                            </p:txEl>
                                          </p:spTgt>
                                        </p:tgtEl>
                                        <p:attrNameLst>
                                          <p:attrName>ppt_y</p:attrName>
                                        </p:attrNameLst>
                                      </p:cBhvr>
                                      <p:tavLst>
                                        <p:tav tm="0">
                                          <p:val>
                                            <p:strVal val="#ppt_y"/>
                                          </p:val>
                                        </p:tav>
                                        <p:tav tm="100000">
                                          <p:val>
                                            <p:strVal val="#ppt_y"/>
                                          </p:val>
                                        </p:tav>
                                      </p:tavLst>
                                    </p:anim>
                                    <p:animEffect transition="in" filter="fade">
                                      <p:cBhvr>
                                        <p:cTn id="26" dur="1000"/>
                                        <p:tgtEl>
                                          <p:spTgt spid="27651">
                                            <p:txEl>
                                              <p:charRg st="111" end="15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grpId="0" nodeType="clickEffect">
                                  <p:stCondLst>
                                    <p:cond delay="0"/>
                                  </p:stCondLst>
                                  <p:childTnLst>
                                    <p:set>
                                      <p:cBhvr>
                                        <p:cTn id="30" dur="1" fill="hold">
                                          <p:stCondLst>
                                            <p:cond delay="0"/>
                                          </p:stCondLst>
                                        </p:cTn>
                                        <p:tgtEl>
                                          <p:spTgt spid="27651">
                                            <p:txEl>
                                              <p:charRg st="153" end="176"/>
                                            </p:txEl>
                                          </p:spTgt>
                                        </p:tgtEl>
                                        <p:attrNameLst>
                                          <p:attrName>style.visibility</p:attrName>
                                        </p:attrNameLst>
                                      </p:cBhvr>
                                      <p:to>
                                        <p:strVal val="visible"/>
                                      </p:to>
                                    </p:set>
                                    <p:anim calcmode="lin" valueType="num">
                                      <p:cBhvr>
                                        <p:cTn id="31" dur="1000" fill="hold"/>
                                        <p:tgtEl>
                                          <p:spTgt spid="27651">
                                            <p:txEl>
                                              <p:charRg st="153" end="176"/>
                                            </p:txEl>
                                          </p:spTgt>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32" dur="1000" fill="hold"/>
                                        <p:tgtEl>
                                          <p:spTgt spid="27651">
                                            <p:txEl>
                                              <p:charRg st="153" end="176"/>
                                            </p:txEl>
                                          </p:spTgt>
                                        </p:tgtEl>
                                        <p:attrNameLst>
                                          <p:attrName>ppt_x</p:attrName>
                                        </p:attrNameLst>
                                      </p:cBhvr>
                                      <p:tavLst>
                                        <p:tav tm="0">
                                          <p:val>
                                            <p:fltVal val="-1.000000"/>
                                          </p:val>
                                        </p:tav>
                                        <p:tav tm="50000">
                                          <p:val>
                                            <p:fltVal val="0.950000"/>
                                          </p:val>
                                        </p:tav>
                                        <p:tav tm="100000">
                                          <p:val>
                                            <p:strVal val="#ppt_x"/>
                                          </p:val>
                                        </p:tav>
                                      </p:tavLst>
                                    </p:anim>
                                    <p:anim calcmode="lin" valueType="num">
                                      <p:cBhvr>
                                        <p:cTn id="33" dur="1000" fill="hold"/>
                                        <p:tgtEl>
                                          <p:spTgt spid="27651">
                                            <p:txEl>
                                              <p:charRg st="153" end="176"/>
                                            </p:txEl>
                                          </p:spTgt>
                                        </p:tgtEl>
                                        <p:attrNameLst>
                                          <p:attrName>ppt_y</p:attrName>
                                        </p:attrNameLst>
                                      </p:cBhvr>
                                      <p:tavLst>
                                        <p:tav tm="0">
                                          <p:val>
                                            <p:strVal val="#ppt_y"/>
                                          </p:val>
                                        </p:tav>
                                        <p:tav tm="100000">
                                          <p:val>
                                            <p:strVal val="#ppt_y"/>
                                          </p:val>
                                        </p:tav>
                                      </p:tavLst>
                                    </p:anim>
                                    <p:animEffect transition="in" filter="fade">
                                      <p:cBhvr>
                                        <p:cTn id="34" dur="1000"/>
                                        <p:tgtEl>
                                          <p:spTgt spid="27651">
                                            <p:txEl>
                                              <p:charRg st="153" end="17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7652"/>
                                        </p:tgtEl>
                                        <p:attrNameLst>
                                          <p:attrName>style.visibility</p:attrName>
                                        </p:attrNameLst>
                                      </p:cBhvr>
                                      <p:to>
                                        <p:strVal val="visible"/>
                                      </p:to>
                                    </p:set>
                                    <p:anim calcmode="lin" valueType="num">
                                      <p:cBhvr additive="base">
                                        <p:cTn id="39" dur="500" fill="hold"/>
                                        <p:tgtEl>
                                          <p:spTgt spid="27652"/>
                                        </p:tgtEl>
                                        <p:attrNameLst>
                                          <p:attrName>ppt_x</p:attrName>
                                        </p:attrNameLst>
                                      </p:cBhvr>
                                      <p:tavLst>
                                        <p:tav tm="0">
                                          <p:val>
                                            <p:strVal val="#ppt_x"/>
                                          </p:val>
                                        </p:tav>
                                        <p:tav tm="100000">
                                          <p:val>
                                            <p:strVal val="#ppt_x"/>
                                          </p:val>
                                        </p:tav>
                                      </p:tavLst>
                                    </p:anim>
                                    <p:anim calcmode="lin" valueType="num">
                                      <p:cBhvr additive="base">
                                        <p:cTn id="40" dur="500" fill="hold"/>
                                        <p:tgtEl>
                                          <p:spTgt spid="276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P spid="276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idx="1"/>
          </p:nvPr>
        </p:nvSpPr>
        <p:spPr>
          <a:xfrm>
            <a:off x="179388" y="260350"/>
            <a:ext cx="8743950" cy="5638800"/>
          </a:xfrm>
          <a:ln/>
        </p:spPr>
        <p:txBody>
          <a:bodyPr vert="horz" wrap="square" lIns="91440" tIns="45720" rIns="91440" bIns="45720" anchor="t"/>
          <a:p>
            <a:pPr eaLnBrk="1" hangingPunct="1">
              <a:lnSpc>
                <a:spcPct val="140000"/>
              </a:lnSpc>
              <a:spcBef>
                <a:spcPct val="0"/>
              </a:spcBef>
              <a:buNone/>
            </a:pPr>
            <a:r>
              <a:rPr lang="en-US" altLang="zh-CN" sz="2600" b="1" dirty="0">
                <a:solidFill>
                  <a:srgbClr val="0000FF"/>
                </a:solidFill>
                <a:latin typeface="Times New Roman" panose="02020603050405020304" pitchFamily="18" charset="0"/>
                <a:ea typeface="楷体_GB2312" pitchFamily="49" charset="-122"/>
              </a:rPr>
              <a:t>1</a:t>
            </a:r>
            <a:r>
              <a:rPr lang="zh-CN" altLang="en-US" sz="2600" b="1" dirty="0">
                <a:solidFill>
                  <a:srgbClr val="0000FF"/>
                </a:solidFill>
                <a:latin typeface="Times New Roman" panose="02020603050405020304" pitchFamily="18" charset="0"/>
                <a:ea typeface="楷体_GB2312" pitchFamily="49" charset="-122"/>
              </a:rPr>
              <a:t>．有理数加减法统一成加法的意义</a:t>
            </a:r>
            <a:endParaRPr lang="zh-CN" altLang="en-US" sz="2600" b="1" dirty="0">
              <a:solidFill>
                <a:srgbClr val="0000FF"/>
              </a:solidFill>
              <a:latin typeface="Times New Roman" panose="02020603050405020304" pitchFamily="18" charset="0"/>
              <a:ea typeface="楷体_GB2312" pitchFamily="49" charset="-122"/>
            </a:endParaRPr>
          </a:p>
          <a:p>
            <a:pPr eaLnBrk="1" hangingPunct="1">
              <a:lnSpc>
                <a:spcPct val="140000"/>
              </a:lnSpc>
              <a:spcBef>
                <a:spcPct val="0"/>
              </a:spcBef>
              <a:buNone/>
            </a:pPr>
            <a:r>
              <a:rPr lang="en-US" altLang="zh-CN" sz="2600" b="1" dirty="0">
                <a:latin typeface="Times New Roman" panose="02020603050405020304" pitchFamily="18" charset="0"/>
                <a:ea typeface="楷体_GB2312" pitchFamily="49" charset="-122"/>
              </a:rPr>
              <a:t>(1)</a:t>
            </a:r>
            <a:r>
              <a:rPr lang="zh-CN" altLang="en-US" sz="2600" b="1" dirty="0">
                <a:latin typeface="Times New Roman" panose="02020603050405020304" pitchFamily="18" charset="0"/>
                <a:ea typeface="楷体_GB2312" pitchFamily="49" charset="-122"/>
              </a:rPr>
              <a:t>有理数加减混合运算，可以通过有理数减法法则将减法转化为加法，统一成只有加法运算的和式，</a:t>
            </a:r>
            <a:endParaRPr lang="zh-CN" altLang="en-US"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zh-CN" altLang="en-US" sz="2600" b="1" dirty="0">
                <a:latin typeface="Times New Roman" panose="02020603050405020304" pitchFamily="18" charset="0"/>
                <a:ea typeface="楷体_GB2312" pitchFamily="49" charset="-122"/>
              </a:rPr>
              <a:t>	如</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12)</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8)</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6)</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5)</a:t>
            </a:r>
            <a:endParaRPr lang="en-US" altLang="zh-CN"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en-US" altLang="zh-CN" sz="2600" b="1" dirty="0">
                <a:latin typeface="Times New Roman" panose="02020603050405020304" pitchFamily="18" charset="0"/>
                <a:ea typeface="楷体_GB2312" pitchFamily="49" charset="-122"/>
              </a:rPr>
              <a:t>     </a:t>
            </a:r>
            <a:endParaRPr lang="en-US" altLang="zh-CN"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en-US" altLang="zh-CN" sz="2600" b="1" dirty="0">
                <a:latin typeface="Times New Roman" panose="02020603050405020304" pitchFamily="18" charset="0"/>
                <a:ea typeface="楷体_GB2312" pitchFamily="49" charset="-122"/>
              </a:rPr>
              <a:t>(2)</a:t>
            </a:r>
            <a:r>
              <a:rPr lang="zh-CN" altLang="en-US" sz="2600" b="1" dirty="0">
                <a:latin typeface="Times New Roman" panose="02020603050405020304" pitchFamily="18" charset="0"/>
                <a:ea typeface="楷体_GB2312" pitchFamily="49" charset="-122"/>
              </a:rPr>
              <a:t>在和式里，通常把各个加数的括号和它前面的加号省</a:t>
            </a:r>
            <a:r>
              <a:rPr lang="en-US" altLang="zh-CN" sz="2600" b="1" dirty="0">
                <a:latin typeface="Times New Roman" panose="02020603050405020304" pitchFamily="18" charset="0"/>
                <a:ea typeface="楷体_GB2312" pitchFamily="49" charset="-122"/>
              </a:rPr>
              <a:t>l</a:t>
            </a:r>
            <a:r>
              <a:rPr lang="zh-CN" altLang="en-US" sz="2600" b="1" dirty="0">
                <a:latin typeface="Times New Roman" panose="02020603050405020304" pitchFamily="18" charset="0"/>
                <a:ea typeface="楷体_GB2312" pitchFamily="49" charset="-122"/>
              </a:rPr>
              <a:t>略不写，写成省略加号的和的形式：</a:t>
            </a:r>
            <a:endParaRPr lang="zh-CN" altLang="en-US"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zh-CN" altLang="en-US" sz="2600" b="1" dirty="0">
                <a:latin typeface="Times New Roman" panose="02020603050405020304" pitchFamily="18" charset="0"/>
                <a:ea typeface="楷体_GB2312" pitchFamily="49" charset="-122"/>
              </a:rPr>
              <a:t>	如　</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12)</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8)</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6)</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a:t>
            </a:r>
            <a:r>
              <a:rPr lang="en-US" altLang="zh-CN" sz="2600" b="1" dirty="0">
                <a:latin typeface="Times New Roman" panose="02020603050405020304" pitchFamily="18" charset="0"/>
                <a:ea typeface="楷体_GB2312" pitchFamily="49" charset="-122"/>
                <a:sym typeface="Symbol" panose="05050102010706020507" pitchFamily="18" charset="2"/>
              </a:rPr>
              <a:t></a:t>
            </a:r>
            <a:r>
              <a:rPr lang="en-US" altLang="zh-CN" sz="2600" b="1" dirty="0">
                <a:latin typeface="Times New Roman" panose="02020603050405020304" pitchFamily="18" charset="0"/>
                <a:ea typeface="楷体_GB2312" pitchFamily="49" charset="-122"/>
              </a:rPr>
              <a:t>5)</a:t>
            </a:r>
            <a:endParaRPr lang="en-US" altLang="zh-CN"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en-US" altLang="zh-CN" sz="2600" b="1" dirty="0">
                <a:latin typeface="Times New Roman" panose="02020603050405020304" pitchFamily="18" charset="0"/>
                <a:ea typeface="楷体_GB2312" pitchFamily="49" charset="-122"/>
                <a:sym typeface="Symbol" panose="05050102010706020507" pitchFamily="18" charset="2"/>
              </a:rPr>
              <a:t> </a:t>
            </a:r>
            <a:r>
              <a:rPr lang="en-US" altLang="zh-CN" sz="2600" b="1" dirty="0">
                <a:latin typeface="Times New Roman" panose="02020603050405020304" pitchFamily="18" charset="0"/>
                <a:ea typeface="楷体_GB2312" pitchFamily="49" charset="-122"/>
              </a:rPr>
              <a:t>(3)</a:t>
            </a:r>
            <a:r>
              <a:rPr lang="zh-CN" altLang="en-US" sz="2600" b="1" dirty="0">
                <a:latin typeface="Times New Roman" panose="02020603050405020304" pitchFamily="18" charset="0"/>
                <a:ea typeface="楷体_GB2312" pitchFamily="49" charset="-122"/>
              </a:rPr>
              <a:t>和式的读法，一是按这个式子表示的意义，读作“</a:t>
            </a:r>
            <a:endParaRPr lang="zh-CN" altLang="en-US"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zh-CN" altLang="en-US" sz="2600" b="1" dirty="0">
                <a:latin typeface="Times New Roman" panose="02020603050405020304" pitchFamily="18" charset="0"/>
                <a:ea typeface="楷体_GB2312" pitchFamily="49" charset="-122"/>
              </a:rPr>
              <a:t>                                                       </a:t>
            </a:r>
            <a:r>
              <a:rPr lang="en-US" altLang="zh-CN" sz="2600" b="1" dirty="0">
                <a:latin typeface="Times New Roman" panose="02020603050405020304" pitchFamily="18" charset="0"/>
                <a:ea typeface="楷体_GB2312" pitchFamily="49" charset="-122"/>
              </a:rPr>
              <a:t>〃</a:t>
            </a:r>
            <a:r>
              <a:rPr lang="zh-CN" altLang="en-US" sz="2600" b="1" dirty="0">
                <a:latin typeface="Times New Roman" panose="02020603050405020304" pitchFamily="18" charset="0"/>
                <a:ea typeface="楷体_GB2312" pitchFamily="49" charset="-122"/>
              </a:rPr>
              <a:t>；</a:t>
            </a:r>
            <a:endParaRPr lang="zh-CN" altLang="en-US" sz="2600" b="1" dirty="0">
              <a:latin typeface="Times New Roman" panose="02020603050405020304" pitchFamily="18" charset="0"/>
              <a:ea typeface="楷体_GB2312" pitchFamily="49" charset="-122"/>
            </a:endParaRPr>
          </a:p>
          <a:p>
            <a:pPr eaLnBrk="1" hangingPunct="1">
              <a:lnSpc>
                <a:spcPct val="140000"/>
              </a:lnSpc>
              <a:spcBef>
                <a:spcPct val="0"/>
              </a:spcBef>
              <a:buNone/>
            </a:pPr>
            <a:r>
              <a:rPr lang="zh-CN" altLang="en-US" sz="2600" b="1" dirty="0">
                <a:latin typeface="Times New Roman" panose="02020603050405020304" pitchFamily="18" charset="0"/>
                <a:ea typeface="楷体_GB2312" pitchFamily="49" charset="-122"/>
              </a:rPr>
              <a:t>   二是按运算的意义，读作“                                              </a:t>
            </a:r>
            <a:r>
              <a:rPr lang="en-US" altLang="zh-CN" sz="2600" b="1" dirty="0">
                <a:latin typeface="Times New Roman" panose="02020603050405020304" pitchFamily="18" charset="0"/>
                <a:ea typeface="楷体_GB2312" pitchFamily="49" charset="-122"/>
              </a:rPr>
              <a:t>〃</a:t>
            </a:r>
            <a:r>
              <a:rPr lang="zh-CN" altLang="en-US" sz="2600" dirty="0">
                <a:latin typeface="Times New Roman" panose="02020603050405020304" pitchFamily="18" charset="0"/>
                <a:ea typeface="楷体_GB2312" pitchFamily="49" charset="-122"/>
              </a:rPr>
              <a:t>．</a:t>
            </a:r>
            <a:endParaRPr lang="zh-CN" altLang="en-US" sz="2600" dirty="0">
              <a:latin typeface="Times New Roman" panose="02020603050405020304" pitchFamily="18" charset="0"/>
              <a:ea typeface="楷体_GB2312" pitchFamily="49" charset="-122"/>
            </a:endParaRPr>
          </a:p>
        </p:txBody>
      </p:sp>
      <p:sp>
        <p:nvSpPr>
          <p:cNvPr id="105475" name="Rectangle 3"/>
          <p:cNvSpPr/>
          <p:nvPr/>
        </p:nvSpPr>
        <p:spPr>
          <a:xfrm>
            <a:off x="684213" y="2492375"/>
            <a:ext cx="4924425" cy="690563"/>
          </a:xfrm>
          <a:prstGeom prst="rect">
            <a:avLst/>
          </a:prstGeom>
          <a:noFill/>
          <a:ln w="9525">
            <a:noFill/>
          </a:ln>
        </p:spPr>
        <p:txBody>
          <a:bodyPr wrap="none">
            <a:spAutoFit/>
          </a:bodyPr>
          <a:p>
            <a:pPr>
              <a:lnSpc>
                <a:spcPct val="140000"/>
              </a:lnSpc>
            </a:pP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12)</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8)</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6)</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5)</a:t>
            </a:r>
            <a:endParaRPr lang="en-US" altLang="zh-CN" sz="2800" b="1" dirty="0">
              <a:solidFill>
                <a:srgbClr val="FF0000"/>
              </a:solidFill>
              <a:latin typeface="Arial" panose="020B0604020202020204" pitchFamily="34" charset="0"/>
            </a:endParaRPr>
          </a:p>
        </p:txBody>
      </p:sp>
      <p:sp>
        <p:nvSpPr>
          <p:cNvPr id="105476" name="Rectangle 4"/>
          <p:cNvSpPr/>
          <p:nvPr/>
        </p:nvSpPr>
        <p:spPr>
          <a:xfrm>
            <a:off x="5219700" y="4149725"/>
            <a:ext cx="2905125" cy="690563"/>
          </a:xfrm>
          <a:prstGeom prst="rect">
            <a:avLst/>
          </a:prstGeom>
          <a:noFill/>
          <a:ln w="9525">
            <a:noFill/>
          </a:ln>
        </p:spPr>
        <p:txBody>
          <a:bodyPr wrap="none">
            <a:spAutoFit/>
          </a:bodyPr>
          <a:p>
            <a:pPr>
              <a:lnSpc>
                <a:spcPct val="140000"/>
              </a:lnSpc>
            </a:pP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12</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8</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6</a:t>
            </a:r>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5</a:t>
            </a:r>
            <a:endParaRPr lang="en-US" altLang="zh-CN" sz="2800" b="1" dirty="0">
              <a:solidFill>
                <a:srgbClr val="FF0000"/>
              </a:solidFill>
              <a:latin typeface="Arial" panose="020B0604020202020204" pitchFamily="34" charset="0"/>
            </a:endParaRPr>
          </a:p>
        </p:txBody>
      </p:sp>
      <p:sp>
        <p:nvSpPr>
          <p:cNvPr id="105477" name="Rectangle 5"/>
          <p:cNvSpPr/>
          <p:nvPr/>
        </p:nvSpPr>
        <p:spPr>
          <a:xfrm>
            <a:off x="323850" y="5445125"/>
            <a:ext cx="4384675" cy="519113"/>
          </a:xfrm>
          <a:prstGeom prst="rect">
            <a:avLst/>
          </a:prstGeom>
          <a:noFill/>
          <a:ln w="9525">
            <a:noFill/>
          </a:ln>
        </p:spPr>
        <p:txBody>
          <a:bodyPr wrap="none">
            <a:spAutoFit/>
          </a:bodyPr>
          <a:p>
            <a:r>
              <a:rPr lang="en-US" altLang="zh-CN"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12</a:t>
            </a:r>
            <a:r>
              <a:rPr lang="zh-CN" altLang="en-US" sz="2800" b="1" dirty="0">
                <a:solidFill>
                  <a:srgbClr val="FF0000"/>
                </a:solidFill>
                <a:latin typeface="Arial" panose="020B0604020202020204" pitchFamily="34" charset="0"/>
              </a:rPr>
              <a:t>，</a:t>
            </a:r>
            <a:r>
              <a:rPr lang="zh-CN" altLang="en-US"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8</a:t>
            </a:r>
            <a:r>
              <a:rPr lang="zh-CN" altLang="en-US" sz="2800" b="1" dirty="0">
                <a:solidFill>
                  <a:srgbClr val="FF0000"/>
                </a:solidFill>
                <a:latin typeface="Arial" panose="020B0604020202020204" pitchFamily="34" charset="0"/>
              </a:rPr>
              <a:t>，</a:t>
            </a:r>
            <a:r>
              <a:rPr lang="zh-CN" altLang="en-US"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6</a:t>
            </a:r>
            <a:r>
              <a:rPr lang="zh-CN" altLang="en-US" sz="2800" b="1" dirty="0">
                <a:solidFill>
                  <a:srgbClr val="FF0000"/>
                </a:solidFill>
                <a:latin typeface="Arial" panose="020B0604020202020204" pitchFamily="34" charset="0"/>
              </a:rPr>
              <a:t>，</a:t>
            </a:r>
            <a:r>
              <a:rPr lang="zh-CN" altLang="en-US" sz="2800" b="1" dirty="0">
                <a:solidFill>
                  <a:srgbClr val="FF0000"/>
                </a:solidFill>
                <a:latin typeface="Arial" panose="020B0604020202020204" pitchFamily="34" charset="0"/>
                <a:sym typeface="Symbol" panose="05050102010706020507" pitchFamily="18" charset="2"/>
              </a:rPr>
              <a:t></a:t>
            </a:r>
            <a:r>
              <a:rPr lang="en-US" altLang="zh-CN" sz="2800" b="1" dirty="0">
                <a:solidFill>
                  <a:srgbClr val="FF0000"/>
                </a:solidFill>
                <a:latin typeface="Arial" panose="020B0604020202020204" pitchFamily="34" charset="0"/>
              </a:rPr>
              <a:t>5</a:t>
            </a:r>
            <a:r>
              <a:rPr lang="zh-CN" altLang="en-US" sz="2800" b="1" dirty="0">
                <a:solidFill>
                  <a:srgbClr val="FF0000"/>
                </a:solidFill>
                <a:latin typeface="Arial" panose="020B0604020202020204" pitchFamily="34" charset="0"/>
              </a:rPr>
              <a:t>的和</a:t>
            </a:r>
            <a:endParaRPr lang="zh-CN" altLang="en-US" sz="2800" b="1" dirty="0">
              <a:solidFill>
                <a:srgbClr val="FF0000"/>
              </a:solidFill>
              <a:latin typeface="Arial" panose="020B0604020202020204" pitchFamily="34" charset="0"/>
            </a:endParaRPr>
          </a:p>
        </p:txBody>
      </p:sp>
      <p:sp>
        <p:nvSpPr>
          <p:cNvPr id="105478" name="Rectangle 6"/>
          <p:cNvSpPr/>
          <p:nvPr/>
        </p:nvSpPr>
        <p:spPr>
          <a:xfrm>
            <a:off x="4356100" y="5949950"/>
            <a:ext cx="3676650" cy="519113"/>
          </a:xfrm>
          <a:prstGeom prst="rect">
            <a:avLst/>
          </a:prstGeom>
          <a:noFill/>
          <a:ln w="9525">
            <a:noFill/>
          </a:ln>
        </p:spPr>
        <p:txBody>
          <a:bodyPr wrap="none">
            <a:spAutoFit/>
          </a:bodyPr>
          <a:p>
            <a:r>
              <a:rPr lang="zh-CN" altLang="en-US" sz="2800" b="1" dirty="0">
                <a:solidFill>
                  <a:srgbClr val="FF0000"/>
                </a:solidFill>
                <a:latin typeface="Arial" panose="020B0604020202020204" pitchFamily="34" charset="0"/>
              </a:rPr>
              <a:t>负</a:t>
            </a:r>
            <a:r>
              <a:rPr lang="en-US" altLang="zh-CN" sz="2800" b="1" dirty="0">
                <a:solidFill>
                  <a:srgbClr val="FF0000"/>
                </a:solidFill>
                <a:latin typeface="Arial" panose="020B0604020202020204" pitchFamily="34" charset="0"/>
              </a:rPr>
              <a:t>12</a:t>
            </a:r>
            <a:r>
              <a:rPr lang="zh-CN" altLang="en-US" sz="2800" b="1" dirty="0">
                <a:solidFill>
                  <a:srgbClr val="FF0000"/>
                </a:solidFill>
                <a:latin typeface="Arial" panose="020B0604020202020204" pitchFamily="34" charset="0"/>
              </a:rPr>
              <a:t>，减</a:t>
            </a:r>
            <a:r>
              <a:rPr lang="en-US" altLang="zh-CN" sz="2800" b="1" dirty="0">
                <a:solidFill>
                  <a:srgbClr val="FF0000"/>
                </a:solidFill>
                <a:latin typeface="Arial" panose="020B0604020202020204" pitchFamily="34" charset="0"/>
              </a:rPr>
              <a:t>8</a:t>
            </a:r>
            <a:r>
              <a:rPr lang="zh-CN" altLang="en-US" sz="2800" b="1" dirty="0">
                <a:solidFill>
                  <a:srgbClr val="FF0000"/>
                </a:solidFill>
                <a:latin typeface="Arial" panose="020B0604020202020204" pitchFamily="34" charset="0"/>
              </a:rPr>
              <a:t>，减</a:t>
            </a:r>
            <a:r>
              <a:rPr lang="en-US" altLang="zh-CN" sz="2800" b="1" dirty="0">
                <a:solidFill>
                  <a:srgbClr val="FF0000"/>
                </a:solidFill>
                <a:latin typeface="Arial" panose="020B0604020202020204" pitchFamily="34" charset="0"/>
              </a:rPr>
              <a:t>6</a:t>
            </a:r>
            <a:r>
              <a:rPr lang="zh-CN" altLang="en-US" sz="2800" b="1" dirty="0">
                <a:solidFill>
                  <a:srgbClr val="FF0000"/>
                </a:solidFill>
                <a:latin typeface="Arial" panose="020B0604020202020204" pitchFamily="34" charset="0"/>
              </a:rPr>
              <a:t>，加</a:t>
            </a:r>
            <a:r>
              <a:rPr lang="en-US" altLang="zh-CN" sz="2800" b="1" dirty="0">
                <a:solidFill>
                  <a:srgbClr val="FF0000"/>
                </a:solidFill>
                <a:latin typeface="Arial" panose="020B0604020202020204" pitchFamily="34" charset="0"/>
              </a:rPr>
              <a:t>5</a:t>
            </a:r>
            <a:endParaRPr lang="en-US" altLang="zh-CN" sz="2800" b="1" dirty="0">
              <a:solidFill>
                <a:srgbClr val="FF00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box(in)">
                                      <p:cBhvr>
                                        <p:cTn id="7" dur="500"/>
                                        <p:tgtEl>
                                          <p:spTgt spid="1054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5476">
                                            <p:txEl>
                                              <p:charRg st="0" end="11"/>
                                            </p:txEl>
                                          </p:spTgt>
                                        </p:tgtEl>
                                        <p:attrNameLst>
                                          <p:attrName>style.visibility</p:attrName>
                                        </p:attrNameLst>
                                      </p:cBhvr>
                                      <p:to>
                                        <p:strVal val="visible"/>
                                      </p:to>
                                    </p:set>
                                    <p:animEffect transition="in" filter="box(in)">
                                      <p:cBhvr>
                                        <p:cTn id="12" dur="500"/>
                                        <p:tgtEl>
                                          <p:spTgt spid="105476">
                                            <p:txEl>
                                              <p:charRg st="0"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5477"/>
                                        </p:tgtEl>
                                        <p:attrNameLst>
                                          <p:attrName>style.visibility</p:attrName>
                                        </p:attrNameLst>
                                      </p:cBhvr>
                                      <p:to>
                                        <p:strVal val="visible"/>
                                      </p:to>
                                    </p:set>
                                    <p:animEffect transition="in" filter="box(in)">
                                      <p:cBhvr>
                                        <p:cTn id="17" dur="500"/>
                                        <p:tgtEl>
                                          <p:spTgt spid="10547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5478"/>
                                        </p:tgtEl>
                                        <p:attrNameLst>
                                          <p:attrName>style.visibility</p:attrName>
                                        </p:attrNameLst>
                                      </p:cBhvr>
                                      <p:to>
                                        <p:strVal val="visible"/>
                                      </p:to>
                                    </p:set>
                                    <p:animEffect transition="in" filter="box(in)">
                                      <p:cBhvr>
                                        <p:cTn id="22" dur="500"/>
                                        <p:tgtEl>
                                          <p:spTgt spid="1054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p:bldP spid="105477" grpId="0"/>
      <p:bldP spid="1054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Grp="1" noChangeArrowheads="1"/>
          </p:cNvSpPr>
          <p:nvPr>
            <p:ph type="title"/>
          </p:nvPr>
        </p:nvSpPr>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6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rPr>
              <a:t>例题</a:t>
            </a:r>
            <a:r>
              <a:rPr kumimoji="0" lang="en-US" altLang="zh-CN" sz="6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rPr>
              <a:t>1</a:t>
            </a:r>
            <a:endParaRPr kumimoji="0" lang="en-US" altLang="zh-CN" sz="6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j-lt"/>
              <a:ea typeface="黑体" panose="02010609060101010101" pitchFamily="2" charset="-122"/>
              <a:cs typeface="+mj-cs"/>
            </a:endParaRPr>
          </a:p>
        </p:txBody>
      </p:sp>
      <p:sp>
        <p:nvSpPr>
          <p:cNvPr id="20483" name="Text Box 5"/>
          <p:cNvSpPr txBox="1"/>
          <p:nvPr/>
        </p:nvSpPr>
        <p:spPr>
          <a:xfrm>
            <a:off x="468313" y="5300663"/>
            <a:ext cx="8675687" cy="641350"/>
          </a:xfrm>
          <a:prstGeom prst="rect">
            <a:avLst/>
          </a:prstGeom>
          <a:noFill/>
          <a:ln w="9525">
            <a:noFill/>
          </a:ln>
        </p:spPr>
        <p:txBody>
          <a:bodyPr>
            <a:spAutoFit/>
          </a:bodyPr>
          <a:p>
            <a:pPr>
              <a:spcBef>
                <a:spcPct val="50000"/>
              </a:spcBef>
            </a:pPr>
            <a:endParaRPr lang="zh-CN" altLang="zh-CN" sz="3600" b="1" dirty="0">
              <a:solidFill>
                <a:schemeClr val="tx2"/>
              </a:solidFill>
              <a:latin typeface="Arial" panose="020B0604020202020204" pitchFamily="34" charset="0"/>
            </a:endParaRPr>
          </a:p>
        </p:txBody>
      </p:sp>
      <p:sp>
        <p:nvSpPr>
          <p:cNvPr id="28680" name="Text Box 8"/>
          <p:cNvSpPr txBox="1">
            <a:spLocks noChangeArrowheads="1"/>
          </p:cNvSpPr>
          <p:nvPr/>
        </p:nvSpPr>
        <p:spPr bwMode="auto">
          <a:xfrm>
            <a:off x="1331913" y="2924175"/>
            <a:ext cx="6048375" cy="1311275"/>
          </a:xfrm>
          <a:prstGeom prst="rect">
            <a:avLst/>
          </a:prstGeom>
          <a:noFill/>
          <a:ln w="9525">
            <a:noFill/>
            <a:miter lim="800000"/>
          </a:ln>
          <a:effectLst/>
        </p:spPr>
        <p:txBody>
          <a:bodyPr>
            <a:spAutoFit/>
          </a:bodyPr>
          <a:lstStyle/>
          <a:p>
            <a:pPr marR="0" defTabSz="914400">
              <a:spcBef>
                <a:spcPct val="50000"/>
              </a:spcBef>
              <a:buClrTx/>
              <a:buSzTx/>
              <a:buFontTx/>
              <a:buNone/>
              <a:defRPr/>
            </a:pPr>
            <a:r>
              <a:rPr kumimoji="0" lang="zh-CN" altLang="en-US" sz="4000" b="1" kern="1200" cap="none" spc="0" normalizeH="0" baseline="0" noProof="0" smtClean="0">
                <a:effectLst>
                  <a:outerShdw blurRad="38100" dist="38100" dir="2700000" algn="tl">
                    <a:srgbClr val="C0C0C0"/>
                  </a:outerShdw>
                </a:effectLst>
                <a:latin typeface="Arial" panose="020B0604020202020204" pitchFamily="34" charset="0"/>
                <a:ea typeface="黑体" panose="02010609060101010101" pitchFamily="2" charset="-122"/>
                <a:cs typeface="+mn-cs"/>
              </a:rPr>
              <a:t>写成省略加号的和的形式</a:t>
            </a:r>
            <a:r>
              <a:rPr kumimoji="0" lang="en-US" altLang="zh-CN" sz="4000" b="1" kern="1200" cap="none" spc="0" normalizeH="0" baseline="0" noProof="0" smtClean="0">
                <a:effectLst>
                  <a:outerShdw blurRad="38100" dist="38100" dir="2700000" algn="tl">
                    <a:srgbClr val="C0C0C0"/>
                  </a:outerShdw>
                </a:effectLst>
                <a:latin typeface="Arial" panose="020B0604020202020204" pitchFamily="34" charset="0"/>
                <a:ea typeface="黑体" panose="02010609060101010101" pitchFamily="2" charset="-122"/>
                <a:cs typeface="+mn-cs"/>
              </a:rPr>
              <a:t>,               </a:t>
            </a:r>
            <a:r>
              <a:rPr kumimoji="0" lang="zh-CN" altLang="en-US" sz="4000" b="1" kern="1200" cap="none" spc="0" normalizeH="0" baseline="0" noProof="0" smtClean="0">
                <a:effectLst>
                  <a:outerShdw blurRad="38100" dist="38100" dir="2700000" algn="tl">
                    <a:srgbClr val="C0C0C0"/>
                  </a:outerShdw>
                </a:effectLst>
                <a:latin typeface="Arial" panose="020B0604020202020204" pitchFamily="34" charset="0"/>
                <a:ea typeface="黑体" panose="02010609060101010101" pitchFamily="2" charset="-122"/>
                <a:cs typeface="+mn-cs"/>
              </a:rPr>
              <a:t>并把它读出来。</a:t>
            </a:r>
            <a:endParaRPr kumimoji="0" lang="zh-CN" altLang="en-US" sz="4000" b="1" kern="1200" cap="none" spc="0" normalizeH="0" baseline="0" noProof="0" smtClean="0">
              <a:effectLst>
                <a:outerShdw blurRad="38100" dist="38100" dir="2700000" algn="tl">
                  <a:srgbClr val="C0C0C0"/>
                </a:outerShdw>
              </a:effectLst>
              <a:latin typeface="Arial" panose="020B0604020202020204" pitchFamily="34" charset="0"/>
              <a:ea typeface="黑体" panose="02010609060101010101" pitchFamily="2" charset="-122"/>
              <a:cs typeface="+mn-cs"/>
            </a:endParaRPr>
          </a:p>
        </p:txBody>
      </p:sp>
      <p:sp>
        <p:nvSpPr>
          <p:cNvPr id="20485" name="Text Box 13"/>
          <p:cNvSpPr txBox="1"/>
          <p:nvPr/>
        </p:nvSpPr>
        <p:spPr>
          <a:xfrm>
            <a:off x="468313" y="1773238"/>
            <a:ext cx="8675687" cy="762000"/>
          </a:xfrm>
          <a:prstGeom prst="rect">
            <a:avLst/>
          </a:prstGeom>
          <a:noFill/>
          <a:ln w="9525">
            <a:noFill/>
          </a:ln>
        </p:spPr>
        <p:txBody>
          <a:bodyPr>
            <a:spAutoFit/>
          </a:bodyPr>
          <a:p>
            <a:pPr>
              <a:spcBef>
                <a:spcPct val="50000"/>
              </a:spcBef>
            </a:pPr>
            <a:r>
              <a:rPr lang="zh-CN" altLang="en-US" sz="4400" b="1" dirty="0">
                <a:latin typeface="Arial" panose="020B0604020202020204" pitchFamily="34" charset="0"/>
              </a:rPr>
              <a:t>把（</a:t>
            </a:r>
            <a:r>
              <a:rPr lang="en-US" altLang="zh-CN" sz="4400" b="1" dirty="0">
                <a:latin typeface="Arial" panose="020B0604020202020204" pitchFamily="34" charset="0"/>
              </a:rPr>
              <a:t>+2/3</a:t>
            </a:r>
            <a:r>
              <a:rPr lang="zh-CN" altLang="en-US" sz="4400" b="1" dirty="0">
                <a:latin typeface="Arial" panose="020B0604020202020204" pitchFamily="34" charset="0"/>
              </a:rPr>
              <a:t>）</a:t>
            </a:r>
            <a:r>
              <a:rPr lang="en-US" altLang="zh-CN" sz="4400" b="1" dirty="0">
                <a:latin typeface="Arial" panose="020B0604020202020204" pitchFamily="34" charset="0"/>
              </a:rPr>
              <a:t>- 4/5 + 1/5- (-1/3) -1</a:t>
            </a:r>
            <a:endParaRPr lang="en-US" altLang="zh-CN" sz="44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770" decel="100000"/>
                                        <p:tgtEl>
                                          <p:spTgt spid="28674"/>
                                        </p:tgtEl>
                                      </p:cBhvr>
                                    </p:animEffect>
                                    <p:animScale>
                                      <p:cBhvr>
                                        <p:cTn id="8" dur="770" decel="100000"/>
                                        <p:tgtEl>
                                          <p:spTgt spid="28674"/>
                                        </p:tgtEl>
                                      </p:cBhvr>
                                      <p:from x="10000" y="10000"/>
                                      <p:to x="200000" y="450000"/>
                                    </p:animScale>
                                    <p:animScale>
                                      <p:cBhvr>
                                        <p:cTn id="9" dur="1230" accel="100000" fill="hold">
                                          <p:stCondLst>
                                            <p:cond delay="770"/>
                                          </p:stCondLst>
                                        </p:cTn>
                                        <p:tgtEl>
                                          <p:spTgt spid="28674"/>
                                        </p:tgtEl>
                                      </p:cBhvr>
                                      <p:from x="200000" y="450000"/>
                                      <p:to x="100000" y="100000"/>
                                    </p:animScale>
                                    <p:set>
                                      <p:cBhvr>
                                        <p:cTn id="10" dur="770" fill="hold"/>
                                        <p:tgtEl>
                                          <p:spTgt spid="28674"/>
                                        </p:tgtEl>
                                        <p:attrNameLst>
                                          <p:attrName>ppt_x</p:attrName>
                                        </p:attrNameLst>
                                      </p:cBhvr>
                                      <p:to>
                                        <p:strVal val="(0.5)"/>
                                      </p:to>
                                    </p:set>
                                    <p:anim from="(0.5)" to="(#ppt_x)" calcmode="lin" valueType="num">
                                      <p:cBhvr>
                                        <p:cTn id="11" dur="1230" accel="100000" fill="hold">
                                          <p:stCondLst>
                                            <p:cond delay="770"/>
                                          </p:stCondLst>
                                        </p:cTn>
                                        <p:tgtEl>
                                          <p:spTgt spid="28674"/>
                                        </p:tgtEl>
                                        <p:attrNameLst>
                                          <p:attrName>ppt_x</p:attrName>
                                        </p:attrNameLst>
                                      </p:cBhvr>
                                    </p:anim>
                                    <p:set>
                                      <p:cBhvr>
                                        <p:cTn id="12" dur="770" fill="hold"/>
                                        <p:tgtEl>
                                          <p:spTgt spid="28674"/>
                                        </p:tgtEl>
                                        <p:attrNameLst>
                                          <p:attrName>ppt_y</p:attrName>
                                        </p:attrNameLst>
                                      </p:cBhvr>
                                      <p:to>
                                        <p:strVal val="(#ppt_y+0.4)"/>
                                      </p:to>
                                    </p:set>
                                    <p:anim from="(#ppt_y+0.4)" to="(#ppt_y)" calcmode="lin" valueType="num">
                                      <p:cBhvr>
                                        <p:cTn id="13" dur="1230" accel="100000" fill="hold">
                                          <p:stCondLst>
                                            <p:cond delay="770"/>
                                          </p:stCondLst>
                                        </p:cTn>
                                        <p:tgtEl>
                                          <p:spTgt spid="2867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8680"/>
                                        </p:tgtEl>
                                        <p:attrNameLst>
                                          <p:attrName>style.visibility</p:attrName>
                                        </p:attrNameLst>
                                      </p:cBhvr>
                                      <p:to>
                                        <p:strVal val="visible"/>
                                      </p:to>
                                    </p:set>
                                    <p:anim calcmode="lin" valueType="num">
                                      <p:cBhvr additive="base">
                                        <p:cTn id="18" dur="500" fill="hold"/>
                                        <p:tgtEl>
                                          <p:spTgt spid="28680"/>
                                        </p:tgtEl>
                                        <p:attrNameLst>
                                          <p:attrName>ppt_x</p:attrName>
                                        </p:attrNameLst>
                                      </p:cBhvr>
                                      <p:tavLst>
                                        <p:tav tm="0">
                                          <p:val>
                                            <p:strVal val="#ppt_x"/>
                                          </p:val>
                                        </p:tav>
                                        <p:tav tm="100000">
                                          <p:val>
                                            <p:strVal val="#ppt_x"/>
                                          </p:val>
                                        </p:tav>
                                      </p:tavLst>
                                    </p:anim>
                                    <p:anim calcmode="lin" valueType="num">
                                      <p:cBhvr additive="base">
                                        <p:cTn id="19" dur="500" fill="hold"/>
                                        <p:tgtEl>
                                          <p:spTgt spid="286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80" grpId="0"/>
    </p:bldLst>
  </p:timing>
</p:sld>
</file>

<file path=ppt/theme/theme1.xml><?xml version="1.0" encoding="utf-8"?>
<a:theme xmlns:a="http://schemas.openxmlformats.org/drawingml/2006/main" name="www.7cxk.com1">
  <a:themeElements>
    <a:clrScheme name="www.7cxk.com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ww.7cxk.com1">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www.7cxk.com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ww.7cxk.com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ww.7cxk.com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ww.7cxk.com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ww.7cxk.com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ww.7cxk.com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ww.7cxk.com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ww.7cxk.com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ww.7cxk.com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ww.7cxk.com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ww.7cxk.com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ww.7cxk.com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www.7cxk.com1</Template>
  <TotalTime>0</TotalTime>
  <Words>3982</Words>
  <Application>WPS 演示</Application>
  <PresentationFormat/>
  <Paragraphs>246</Paragraphs>
  <Slides>33</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16</vt:i4>
      </vt:variant>
      <vt:variant>
        <vt:lpstr>幻灯片标题</vt:lpstr>
      </vt:variant>
      <vt:variant>
        <vt:i4>33</vt:i4>
      </vt:variant>
    </vt:vector>
  </HeadingPairs>
  <TitlesOfParts>
    <vt:vector size="64" baseType="lpstr">
      <vt:lpstr>Arial</vt:lpstr>
      <vt:lpstr>宋体</vt:lpstr>
      <vt:lpstr>Wingdings</vt:lpstr>
      <vt:lpstr>Calibri</vt:lpstr>
      <vt:lpstr>华文琥珀</vt:lpstr>
      <vt:lpstr>华文新魏</vt:lpstr>
      <vt:lpstr>楷体_GB2312</vt:lpstr>
      <vt:lpstr>黑体</vt:lpstr>
      <vt:lpstr>Times New Roman</vt:lpstr>
      <vt:lpstr>Tahoma</vt:lpstr>
      <vt:lpstr>Symbol</vt:lpstr>
      <vt:lpstr>新宋体</vt:lpstr>
      <vt:lpstr>微软雅黑</vt:lpstr>
      <vt:lpstr>Arial Unicode MS</vt:lpstr>
      <vt:lpstr>www.7cxk.com1</vt:lpstr>
      <vt:lpstr>Paint.Picture</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www.edudown.net</Company>
  <LinksUpToDate>false</LinksUpToDate>
  <SharedDoc>false</SharedDoc>
  <HyperlinksChanged>false</HyperlinksChanged>
  <AppVersion>14.0000</AppVersion>
  <Manager>www.edudown.net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数学备课大师【全免费】</dc:title>
  <dc:creator>数学备课大师【全免费】</dc:creator>
  <cp:keywords>数学备课大师【全免费】</cp:keywords>
  <dc:description>数学备课大师【全免费】</dc:description>
  <dc:subject>数学备课大师【全免费】</dc:subject>
  <cp:category>数学备课大师【全免费】</cp:category>
  <cp:lastModifiedBy>远方</cp:lastModifiedBy>
  <cp:revision>1</cp:revision>
  <dcterms:created xsi:type="dcterms:W3CDTF">2018-10-10T07:32:54Z</dcterms:created>
  <dcterms:modified xsi:type="dcterms:W3CDTF">2018-10-10T07:32:54Z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