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media/image1.jpg" ContentType="image/jpeg"/>
  <Override PartName="/ppt/slides/slide4.xml" ContentType="application/vnd.openxmlformats-officedocument.presentationml.slide+xml"/>
  <Override PartName="/ppt/media/image2.jpg" ContentType="image/jpeg"/>
  <Override PartName="/ppt/slides/slide5.xml" ContentType="application/vnd.openxmlformats-officedocument.presentationml.slide+xml"/>
  <Override PartName="/ppt/media/image3.jpg" ContentType="image/jpe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media/image4.png" ContentType="image/png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media/image5.png" ContentType="image/png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media/image6.jpg" ContentType="image/jpeg"/>
  <Override PartName="/ppt/slides/slide12.xml" ContentType="application/vnd.openxmlformats-officedocument.presentationml.slide+xml"/>
  <Override PartName="/ppt/media/image7.jpg" ContentType="image/jpeg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</p:sldMasterIdLst>
  <p:sldIdLst>
    <p:sldId id="256" r:id="rId14"/>
    <p:sldId id="257" r:id="rId15"/>
    <p:sldId id="259" r:id="rId16"/>
    <p:sldId id="258" r:id="rId18"/>
    <p:sldId id="260" r:id="rId20"/>
    <p:sldId id="264" r:id="rId22"/>
    <p:sldId id="265" r:id="rId23"/>
    <p:sldId id="262" r:id="rId25"/>
    <p:sldId id="267" r:id="rId26"/>
    <p:sldId id="268" r:id="rId28"/>
    <p:sldId id="261" r:id="rId29"/>
    <p:sldId id="266" r:id="rId31"/>
    <p:sldId id="269" r:id="rId33"/>
    <p:sldId id="270" r:id="rId34"/>
    <p:sldId id="263" r:id="rId35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14" Type="http://schemas.openxmlformats.org/officeDocument/2006/relationships/slide" Target="/ppt/slides/slide1.xml" /><Relationship Id="rId15" Type="http://schemas.openxmlformats.org/officeDocument/2006/relationships/slide" Target="/ppt/slides/slide2.xml" /><Relationship Id="rId16" Type="http://schemas.openxmlformats.org/officeDocument/2006/relationships/slide" Target="/ppt/slides/slide3.xml" /><Relationship Id="rId18" Type="http://schemas.openxmlformats.org/officeDocument/2006/relationships/slide" Target="/ppt/slides/slide4.xml" /><Relationship Id="rId20" Type="http://schemas.openxmlformats.org/officeDocument/2006/relationships/slide" Target="/ppt/slides/slide5.xml" /><Relationship Id="rId22" Type="http://schemas.openxmlformats.org/officeDocument/2006/relationships/slide" Target="/ppt/slides/slide6.xml" /><Relationship Id="rId23" Type="http://schemas.openxmlformats.org/officeDocument/2006/relationships/slide" Target="/ppt/slides/slide7.xml" /><Relationship Id="rId25" Type="http://schemas.openxmlformats.org/officeDocument/2006/relationships/slide" Target="/ppt/slides/slide8.xml" /><Relationship Id="rId26" Type="http://schemas.openxmlformats.org/officeDocument/2006/relationships/slide" Target="/ppt/slides/slide9.xml" /><Relationship Id="rId28" Type="http://schemas.openxmlformats.org/officeDocument/2006/relationships/slide" Target="/ppt/slides/slide10.xml" /><Relationship Id="rId29" Type="http://schemas.openxmlformats.org/officeDocument/2006/relationships/slide" Target="/ppt/slides/slide11.xml" /><Relationship Id="rId31" Type="http://schemas.openxmlformats.org/officeDocument/2006/relationships/slide" Target="/ppt/slides/slide12.xml" /><Relationship Id="rId33" Type="http://schemas.openxmlformats.org/officeDocument/2006/relationships/slide" Target="/ppt/slides/slide13.xml" /><Relationship Id="rId34" Type="http://schemas.openxmlformats.org/officeDocument/2006/relationships/slide" Target="/ppt/slides/slide14.xml" /><Relationship Id="rId35" Type="http://schemas.openxmlformats.org/officeDocument/2006/relationships/slide" Target="/ppt/slides/slide15.xml" /><Relationship Id="rId36" Type="http://schemas.openxmlformats.org/officeDocument/2006/relationships/theme" Target="/ppt/theme/theme1.xml" /></Relationship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0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5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6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7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8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9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3" Type="http://schemas.openxmlformats.org/officeDocument/2006/relationships/slideLayout" Target="/ppt/slideLayouts/slideLayout1.xml" /><Relationship Id="rId4" Type="http://schemas.openxmlformats.org/officeDocument/2006/relationships/slideLayout" Target="/ppt/slideLayouts/slideLayout2.xml" /><Relationship Id="rId5" Type="http://schemas.openxmlformats.org/officeDocument/2006/relationships/slideLayout" Target="/ppt/slideLayouts/slideLayout3.xml" /><Relationship Id="rId6" Type="http://schemas.openxmlformats.org/officeDocument/2006/relationships/slideLayout" Target="/ppt/slideLayouts/slideLayout4.xml" /><Relationship Id="rId7" Type="http://schemas.openxmlformats.org/officeDocument/2006/relationships/slideLayout" Target="/ppt/slideLayouts/slideLayout5.xml" /><Relationship Id="rId8" Type="http://schemas.openxmlformats.org/officeDocument/2006/relationships/slideLayout" Target="/ppt/slideLayouts/slideLayout6.xml" /><Relationship Id="rId9" Type="http://schemas.openxmlformats.org/officeDocument/2006/relationships/slideLayout" Target="/ppt/slideLayouts/slideLayout7.xml" /><Relationship Id="rId10" Type="http://schemas.openxmlformats.org/officeDocument/2006/relationships/slideLayout" Target="/ppt/slideLayouts/slideLayout8.xml" /><Relationship Id="rId11" Type="http://schemas.openxmlformats.org/officeDocument/2006/relationships/slideLayout" Target="/ppt/slideLayouts/slideLayout9.xml" /><Relationship Id="rId12" Type="http://schemas.openxmlformats.org/officeDocument/2006/relationships/slideLayout" Target="/ppt/slideLayouts/slideLayout10.xml" /><Relationship Id="rId13" Type="http://schemas.openxmlformats.org/officeDocument/2006/relationships/slideLayout" Target="/ppt/slideLayouts/slideLayout11.xml" /><Relationship Id="rId36" Type="http://schemas.openxmlformats.org/officeDocument/2006/relationships/theme" Target="/ppt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1pPr>
      <a:lvl2pPr marL="742950" indent="-285750" rtl="0">
        <a:spcBef>
          <a:spcPct val="20000"/>
        </a:spcBef>
        <a:buFont typeface="Arial"/>
        <a:buChar char="–"/>
        <a:defRPr lang="en-US" sz="2800">
          <a:solidFill>
            <a:srgbClr val="000000"/>
          </a:solidFill>
          <a:latin typeface="Arial"/>
        </a:defRPr>
      </a:lvl2pPr>
      <a:lvl3pPr marL="1143000" indent="-228600" rtl="0">
        <a:spcBef>
          <a:spcPct val="20000"/>
        </a:spcBef>
        <a:buFont typeface="Arial"/>
        <a:buChar char="•"/>
        <a:defRPr lang="en-US" sz="2400">
          <a:solidFill>
            <a:srgbClr val="000000"/>
          </a:solidFill>
          <a:latin typeface="Arial"/>
        </a:defRPr>
      </a:lvl3pPr>
      <a:lvl4pPr marL="1600200" indent="-22860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Arial"/>
        </a:defRPr>
      </a:lvl4pPr>
      <a:lvl5pPr marL="2057400" indent="-228600" rtl="0">
        <a:spcBef>
          <a:spcPct val="20000"/>
        </a:spcBef>
        <a:buFont typeface="Arial"/>
        <a:buChar char="»"/>
        <a:defRPr lang="en-US" sz="2000">
          <a:solidFill>
            <a:srgbClr val="000000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10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11.xml.rels>&#65279;<?xml version="1.0" encoding="utf-8"?><Relationships xmlns="http://schemas.openxmlformats.org/package/2006/relationships"><Relationship Id="rId30" Type="http://schemas.openxmlformats.org/officeDocument/2006/relationships/image" Target="/ppt/media/image6.jpg" /><Relationship Id="rId7" Type="http://schemas.openxmlformats.org/officeDocument/2006/relationships/slideLayout" Target="/ppt/slideLayouts/slideLayout5.xml" /></Relationships>
</file>

<file path=ppt/slides/_rels/slide12.xml.rels>&#65279;<?xml version="1.0" encoding="utf-8"?><Relationships xmlns="http://schemas.openxmlformats.org/package/2006/relationships"><Relationship Id="rId32" Type="http://schemas.openxmlformats.org/officeDocument/2006/relationships/image" Target="/ppt/media/image7.jpg" /><Relationship Id="rId7" Type="http://schemas.openxmlformats.org/officeDocument/2006/relationships/slideLayout" Target="/ppt/slideLayouts/slideLayout5.xml" /></Relationships>
</file>

<file path=ppt/slides/_rels/slide13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14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15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2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3.xml.rels>&#65279;<?xml version="1.0" encoding="utf-8"?><Relationships xmlns="http://schemas.openxmlformats.org/package/2006/relationships"><Relationship Id="rId17" Type="http://schemas.openxmlformats.org/officeDocument/2006/relationships/image" Target="/ppt/media/image1.jpg" /><Relationship Id="rId7" Type="http://schemas.openxmlformats.org/officeDocument/2006/relationships/slideLayout" Target="/ppt/slideLayouts/slideLayout5.xml" /></Relationships>
</file>

<file path=ppt/slides/_rels/slide4.xml.rels>&#65279;<?xml version="1.0" encoding="utf-8"?><Relationships xmlns="http://schemas.openxmlformats.org/package/2006/relationships"><Relationship Id="rId19" Type="http://schemas.openxmlformats.org/officeDocument/2006/relationships/image" Target="/ppt/media/image2.jpg" /><Relationship Id="rId7" Type="http://schemas.openxmlformats.org/officeDocument/2006/relationships/slideLayout" Target="/ppt/slideLayouts/slideLayout5.xml" /></Relationships>
</file>

<file path=ppt/slides/_rels/slide5.xml.rels>&#65279;<?xml version="1.0" encoding="utf-8"?><Relationships xmlns="http://schemas.openxmlformats.org/package/2006/relationships"><Relationship Id="rId21" Type="http://schemas.openxmlformats.org/officeDocument/2006/relationships/image" Target="/ppt/media/image3.jpg" /><Relationship Id="rId7" Type="http://schemas.openxmlformats.org/officeDocument/2006/relationships/slideLayout" Target="/ppt/slideLayouts/slideLayout5.xml" /></Relationships>
</file>

<file path=ppt/slides/_rels/slide6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7.xml.rels>&#65279;<?xml version="1.0" encoding="utf-8"?><Relationships xmlns="http://schemas.openxmlformats.org/package/2006/relationships"><Relationship Id="rId24" Type="http://schemas.openxmlformats.org/officeDocument/2006/relationships/image" Target="/ppt/media/image4.png" /><Relationship Id="rId12" Type="http://schemas.openxmlformats.org/officeDocument/2006/relationships/slideLayout" Target="/ppt/slideLayouts/slideLayout10.xml" /></Relationships>
</file>

<file path=ppt/slides/_rels/slide8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9.xml.rels>&#65279;<?xml version="1.0" encoding="utf-8"?><Relationships xmlns="http://schemas.openxmlformats.org/package/2006/relationships"><Relationship Id="rId27" Type="http://schemas.openxmlformats.org/officeDocument/2006/relationships/image" Target="/ppt/media/image5.png" /><Relationship Id="rId7" Type="http://schemas.openxmlformats.org/officeDocument/2006/relationships/slideLayout" Target="/ppt/slideLayouts/slideLayout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042987" y="1412875"/>
            <a:ext cx="7416800" cy="3048000"/>
          </a:xfrm>
          <a:gradFill rotWithShape="1">
            <a:gsLst>
              <a:gs pos="0">
                <a:srgbClr val="6600CC"/>
              </a:gs>
              <a:gs pos="100000">
                <a:srgbClr val="CC00CC"/>
              </a:gs>
            </a:gsLst>
            <a:lin ang="5400000" scaled="1"/>
          </a:gradFill>
          <a:ln>
            <a:solidFill>
              <a:srgbClr val="CC99FF"/>
            </a:solidFill>
          </a:ln>
          <a:effectLst>
            <a:outerShdw dist="53975" dir="2700000" algn="ctr">
              <a:srgbClr val="9999FF">
                <a:alpha val="79999"/>
              </a:srgbClr>
            </a:outerShdw>
          </a:effec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CC99FF"/>
                  </a:solidFill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975" dir="2700000" algn="ctr">
                    <a:srgbClr val="9999FF">
                      <a:alpha val="79999"/>
                    </a:srgbClr>
                  </a:outerShdw>
                </a:effectLst>
                <a:latin typeface="宋体"/>
              </a:rPr>
              <a:t>第三章第二节
发生在肺内的气体交换
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57200" y="1524000"/>
            <a:ext cx="8686800" cy="41179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6600" b="1">
                <a:solidFill>
                  <a:srgbClr val="000000"/>
                </a:solidFill>
                <a:latin typeface="华文新魏"/>
              </a:rPr>
              <a:t>       一种气体总是由</a:t>
            </a:r>
            <a:r>
              <a:rPr lang="en-US" sz="6600" b="1">
                <a:solidFill>
                  <a:srgbClr val="FF3300"/>
                </a:solidFill>
                <a:latin typeface="华文新魏"/>
              </a:rPr>
              <a:t>浓度高</a:t>
            </a:r>
            <a:r>
              <a:rPr lang="en-US" sz="6600" b="1">
                <a:solidFill>
                  <a:srgbClr val="000000"/>
                </a:solidFill>
                <a:latin typeface="华文新魏"/>
              </a:rPr>
              <a:t>的地方向</a:t>
            </a:r>
            <a:r>
              <a:rPr lang="en-US" sz="6600" b="1">
                <a:solidFill>
                  <a:srgbClr val="FF3300"/>
                </a:solidFill>
                <a:latin typeface="华文新魏"/>
              </a:rPr>
              <a:t>浓度低</a:t>
            </a:r>
            <a:r>
              <a:rPr lang="en-US" sz="6600" b="1">
                <a:solidFill>
                  <a:srgbClr val="000000"/>
                </a:solidFill>
                <a:latin typeface="华文新魏"/>
              </a:rPr>
              <a:t>的地方扩散，直到平衡为止。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>
          <a:xfrm>
            <a:off x="1042987" y="981075"/>
            <a:ext cx="6049962" cy="4103687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250825" y="260350"/>
            <a:ext cx="374015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Arial"/>
              </a:rPr>
              <a:t>肺泡与血液的气体交换</a:t>
            </a:r>
            <a:endParaRPr/>
          </a:p>
        </p:txBody>
      </p:sp>
      <p:sp>
        <p:nvSpPr>
          <p:cNvPr id="3" name=""/>
          <p:cNvSpPr/>
          <p:nvPr/>
        </p:nvSpPr>
        <p:spPr>
          <a:xfrm flipH="1">
            <a:off x="3851275" y="2133600"/>
            <a:ext cx="288925" cy="2159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4192587" y="1844675"/>
            <a:ext cx="796925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Arial"/>
              </a:rPr>
              <a:t>肺泡</a:t>
            </a:r>
            <a:endParaRPr/>
          </a:p>
        </p:txBody>
      </p:sp>
      <p:sp>
        <p:nvSpPr>
          <p:cNvPr id="5" name=""/>
          <p:cNvSpPr/>
          <p:nvPr/>
        </p:nvSpPr>
        <p:spPr>
          <a:xfrm flipH="1">
            <a:off x="3779837" y="3068637"/>
            <a:ext cx="431800" cy="144462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4140200" y="2781300"/>
            <a:ext cx="140970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Arial"/>
              </a:rPr>
              <a:t>毛细血管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179387" y="5300662"/>
            <a:ext cx="41465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有利于气体交换的结构特点：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3924300" y="5373687"/>
            <a:ext cx="47053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400">
                <a:solidFill>
                  <a:srgbClr val="000000"/>
                </a:solidFill>
                <a:latin typeface="Arial"/>
              </a:rPr>
              <a:t>1.肺泡外面包绕着丰富的毛细血管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3924300" y="5805487"/>
            <a:ext cx="5010150" cy="822325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400">
                <a:solidFill>
                  <a:srgbClr val="000000"/>
                </a:solidFill>
                <a:latin typeface="Arial"/>
              </a:rPr>
              <a:t>2.肺泡壁和毛细血管壁都是一层扁平</a:t>
            </a:r>
            <a:endParaRPr/>
          </a:p>
          <a:p>
            <a:pPr indent="0" algn="l" defTabSz="914400"/>
            <a:r>
              <a:rPr lang="en-US" sz="2400">
                <a:solidFill>
                  <a:srgbClr val="000000"/>
                </a:solidFill>
                <a:latin typeface="Arial"/>
              </a:rPr>
              <a:t>   的上皮细胞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32"/>
          <a:srcRect b="33749"/>
          <a:stretch>
            <a:fillRect/>
          </a:stretch>
        </p:blipFill>
        <p:spPr>
          <a:xfrm>
            <a:off x="0" y="0"/>
            <a:ext cx="9144000" cy="518160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457200" y="4937125"/>
            <a:ext cx="1981200" cy="1920875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zh-CN" sz="4000" b="1">
                <a:solidFill>
                  <a:srgbClr val="333399"/>
                </a:solidFill>
                <a:latin typeface="Times New Roman"/>
              </a:rPr>
              <a:t>肺与外界的气体交换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362200" y="4937125"/>
            <a:ext cx="2514600" cy="19208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4000" b="1">
                <a:solidFill>
                  <a:srgbClr val="FF3300"/>
                </a:solidFill>
                <a:latin typeface="Times New Roman"/>
              </a:rPr>
              <a:t>肺泡与血液的气体交换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648200" y="4937125"/>
            <a:ext cx="2057400" cy="19208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4000" b="1">
                <a:solidFill>
                  <a:srgbClr val="00CC00"/>
                </a:solidFill>
                <a:latin typeface="Times New Roman"/>
              </a:rPr>
              <a:t>气体在血液中的运输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705600" y="4937125"/>
            <a:ext cx="2438400" cy="1920875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zh-CN" sz="4000" b="1">
                <a:solidFill>
                  <a:srgbClr val="D60093"/>
                </a:solidFill>
                <a:latin typeface="Times New Roman"/>
              </a:rPr>
              <a:t>血液与组织细胞的</a:t>
            </a:r>
            <a:endParaRPr/>
          </a:p>
          <a:p>
            <a:pPr indent="0" algn="ctr" defTabSz="914400"/>
            <a:r>
              <a:rPr lang="zh-CN" sz="4000" b="1">
                <a:solidFill>
                  <a:srgbClr val="D60093"/>
                </a:solidFill>
                <a:latin typeface="Times New Roman"/>
              </a:rPr>
              <a:t>气体交换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304800" y="1752600"/>
            <a:ext cx="685800" cy="1371600"/>
          </a:xfrm>
          <a:prstGeom prst="rect">
            <a:avLst/>
          </a:prstGeom>
          <a:solidFill>
            <a:srgbClr val="D5D5FF"/>
          </a:solidFill>
          <a:ln>
            <a:solidFill>
              <a:srgbClr val="D5D5FF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7" name=""/>
          <p:cNvSpPr/>
          <p:nvPr/>
        </p:nvSpPr>
        <p:spPr>
          <a:xfrm>
            <a:off x="228600" y="1600200"/>
            <a:ext cx="733425" cy="1927225"/>
          </a:xfrm>
          <a:prstGeom prst="rect">
            <a:avLst/>
          </a:prstGeom>
          <a:ln/>
        </p:spPr>
        <p:txBody>
          <a:bodyPr wrap="none"/>
          <a:lstStyle/>
          <a:p>
            <a:pPr indent="0" algn="ctr" defTabSz="914400"/>
            <a:r>
              <a:rPr lang="zh-CN" sz="3600" b="1">
                <a:solidFill>
                  <a:srgbClr val="000000"/>
                </a:solidFill>
                <a:latin typeface="Times New Roman"/>
              </a:rPr>
              <a:t>外界空气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2362200" y="1676400"/>
            <a:ext cx="457200" cy="1143000"/>
          </a:xfrm>
          <a:prstGeom prst="rect">
            <a:avLst/>
          </a:prstGeom>
          <a:solidFill>
            <a:srgbClr val="D5D5FF"/>
          </a:solidFill>
          <a:ln>
            <a:solidFill>
              <a:srgbClr val="D5D5FF"/>
            </a:solidFill>
          </a:ln>
        </p:spPr>
        <p:txBody>
          <a:bodyPr wrap="none" anchor="ctr"/>
          <a:lstStyle/>
          <a:p>
            <a:pPr indent="0" algn="ctr" defTabSz="914400"/>
            <a:r>
              <a:rPr lang="zh-CN" sz="3600" b="1">
                <a:solidFill>
                  <a:srgbClr val="000000"/>
                </a:solidFill>
                <a:latin typeface="Times New Roman"/>
              </a:rPr>
              <a:t>肺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3581400" y="457200"/>
            <a:ext cx="838200" cy="3276600"/>
          </a:xfrm>
          <a:prstGeom prst="rect">
            <a:avLst/>
          </a:prstGeom>
          <a:solidFill>
            <a:srgbClr val="D5D5FF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10" name=""/>
          <p:cNvSpPr/>
          <p:nvPr/>
        </p:nvSpPr>
        <p:spPr>
          <a:xfrm>
            <a:off x="3657600" y="304800"/>
            <a:ext cx="671512" cy="35814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>
              <a:spcBef>
                <a:spcPct val="50000"/>
              </a:spcBef>
            </a:pPr>
            <a:r>
              <a:rPr lang="zh-CN" sz="3200" b="1">
                <a:solidFill>
                  <a:srgbClr val="000000"/>
                </a:solidFill>
                <a:latin typeface="Times New Roman"/>
              </a:rPr>
              <a:t>肺部的毛细血管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4953000" y="1524000"/>
            <a:ext cx="914400" cy="1752600"/>
          </a:xfrm>
          <a:prstGeom prst="rect">
            <a:avLst/>
          </a:prstGeom>
          <a:solidFill>
            <a:srgbClr val="D5D5FF"/>
          </a:solidFill>
          <a:ln>
            <a:solidFill>
              <a:srgbClr val="D5D5FF"/>
            </a:solidFill>
          </a:ln>
        </p:spPr>
        <p:txBody>
          <a:bodyPr wrap="none" anchor="ctr"/>
          <a:lstStyle/>
          <a:p>
            <a:pPr indent="0" algn="ctr" defTabSz="914400"/>
            <a:r>
              <a:rPr lang="zh-CN" sz="3600" b="1">
                <a:solidFill>
                  <a:srgbClr val="000000"/>
                </a:solidFill>
                <a:latin typeface="Times New Roman"/>
              </a:rPr>
              <a:t>血液</a:t>
            </a:r>
            <a:endParaRPr/>
          </a:p>
          <a:p>
            <a:pPr indent="0" algn="ctr" defTabSz="914400"/>
            <a:r>
              <a:rPr lang="zh-CN" sz="3600" b="1">
                <a:solidFill>
                  <a:srgbClr val="000000"/>
                </a:solidFill>
                <a:latin typeface="Times New Roman"/>
              </a:rPr>
              <a:t>循环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6400800" y="381000"/>
            <a:ext cx="914400" cy="3276600"/>
          </a:xfrm>
          <a:prstGeom prst="rect">
            <a:avLst/>
          </a:prstGeom>
          <a:solidFill>
            <a:srgbClr val="D5D5FF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13" name=""/>
          <p:cNvSpPr/>
          <p:nvPr/>
        </p:nvSpPr>
        <p:spPr>
          <a:xfrm>
            <a:off x="6538912" y="381000"/>
            <a:ext cx="671512" cy="35052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>
              <a:spcBef>
                <a:spcPct val="50000"/>
              </a:spcBef>
            </a:pPr>
            <a:r>
              <a:rPr lang="zh-CN" sz="3200" b="1">
                <a:solidFill>
                  <a:srgbClr val="000000"/>
                </a:solidFill>
                <a:latin typeface="Times New Roman"/>
              </a:rPr>
              <a:t>组织的毛细血管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8001000" y="1143000"/>
            <a:ext cx="838200" cy="2514600"/>
          </a:xfrm>
          <a:prstGeom prst="rect">
            <a:avLst/>
          </a:prstGeom>
          <a:solidFill>
            <a:srgbClr val="D5D5FF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indent="0" algn="ctr" defTabSz="914400"/>
            <a:r>
              <a:rPr lang="zh-CN" sz="3200" b="1">
                <a:solidFill>
                  <a:srgbClr val="000000"/>
                </a:solidFill>
                <a:latin typeface="Times New Roman"/>
              </a:rPr>
              <a:t>组织</a:t>
            </a:r>
            <a:endParaRPr/>
          </a:p>
          <a:p>
            <a:pPr indent="0" algn="ctr" defTabSz="914400"/>
            <a:r>
              <a:rPr lang="zh-CN" sz="3200" b="1">
                <a:solidFill>
                  <a:srgbClr val="000000"/>
                </a:solidFill>
                <a:latin typeface="Times New Roman"/>
              </a:rPr>
              <a:t>细胞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2971800" y="1371600"/>
            <a:ext cx="533400" cy="838200"/>
          </a:xfrm>
          <a:prstGeom prst="rect">
            <a:avLst/>
          </a:prstGeom>
          <a:solidFill>
            <a:srgbClr val="D5D5FF"/>
          </a:solidFill>
          <a:ln>
            <a:solidFill>
              <a:srgbClr val="D5D5FF"/>
            </a:solidFill>
          </a:ln>
        </p:spPr>
        <p:txBody>
          <a:bodyPr wrap="none" anchor="ctr"/>
          <a:lstStyle/>
          <a:p>
            <a:pPr indent="0" algn="ctr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氧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7391400" y="1371600"/>
            <a:ext cx="533400" cy="838200"/>
          </a:xfrm>
          <a:prstGeom prst="rect">
            <a:avLst/>
          </a:prstGeom>
          <a:solidFill>
            <a:srgbClr val="D5D5FF"/>
          </a:solidFill>
          <a:ln>
            <a:solidFill>
              <a:srgbClr val="D5D5FF"/>
            </a:solidFill>
          </a:ln>
        </p:spPr>
        <p:txBody>
          <a:bodyPr wrap="none" anchor="ctr"/>
          <a:lstStyle/>
          <a:p>
            <a:pPr indent="0" algn="ctr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氧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2971800" y="2743200"/>
            <a:ext cx="533400" cy="1066800"/>
          </a:xfrm>
          <a:prstGeom prst="rect">
            <a:avLst/>
          </a:prstGeom>
          <a:solidFill>
            <a:srgbClr val="D5D5FF"/>
          </a:solidFill>
          <a:ln>
            <a:solidFill>
              <a:srgbClr val="D5D5FF"/>
            </a:solidFill>
          </a:ln>
        </p:spPr>
        <p:txBody>
          <a:bodyPr wrap="none" anchor="ctr"/>
          <a:lstStyle/>
          <a:p>
            <a:pPr indent="0" algn="ctr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二氧</a:t>
            </a:r>
            <a:endParaRPr/>
          </a:p>
          <a:p>
            <a:pPr indent="0" algn="ctr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化碳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7315200" y="2667000"/>
            <a:ext cx="533400" cy="1066800"/>
          </a:xfrm>
          <a:prstGeom prst="rect">
            <a:avLst/>
          </a:prstGeom>
          <a:solidFill>
            <a:srgbClr val="D5D5FF"/>
          </a:solidFill>
          <a:ln>
            <a:solidFill>
              <a:srgbClr val="D5D5FF"/>
            </a:solidFill>
          </a:ln>
        </p:spPr>
        <p:txBody>
          <a:bodyPr wrap="none" anchor="ctr"/>
          <a:lstStyle/>
          <a:p>
            <a:pPr indent="0" algn="ctr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二氧</a:t>
            </a:r>
            <a:endParaRPr/>
          </a:p>
          <a:p>
            <a:pPr indent="0" algn="ctr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化碳</a:t>
            </a:r>
            <a:endParaRPr/>
          </a:p>
        </p:txBody>
      </p:sp>
      <p:sp>
        <p:nvSpPr>
          <p:cNvPr id="19" name=""/>
          <p:cNvSpPr/>
          <p:nvPr/>
        </p:nvSpPr>
        <p:spPr>
          <a:xfrm>
            <a:off x="1524000" y="2133600"/>
            <a:ext cx="762000" cy="685800"/>
          </a:xfrm>
          <a:prstGeom prst="rect">
            <a:avLst/>
          </a:prstGeom>
          <a:solidFill>
            <a:srgbClr val="D5D5FF"/>
          </a:solidFill>
          <a:ln>
            <a:solidFill>
              <a:srgbClr val="D5D5FF"/>
            </a:solidFill>
          </a:ln>
        </p:spPr>
        <p:txBody>
          <a:bodyPr wrap="none" anchor="ctr"/>
          <a:lstStyle/>
          <a:p>
            <a:pPr indent="0" algn="ctr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呼吸道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0"/>
            <a:ext cx="9467850" cy="69088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800">
                <a:solidFill>
                  <a:srgbClr val="FF0000"/>
                </a:solidFill>
                <a:latin typeface="Times New Roman"/>
              </a:rPr>
              <a:t>达标检测：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0000"/>
                </a:solidFill>
                <a:latin typeface="Times New Roman"/>
              </a:rPr>
              <a:t>一、选择题：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0000"/>
                </a:solidFill>
                <a:latin typeface="Times New Roman"/>
              </a:rPr>
              <a:t>1、肺泡位于（    ）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0000"/>
                </a:solidFill>
                <a:latin typeface="Times New Roman"/>
              </a:rPr>
              <a:t>A.气管周围  B.支气管的末端   C.肺的底部   D.毛细血管的末端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0000"/>
                </a:solidFill>
                <a:latin typeface="Times New Roman"/>
              </a:rPr>
              <a:t>2、人呼吸时，呼出的气体成分是（         ）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0000"/>
                </a:solidFill>
                <a:latin typeface="Times New Roman"/>
              </a:rPr>
              <a:t>A、水蒸气和二氧化碳         B、全部是二氧化碳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0000"/>
                </a:solidFill>
                <a:latin typeface="Times New Roman"/>
              </a:rPr>
              <a:t>C、氧气多于二氧化碳         D、二氧化碳多于氧气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0000"/>
                </a:solidFill>
                <a:latin typeface="Times New Roman"/>
              </a:rPr>
              <a:t>3、法医判断死婴是否产前死亡，方法之一是将死婴的肺剪下，投入水中，看其是否下沉，如果下沉则为产前死亡，其理由是（      ）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0000"/>
                </a:solidFill>
                <a:latin typeface="Times New Roman"/>
              </a:rPr>
              <a:t>A、婴儿肺的质量大     B、产前婴儿肺充血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0000"/>
                </a:solidFill>
                <a:latin typeface="Times New Roman"/>
              </a:rPr>
              <a:t>C、死婴肺泡充满痰液D、死婴在母体内未吸入空气，肺呈实体状态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0000"/>
                </a:solidFill>
                <a:latin typeface="Times New Roman"/>
              </a:rPr>
              <a:t>4、下列说法正确的是（         ）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0000"/>
                </a:solidFill>
                <a:latin typeface="Times New Roman"/>
              </a:rPr>
              <a:t>A、人体呼吸时，呼出的气体全部是二氧化碳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057400" y="1143000"/>
            <a:ext cx="3810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3333CC"/>
                </a:solidFill>
                <a:latin typeface="Times New Roman"/>
              </a:rPr>
              <a:t>B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876800" y="2209800"/>
            <a:ext cx="7620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3333CC"/>
                </a:solidFill>
                <a:latin typeface="Times New Roman"/>
              </a:rPr>
              <a:t>C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8101012" y="4267200"/>
            <a:ext cx="4572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3333CC"/>
                </a:solidFill>
                <a:latin typeface="Times New Roman"/>
              </a:rPr>
              <a:t>D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3352800" y="5943600"/>
            <a:ext cx="8382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3333CC"/>
                </a:solidFill>
                <a:latin typeface="Times New Roman"/>
              </a:rPr>
              <a:t>C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228600"/>
            <a:ext cx="9901237" cy="648176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Times New Roman"/>
              </a:rPr>
              <a:t>B、肺适于气体交换的原因只是因为肺泡只由一层上皮细胞构成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Times New Roman"/>
              </a:rPr>
              <a:t>C、血液中的氧通过血液循环输送到全身各处的组织细胞里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Times New Roman"/>
              </a:rPr>
              <a:t>D、只有深呼吸时，才能把肺泡内的气体全部排出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Times New Roman"/>
              </a:rPr>
              <a:t>5、肺泡内的气体进入血液需要经过（      ）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Times New Roman"/>
              </a:rPr>
              <a:t>A、一层细胞    B、两层细胞   C、三层细胞    D、四层细胞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Times New Roman"/>
              </a:rPr>
              <a:t>二、简答题</a:t>
            </a:r>
            <a:endParaRPr/>
          </a:p>
          <a:p>
            <a:pPr indent="0" algn="l" defTabSz="914400">
              <a:spcBef>
                <a:spcPct val="50000"/>
              </a:spcBef>
            </a:pPr>
            <a:endParaRPr lang="en-US" sz="2400">
              <a:solidFill>
                <a:srgbClr val="FF0000"/>
              </a:solidFill>
              <a:latin typeface="Times New Roman"/>
            </a:endParaRPr>
          </a:p>
          <a:p>
            <a:pPr indent="0" algn="l" defTabSz="914400">
              <a:spcBef>
                <a:spcPct val="50000"/>
              </a:spcBef>
            </a:pPr>
            <a:endParaRPr lang="en-US" sz="2400">
              <a:solidFill>
                <a:srgbClr val="FF0066"/>
              </a:solidFill>
              <a:latin typeface="Times New Roman"/>
            </a:endParaRPr>
          </a:p>
          <a:p>
            <a:pPr indent="0" algn="l" defTabSz="914400">
              <a:spcBef>
                <a:spcPct val="50000"/>
              </a:spcBef>
            </a:pPr>
            <a:endParaRPr lang="en-US" sz="2400">
              <a:solidFill>
                <a:srgbClr val="FF0066"/>
              </a:solidFill>
              <a:latin typeface="Times New Roman"/>
            </a:endParaRPr>
          </a:p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FF0066"/>
                </a:solidFill>
                <a:latin typeface="Times New Roman"/>
              </a:rPr>
              <a:t>（1）A是 </a:t>
            </a:r>
            <a:r>
              <a:rPr lang="en-US" sz="2400" u="sng">
                <a:solidFill>
                  <a:srgbClr val="FF0066"/>
                </a:solidFill>
                <a:latin typeface="Times New Roman"/>
              </a:rPr>
              <a:t>                   </a:t>
            </a:r>
            <a:r>
              <a:rPr lang="en-US" sz="2400">
                <a:solidFill>
                  <a:srgbClr val="FF0066"/>
                </a:solidFill>
                <a:latin typeface="Times New Roman"/>
              </a:rPr>
              <a:t>气，判断的理由是</a:t>
            </a:r>
            <a:r>
              <a:rPr lang="en-US" sz="2400" u="sng">
                <a:solidFill>
                  <a:srgbClr val="FF0066"/>
                </a:solidFill>
                <a:latin typeface="Times New Roman"/>
              </a:rPr>
              <a:t>                                               </a:t>
            </a:r>
            <a:r>
              <a:rPr lang="en-US" sz="2400">
                <a:solidFill>
                  <a:srgbClr val="FF0066"/>
                </a:solidFill>
                <a:latin typeface="Times New Roman"/>
              </a:rPr>
              <a:t>。</a:t>
            </a:r>
            <a:r>
              <a:rPr lang="en-US" sz="2400" u="sng">
                <a:solidFill>
                  <a:srgbClr val="FF0066"/>
                </a:solidFill>
                <a:latin typeface="Times New Roman"/>
              </a:rPr>
              <a:t>                                       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FF0066"/>
                </a:solidFill>
                <a:latin typeface="Times New Roman"/>
              </a:rPr>
              <a:t>B是</a:t>
            </a:r>
            <a:r>
              <a:rPr lang="en-US" sz="2400" u="sng">
                <a:solidFill>
                  <a:srgbClr val="FF0066"/>
                </a:solidFill>
                <a:latin typeface="Times New Roman"/>
              </a:rPr>
              <a:t>                       </a:t>
            </a:r>
            <a:r>
              <a:rPr lang="en-US" sz="2400">
                <a:solidFill>
                  <a:srgbClr val="FF0066"/>
                </a:solidFill>
                <a:latin typeface="Times New Roman"/>
              </a:rPr>
              <a:t>气。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FF0066"/>
                </a:solidFill>
                <a:latin typeface="Times New Roman"/>
              </a:rPr>
              <a:t>（2）呼气中的二氧化碳的主要来源是 </a:t>
            </a:r>
            <a:r>
              <a:rPr lang="en-US" sz="2400" u="sng">
                <a:solidFill>
                  <a:srgbClr val="FF0066"/>
                </a:solidFill>
                <a:latin typeface="Times New Roman"/>
              </a:rPr>
              <a:t>                                                 </a:t>
            </a:r>
            <a:r>
              <a:rPr lang="en-US" sz="2400">
                <a:solidFill>
                  <a:srgbClr val="FF0066"/>
                </a:solidFill>
                <a:latin typeface="Times New Roman"/>
              </a:rPr>
              <a:t>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5105400" y="1828800"/>
            <a:ext cx="5334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3333CC"/>
                </a:solidFill>
                <a:latin typeface="Times New Roman"/>
              </a:rPr>
              <a:t>B</a:t>
            </a:r>
            <a:endParaRPr/>
          </a:p>
        </p:txBody>
      </p:sp>
      <p:graphicFrame>
        <p:nvGraphicFramePr>
          <p:cNvPr id="4" name=""/>
          <p:cNvGraphicFramePr>
            <a:graphicFrameLocks noGrp="1"/>
          </p:cNvGraphicFramePr>
          <p:nvPr/>
        </p:nvGraphicFramePr>
        <p:xfrm>
          <a:off x="2133600" y="3124200"/>
          <a:ext cx="6096000" cy="1828800"/>
        </p:xfrm>
        <a:graphic>
          <a:graphicData uri="http://schemas.openxmlformats.org/drawingml/2006/table">
            <a:tbl>
              <a:tblPr/>
              <a:tblGrid>
                <a:gridCol w="1981200"/>
                <a:gridCol w="2133600"/>
                <a:gridCol w="1981200"/>
              </a:tblGrid>
              <a:tr h="120650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latin typeface="Arial"/>
                        </a:rPr>
                        <a:t>气体成分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</a:rPr>
                        <a:t>           A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</a:rPr>
                        <a:t>        B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98437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latin typeface="Arial"/>
                        </a:rPr>
                        <a:t>氧气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</a:rPr>
                        <a:t>20.96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</a:rPr>
                        <a:t>14.30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latin typeface="Arial"/>
                        </a:rPr>
                        <a:t>二氧化碳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</a:rPr>
                        <a:t>0.04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</a:rPr>
                        <a:t>5.60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98437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latin typeface="Arial"/>
                        </a:rPr>
                        <a:t>氮气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</a:rPr>
                        <a:t>79.00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</a:rPr>
                        <a:t>80.10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latin typeface="Arial"/>
                        </a:rPr>
                        <a:t>合计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</a:rPr>
                        <a:t>100.00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</a:rPr>
                        <a:t>100.00</a:t>
                      </a:r>
                      <a:endParaRPr/>
                    </a:p>
                  </a:txBody>
                  <a:tcPr horzOverflow="overflow">
                    <a:lnL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1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sp>
        <p:nvSpPr>
          <p:cNvPr id="5" name=""/>
          <p:cNvSpPr/>
          <p:nvPr/>
        </p:nvSpPr>
        <p:spPr>
          <a:xfrm>
            <a:off x="1676400" y="5105400"/>
            <a:ext cx="15240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3333CC"/>
                </a:solidFill>
                <a:latin typeface="Times New Roman"/>
              </a:rPr>
              <a:t>吸入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5257800" y="5105400"/>
            <a:ext cx="38862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3333CC"/>
                </a:solidFill>
                <a:latin typeface="Times New Roman"/>
              </a:rPr>
              <a:t>A气体中氧气容积百分比高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762000" y="5638800"/>
            <a:ext cx="15240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3333CC"/>
                </a:solidFill>
                <a:latin typeface="Times New Roman"/>
              </a:rPr>
              <a:t>呼出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5257800" y="6172200"/>
            <a:ext cx="38862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3333CC"/>
                </a:solidFill>
                <a:latin typeface="Times New Roman"/>
              </a:rPr>
              <a:t>组织细胞分解有机物产生的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051050" y="1989137"/>
            <a:ext cx="4679950" cy="3168650"/>
          </a:xfrm>
          <a:gradFill rotWithShape="1">
            <a:gsLst>
              <a:gs pos="0">
                <a:srgbClr val="FFE701"/>
              </a:gs>
              <a:gs pos="100000">
                <a:srgbClr val="FE3E02"/>
              </a:gs>
            </a:gsLst>
            <a:lin ang="5400000" scaled="1"/>
          </a:gradFill>
          <a:ln>
            <a:solidFill>
              <a:srgbClr val="000000"/>
            </a:solidFill>
          </a:ln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8" lon="1080000" rev="0"/>
              </a:camera>
              <a:lightRig rig="legacyNormal3" dir="b"/>
            </a:scene3d>
            <a:sp3d extrusionH="457200" prstMaterial="legacyMatte">
              <a:extrusionClr>
                <a:srgbClr val="FF6600"/>
              </a:extrusionClr>
            </a:sp3d>
          </a:bodyPr>
          <a:lstStyle/>
          <a:p>
            <a:pPr algn="ctr" fontAlgn="auto"/>
            <a:r>
              <a:rPr sz="3600" kern="10">
                <a:ln/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</a:rPr>
              <a:t>谢谢！
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84212" y="692150"/>
            <a:ext cx="7593012" cy="9461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800">
                <a:solidFill>
                  <a:srgbClr val="000000"/>
                </a:solidFill>
                <a:latin typeface="Arial"/>
              </a:rPr>
              <a:t>1.请大家做双手放在胸部，做一个深深的吸气和</a:t>
            </a:r>
            <a:endParaRPr/>
          </a:p>
          <a:p>
            <a:pPr indent="0" algn="l" defTabSz="914400"/>
            <a:r>
              <a:rPr lang="en-US" sz="2800">
                <a:solidFill>
                  <a:srgbClr val="000000"/>
                </a:solidFill>
                <a:latin typeface="Arial"/>
              </a:rPr>
              <a:t>   呼气，有什么感觉？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827087" y="2060575"/>
            <a:ext cx="729615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>
                <a:solidFill>
                  <a:srgbClr val="000000"/>
                </a:solidFill>
                <a:latin typeface="Arial"/>
              </a:rPr>
              <a:t>吸气时，胸部肋骨向上向外运动，胸廓扩大。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900112" y="2852737"/>
            <a:ext cx="729615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>
                <a:solidFill>
                  <a:srgbClr val="000000"/>
                </a:solidFill>
                <a:latin typeface="Arial"/>
              </a:rPr>
              <a:t>呼气时，胸部肋骨向下向内运动，胸廓缩小。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84212" y="3933825"/>
            <a:ext cx="7593012" cy="9461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800">
                <a:solidFill>
                  <a:srgbClr val="000000"/>
                </a:solidFill>
                <a:latin typeface="Arial"/>
              </a:rPr>
              <a:t>2.我们测量胸围差，一起验证胸廓是不是在吸气</a:t>
            </a:r>
            <a:endParaRPr/>
          </a:p>
          <a:p>
            <a:pPr indent="0" algn="l" defTabSz="914400"/>
            <a:r>
              <a:rPr lang="en-US" sz="2800">
                <a:solidFill>
                  <a:srgbClr val="000000"/>
                </a:solidFill>
                <a:latin typeface="Arial"/>
              </a:rPr>
              <a:t>   时扩大，呼气时缩小。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>
          <a:xfrm>
            <a:off x="684212" y="333375"/>
            <a:ext cx="5348287" cy="412115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323850" y="188912"/>
            <a:ext cx="1127125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Arial"/>
              </a:rPr>
              <a:t>方法</a:t>
            </a:r>
            <a:r>
              <a:rPr lang="zh-CN" sz="1800">
                <a:solidFill>
                  <a:srgbClr val="000000"/>
                </a:solidFill>
                <a:latin typeface="Arial"/>
              </a:rPr>
              <a:t>：</a:t>
            </a:r>
            <a:endParaRPr/>
          </a:p>
        </p:txBody>
      </p:sp>
      <p:sp>
        <p:nvSpPr>
          <p:cNvPr id="3" name=""/>
          <p:cNvSpPr/>
          <p:nvPr/>
        </p:nvSpPr>
        <p:spPr>
          <a:xfrm flipH="1">
            <a:off x="5292725" y="1412875"/>
            <a:ext cx="863600" cy="287337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6208712" y="1562100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5" name=""/>
          <p:cNvSpPr/>
          <p:nvPr/>
        </p:nvSpPr>
        <p:spPr>
          <a:xfrm>
            <a:off x="6011862" y="1052512"/>
            <a:ext cx="2317750" cy="8223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软尺下于胸前与</a:t>
            </a:r>
            <a:endParaRPr/>
          </a:p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乳头上平齐</a:t>
            </a:r>
            <a:endParaRPr/>
          </a:p>
        </p:txBody>
      </p:sp>
      <p:sp>
        <p:nvSpPr>
          <p:cNvPr id="6" name=""/>
          <p:cNvSpPr/>
          <p:nvPr/>
        </p:nvSpPr>
        <p:spPr>
          <a:xfrm flipH="1">
            <a:off x="5435600" y="3429000"/>
            <a:ext cx="503237" cy="287337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5992812" y="3433762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8" name=""/>
          <p:cNvSpPr/>
          <p:nvPr/>
        </p:nvSpPr>
        <p:spPr>
          <a:xfrm>
            <a:off x="5911850" y="3068637"/>
            <a:ext cx="2317750" cy="822325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背侧于两肩胛骨</a:t>
            </a:r>
            <a:endParaRPr/>
          </a:p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的下角处</a:t>
            </a:r>
            <a:endParaRPr/>
          </a:p>
        </p:txBody>
      </p:sp>
      <p:sp>
        <p:nvSpPr>
          <p:cNvPr id="9" name=""/>
          <p:cNvSpPr/>
          <p:nvPr/>
        </p:nvSpPr>
        <p:spPr>
          <a:xfrm flipH="1" flipV="1">
            <a:off x="2124075" y="1916112"/>
            <a:ext cx="503237" cy="360362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2627312" y="2133600"/>
            <a:ext cx="1708150" cy="822325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软尺围绕受</a:t>
            </a:r>
            <a:endParaRPr/>
          </a:p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测者胸廓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179387" y="4437062"/>
            <a:ext cx="4724400" cy="137318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>
                <a:solidFill>
                  <a:srgbClr val="000000"/>
                </a:solidFill>
                <a:latin typeface="Arial"/>
              </a:rPr>
              <a:t>记录：吸气时胸围：</a:t>
            </a:r>
            <a:endParaRPr/>
          </a:p>
          <a:p>
            <a:pPr indent="0" algn="l" defTabSz="914400"/>
            <a:r>
              <a:rPr lang="zh-CN" sz="2800">
                <a:solidFill>
                  <a:srgbClr val="000000"/>
                </a:solidFill>
                <a:latin typeface="Arial"/>
              </a:rPr>
              <a:t>          呼气时胸围：</a:t>
            </a:r>
            <a:endParaRPr/>
          </a:p>
          <a:p>
            <a:pPr indent="0" algn="l" defTabSz="914400"/>
            <a:r>
              <a:rPr lang="zh-CN" sz="2800">
                <a:solidFill>
                  <a:srgbClr val="000000"/>
                </a:solidFill>
                <a:latin typeface="Arial"/>
              </a:rPr>
              <a:t>          吸、呼气时的胸围差：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128587" y="5805487"/>
            <a:ext cx="9015412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>
                <a:solidFill>
                  <a:srgbClr val="000000"/>
                </a:solidFill>
                <a:latin typeface="Arial"/>
              </a:rPr>
              <a:t>思考：1.你的胸围差明显吗？不同人之间胸围差一样吗？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1187450" y="6338887"/>
            <a:ext cx="7948612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800">
                <a:solidFill>
                  <a:srgbClr val="000000"/>
                </a:solidFill>
                <a:latin typeface="Arial"/>
              </a:rPr>
              <a:t>2.是什么变化影响胸廓的容积造成这种胸围差的？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916237" y="260350"/>
            <a:ext cx="1103312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Arial"/>
              </a:rPr>
              <a:t>吸气时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187450" y="1052512"/>
            <a:ext cx="1728787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Arial"/>
              </a:rPr>
              <a:t>肋间肌收缩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2268537" y="1484312"/>
            <a:ext cx="0" cy="28892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5148262" y="765175"/>
            <a:ext cx="140970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Arial"/>
              </a:rPr>
              <a:t>膈肌收缩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468312" y="1844675"/>
            <a:ext cx="26352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Arial"/>
              </a:rPr>
              <a:t>胸廓前、后径增大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5867400" y="1268412"/>
            <a:ext cx="0" cy="28892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5148262" y="1484312"/>
            <a:ext cx="140970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Arial"/>
              </a:rPr>
              <a:t>膈顶下降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3184525" y="2425700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10" name=""/>
          <p:cNvSpPr/>
          <p:nvPr/>
        </p:nvSpPr>
        <p:spPr>
          <a:xfrm>
            <a:off x="5867400" y="1916112"/>
            <a:ext cx="0" cy="360362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>
            <a:off x="4427537" y="2276475"/>
            <a:ext cx="26352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Arial"/>
              </a:rPr>
              <a:t>胸廓上、下径增大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2268537" y="2349500"/>
            <a:ext cx="863600" cy="792162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3" name=""/>
          <p:cNvSpPr/>
          <p:nvPr/>
        </p:nvSpPr>
        <p:spPr>
          <a:xfrm flipH="1">
            <a:off x="4356100" y="2636837"/>
            <a:ext cx="792162" cy="503237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4" name=""/>
          <p:cNvSpPr/>
          <p:nvPr/>
        </p:nvSpPr>
        <p:spPr>
          <a:xfrm>
            <a:off x="2987675" y="3141662"/>
            <a:ext cx="2022475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Arial"/>
              </a:rPr>
              <a:t>胸廓容积增大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2916237" y="1052512"/>
            <a:ext cx="793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FF5050"/>
                </a:solidFill>
                <a:latin typeface="Arial"/>
              </a:rPr>
              <a:t>舒张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3059112" y="1844675"/>
            <a:ext cx="793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FF5050"/>
                </a:solidFill>
                <a:latin typeface="Arial"/>
              </a:rPr>
              <a:t>缩小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6588125" y="765175"/>
            <a:ext cx="793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FF5050"/>
                </a:solidFill>
                <a:latin typeface="Arial"/>
              </a:rPr>
              <a:t>舒张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6443662" y="1484312"/>
            <a:ext cx="793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FF5050"/>
                </a:solidFill>
                <a:latin typeface="Arial"/>
              </a:rPr>
              <a:t>上升</a:t>
            </a:r>
            <a:endParaRPr/>
          </a:p>
        </p:txBody>
      </p:sp>
      <p:sp>
        <p:nvSpPr>
          <p:cNvPr id="19" name=""/>
          <p:cNvSpPr/>
          <p:nvPr/>
        </p:nvSpPr>
        <p:spPr>
          <a:xfrm>
            <a:off x="7019925" y="2276475"/>
            <a:ext cx="936625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FF5050"/>
                </a:solidFill>
                <a:latin typeface="Arial"/>
              </a:rPr>
              <a:t>缩小</a:t>
            </a:r>
            <a:endParaRPr/>
          </a:p>
        </p:txBody>
      </p:sp>
      <p:sp>
        <p:nvSpPr>
          <p:cNvPr id="20" name=""/>
          <p:cNvSpPr/>
          <p:nvPr/>
        </p:nvSpPr>
        <p:spPr>
          <a:xfrm>
            <a:off x="4932362" y="3141662"/>
            <a:ext cx="866775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FF5050"/>
                </a:solidFill>
                <a:latin typeface="Arial"/>
              </a:rPr>
              <a:t>缩小</a:t>
            </a:r>
            <a:endParaRPr/>
          </a:p>
        </p:txBody>
      </p:sp>
      <p:sp>
        <p:nvSpPr>
          <p:cNvPr id="21" name=""/>
          <p:cNvSpPr/>
          <p:nvPr/>
        </p:nvSpPr>
        <p:spPr>
          <a:xfrm>
            <a:off x="4284662" y="260350"/>
            <a:ext cx="10985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FF5050"/>
                </a:solidFill>
                <a:latin typeface="Arial"/>
              </a:rPr>
              <a:t>呼气时</a:t>
            </a:r>
            <a:endParaRPr/>
          </a:p>
        </p:txBody>
      </p:sp>
      <p:sp>
        <p:nvSpPr>
          <p:cNvPr id="22" name=""/>
          <p:cNvSpPr/>
          <p:nvPr/>
        </p:nvSpPr>
        <p:spPr>
          <a:xfrm>
            <a:off x="0" y="188912"/>
            <a:ext cx="196215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Arial"/>
              </a:rPr>
              <a:t>呼吸运动：</a:t>
            </a:r>
            <a:endParaRPr/>
          </a:p>
        </p:txBody>
      </p:sp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>
          <a:xfrm>
            <a:off x="755650" y="3933825"/>
            <a:ext cx="6264275" cy="2924175"/>
          </a:xfrm>
          <a:prstGeom prst="rect">
            <a:avLst/>
          </a:prstGeom>
          <a:noFill/>
          <a:ln/>
        </p:spPr>
      </p:pic>
      <p:sp>
        <p:nvSpPr>
          <p:cNvPr id="23" name=""/>
          <p:cNvSpPr/>
          <p:nvPr/>
        </p:nvSpPr>
        <p:spPr>
          <a:xfrm flipH="1">
            <a:off x="2916237" y="3500437"/>
            <a:ext cx="503237" cy="576262"/>
          </a:xfrm>
          <a:prstGeom prst="line">
            <a:avLst/>
          </a:prstGeom>
          <a:ln w="76200"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4" name=""/>
          <p:cNvSpPr/>
          <p:nvPr/>
        </p:nvSpPr>
        <p:spPr>
          <a:xfrm>
            <a:off x="4787900" y="3500437"/>
            <a:ext cx="504825" cy="576262"/>
          </a:xfrm>
          <a:prstGeom prst="line">
            <a:avLst/>
          </a:prstGeom>
          <a:ln w="76200">
            <a:solidFill>
              <a:srgbClr val="FF505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5" name=""/>
          <p:cNvSpPr/>
          <p:nvPr/>
        </p:nvSpPr>
        <p:spPr>
          <a:xfrm>
            <a:off x="3348037" y="1484312"/>
            <a:ext cx="0" cy="360362"/>
          </a:xfrm>
          <a:prstGeom prst="line">
            <a:avLst/>
          </a:prstGeom>
          <a:ln>
            <a:solidFill>
              <a:srgbClr val="FF505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6" name=""/>
          <p:cNvSpPr/>
          <p:nvPr/>
        </p:nvSpPr>
        <p:spPr>
          <a:xfrm>
            <a:off x="6877050" y="1196975"/>
            <a:ext cx="0" cy="358775"/>
          </a:xfrm>
          <a:prstGeom prst="line">
            <a:avLst/>
          </a:prstGeom>
          <a:ln>
            <a:solidFill>
              <a:srgbClr val="FF505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7" name=""/>
          <p:cNvSpPr/>
          <p:nvPr/>
        </p:nvSpPr>
        <p:spPr>
          <a:xfrm>
            <a:off x="6948487" y="1989137"/>
            <a:ext cx="0" cy="287337"/>
          </a:xfrm>
          <a:prstGeom prst="line">
            <a:avLst/>
          </a:prstGeom>
          <a:ln>
            <a:solidFill>
              <a:srgbClr val="FF505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8" name=""/>
          <p:cNvSpPr/>
          <p:nvPr/>
        </p:nvSpPr>
        <p:spPr>
          <a:xfrm>
            <a:off x="3419475" y="2276475"/>
            <a:ext cx="792162" cy="792162"/>
          </a:xfrm>
          <a:prstGeom prst="line">
            <a:avLst/>
          </a:prstGeom>
          <a:ln>
            <a:solidFill>
              <a:srgbClr val="FF505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9" name=""/>
          <p:cNvSpPr/>
          <p:nvPr/>
        </p:nvSpPr>
        <p:spPr>
          <a:xfrm flipH="1">
            <a:off x="5724525" y="2636837"/>
            <a:ext cx="1152525" cy="576262"/>
          </a:xfrm>
          <a:prstGeom prst="line">
            <a:avLst/>
          </a:prstGeom>
          <a:ln>
            <a:solidFill>
              <a:srgbClr val="FF505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0" name=""/>
          <p:cNvSpPr/>
          <p:nvPr/>
        </p:nvSpPr>
        <p:spPr>
          <a:xfrm>
            <a:off x="8174037" y="503237"/>
            <a:ext cx="549275" cy="42926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Arial"/>
              </a:rPr>
              <a:t>思考：胸廓的变化有什么意义？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1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6" grpId="0"/>
      <p:bldP spid="7" grpId="0" animBg="1"/>
      <p:bldP spid="8" grpId="0"/>
      <p:bldP spid="10" grpId="0" animBg="1"/>
      <p:bldP spid="11" grpId="0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>
          <a:xfrm>
            <a:off x="1692275" y="188912"/>
            <a:ext cx="5373687" cy="3573462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2051050" y="3573462"/>
            <a:ext cx="14033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融顶上升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627312" y="4076700"/>
            <a:ext cx="0" cy="28892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1403350" y="4365625"/>
            <a:ext cx="26225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胸廓上、下径缩小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2627312" y="4797425"/>
            <a:ext cx="0" cy="28892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1547812" y="5013325"/>
            <a:ext cx="20129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胸廓容积变小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2627312" y="5445125"/>
            <a:ext cx="0" cy="287337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1547812" y="5734050"/>
            <a:ext cx="2317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胸廓内气压上升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446087" y="333375"/>
            <a:ext cx="611187" cy="36004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Arial"/>
              </a:rPr>
              <a:t>请观察模拟膈肌的运动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2627312" y="6092825"/>
            <a:ext cx="0" cy="28892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>
            <a:off x="1403350" y="6400800"/>
            <a:ext cx="2317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气体从肺内排出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5076825" y="3500437"/>
            <a:ext cx="14033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膈顶下降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5651500" y="4005262"/>
            <a:ext cx="0" cy="2159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4" name=""/>
          <p:cNvSpPr/>
          <p:nvPr/>
        </p:nvSpPr>
        <p:spPr>
          <a:xfrm>
            <a:off x="4716462" y="4149725"/>
            <a:ext cx="26225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胸廓上、下径增大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5651500" y="4581525"/>
            <a:ext cx="0" cy="28892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6" name=""/>
          <p:cNvSpPr/>
          <p:nvPr/>
        </p:nvSpPr>
        <p:spPr>
          <a:xfrm>
            <a:off x="4787900" y="4868862"/>
            <a:ext cx="201295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胸廓容积变大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5651500" y="5373687"/>
            <a:ext cx="0" cy="287337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8" name=""/>
          <p:cNvSpPr/>
          <p:nvPr/>
        </p:nvSpPr>
        <p:spPr>
          <a:xfrm>
            <a:off x="4767262" y="5589587"/>
            <a:ext cx="2317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胸廓内气压下降</a:t>
            </a:r>
            <a:endParaRPr/>
          </a:p>
        </p:txBody>
      </p:sp>
      <p:sp>
        <p:nvSpPr>
          <p:cNvPr id="19" name=""/>
          <p:cNvSpPr/>
          <p:nvPr/>
        </p:nvSpPr>
        <p:spPr>
          <a:xfrm>
            <a:off x="5651500" y="6092825"/>
            <a:ext cx="0" cy="28892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0" name=""/>
          <p:cNvSpPr/>
          <p:nvPr/>
        </p:nvSpPr>
        <p:spPr>
          <a:xfrm>
            <a:off x="4716462" y="6381750"/>
            <a:ext cx="292735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气体从外界进入肺内</a:t>
            </a:r>
            <a:endParaRPr/>
          </a:p>
        </p:txBody>
      </p:sp>
      <p:sp>
        <p:nvSpPr>
          <p:cNvPr id="21" name=""/>
          <p:cNvSpPr/>
          <p:nvPr/>
        </p:nvSpPr>
        <p:spPr>
          <a:xfrm>
            <a:off x="8121650" y="60325"/>
            <a:ext cx="549275" cy="63960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0000"/>
                </a:solidFill>
                <a:latin typeface="Arial"/>
              </a:rPr>
              <a:t>思考：气体为什么要进入又要排出肺部呢？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  <p:bldP spid="6" grpId="0"/>
      <p:bldP spid="7" grpId="0" animBg="1"/>
      <p:bldP spid="8" grpId="0"/>
      <p:bldP spid="10" grpId="0" animBg="1"/>
      <p:bldP spid="11" grpId="0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"/>
          <p:cNvGraphicFramePr>
            <a:graphicFrameLocks noGrp="1"/>
          </p:cNvGraphicFramePr>
          <p:nvPr/>
        </p:nvGraphicFramePr>
        <p:xfrm>
          <a:off x="0" y="762000"/>
          <a:ext cx="9144000" cy="5308600"/>
        </p:xfrm>
        <a:graphic>
          <a:graphicData uri="http://schemas.openxmlformats.org/drawingml/2006/table">
            <a:tbl>
              <a:tblPr/>
              <a:tblGrid>
                <a:gridCol w="1308100"/>
                <a:gridCol w="1304925"/>
                <a:gridCol w="1306512"/>
                <a:gridCol w="1304925"/>
                <a:gridCol w="1308100"/>
                <a:gridCol w="1304925"/>
                <a:gridCol w="1306512"/>
              </a:tblGrid>
              <a:tr h="1371600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Arial"/>
                        </a:rPr>
                        <a:t>呼吸运动</a:t>
                      </a:r>
                      <a:endParaRPr/>
                    </a:p>
                  </a:txBody>
                  <a:tcPr horzOverflow="overflow">
                    <a:lnL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Arial"/>
                        </a:rPr>
                        <a:t>肋间外</a:t>
                      </a:r>
                      <a:endParaRPr/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Arial"/>
                        </a:rPr>
                        <a:t>肌、膈肌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Arial"/>
                        </a:rPr>
                        <a:t>胸廓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Arial"/>
                        </a:rPr>
                        <a:t>胸腔</a:t>
                      </a:r>
                      <a:endParaRPr/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Arial"/>
                        </a:rPr>
                        <a:t>容积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Arial"/>
                        </a:rPr>
                        <a:t>肺</a:t>
                      </a:r>
                      <a:endParaRPr/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Arial"/>
                        </a:rPr>
                        <a:t>肺内气压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Arial"/>
                        </a:rPr>
                        <a:t>气流方</a:t>
                      </a:r>
                      <a:endParaRPr/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Arial"/>
                        </a:rPr>
                        <a:t>向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671637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FF5050"/>
                        </a:solidFill>
                        <a:latin typeface="Arial"/>
                      </a:endParaRPr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FF5050"/>
                        </a:solidFill>
                        <a:latin typeface="Arial"/>
                      </a:endParaRPr>
                    </a:p>
                  </a:txBody>
                  <a:tcPr horzOverflow="overflow">
                    <a:lnL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668462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FF5050"/>
                        </a:solidFill>
                        <a:latin typeface="Arial"/>
                      </a:endParaRPr>
                    </a:p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 b="1">
                          <a:solidFill>
                            <a:srgbClr val="FF5050"/>
                          </a:solidFill>
                          <a:latin typeface="Arial"/>
                        </a:rPr>
                        <a:t>呼气</a:t>
                      </a:r>
                      <a:endParaRPr/>
                    </a:p>
                  </a:txBody>
                  <a:tcPr horzOverflow="overflow">
                    <a:lnL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indent="0" algn="l" defTabSz="914400">
                        <a:spcBef>
                          <a:spcPct val="20000"/>
                        </a:spcBef>
                      </a:pPr>
                      <a:endParaRPr lang="en-US" sz="2800" b="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sp>
        <p:nvSpPr>
          <p:cNvPr id="3" name=""/>
          <p:cNvSpPr/>
          <p:nvPr/>
        </p:nvSpPr>
        <p:spPr>
          <a:xfrm>
            <a:off x="2743200" y="2895600"/>
            <a:ext cx="1143000" cy="15525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横向</a:t>
            </a:r>
            <a:endParaRPr/>
          </a:p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扩张</a:t>
            </a:r>
            <a:endParaRPr/>
          </a:p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上下径增大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2743200" y="4575175"/>
            <a:ext cx="1371600" cy="19177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横向</a:t>
            </a:r>
            <a:endParaRPr/>
          </a:p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收缩</a:t>
            </a:r>
            <a:endParaRPr/>
          </a:p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上下径缩小</a:t>
            </a:r>
            <a:endParaRPr/>
          </a:p>
          <a:p>
            <a:pPr indent="0" algn="l" defTabSz="914400"/>
            <a:endParaRPr lang="zh-CN" sz="2400" b="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"/>
          <p:cNvSpPr/>
          <p:nvPr/>
        </p:nvSpPr>
        <p:spPr>
          <a:xfrm>
            <a:off x="365125" y="3144837"/>
            <a:ext cx="184150" cy="457200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6" name=""/>
          <p:cNvSpPr/>
          <p:nvPr/>
        </p:nvSpPr>
        <p:spPr>
          <a:xfrm>
            <a:off x="228600" y="3276600"/>
            <a:ext cx="1295400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FF5050"/>
                </a:solidFill>
                <a:latin typeface="Times New Roman"/>
              </a:rPr>
              <a:t>吸气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1524000" y="3352800"/>
            <a:ext cx="1295400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收缩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4114800" y="3276600"/>
            <a:ext cx="1143000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扩大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5410200" y="3276600"/>
            <a:ext cx="1143000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扩张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6934200" y="3276600"/>
            <a:ext cx="184150" cy="457200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11" name=""/>
          <p:cNvSpPr/>
          <p:nvPr/>
        </p:nvSpPr>
        <p:spPr>
          <a:xfrm>
            <a:off x="6705600" y="3276600"/>
            <a:ext cx="1219200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减小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7888287" y="2971800"/>
            <a:ext cx="1560512" cy="1397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20000"/>
              </a:spcBef>
            </a:pPr>
            <a:r>
              <a:rPr lang="zh-CN" sz="2800" b="1">
                <a:solidFill>
                  <a:srgbClr val="000000"/>
                </a:solidFill>
                <a:latin typeface="Times New Roman"/>
              </a:rPr>
              <a:t>外界进</a:t>
            </a:r>
            <a:endParaRPr/>
          </a:p>
          <a:p>
            <a:pPr indent="0" algn="l" defTabSz="914400">
              <a:spcBef>
                <a:spcPct val="20000"/>
              </a:spcBef>
            </a:pPr>
            <a:r>
              <a:rPr lang="zh-CN" sz="2800" b="1">
                <a:solidFill>
                  <a:srgbClr val="000000"/>
                </a:solidFill>
                <a:latin typeface="Times New Roman"/>
              </a:rPr>
              <a:t>入肺</a:t>
            </a:r>
            <a:endParaRPr/>
          </a:p>
          <a:p>
            <a:pPr indent="0" algn="l" defTabSz="914400"/>
            <a:endParaRPr lang="zh-CN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" name=""/>
          <p:cNvSpPr/>
          <p:nvPr/>
        </p:nvSpPr>
        <p:spPr>
          <a:xfrm>
            <a:off x="1584325" y="4921250"/>
            <a:ext cx="898525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舒张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4022725" y="4897437"/>
            <a:ext cx="184150" cy="457200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15" name=""/>
          <p:cNvSpPr/>
          <p:nvPr/>
        </p:nvSpPr>
        <p:spPr>
          <a:xfrm>
            <a:off x="4038600" y="4953000"/>
            <a:ext cx="1219200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缩小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5410200" y="4953000"/>
            <a:ext cx="1295400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收缩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6781800" y="4876800"/>
            <a:ext cx="1295400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Times New Roman"/>
              </a:rPr>
              <a:t>增大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7985125" y="4821237"/>
            <a:ext cx="184150" cy="457200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19" name=""/>
          <p:cNvSpPr/>
          <p:nvPr/>
        </p:nvSpPr>
        <p:spPr>
          <a:xfrm>
            <a:off x="8001000" y="4648200"/>
            <a:ext cx="898525" cy="13970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>
              <a:spcBef>
                <a:spcPct val="20000"/>
              </a:spcBef>
            </a:pPr>
            <a:r>
              <a:rPr lang="zh-CN" sz="2800" b="1">
                <a:solidFill>
                  <a:srgbClr val="000000"/>
                </a:solidFill>
                <a:latin typeface="Times New Roman"/>
              </a:rPr>
              <a:t>肺到</a:t>
            </a:r>
            <a:endParaRPr/>
          </a:p>
          <a:p>
            <a:pPr indent="0" algn="l" defTabSz="914400">
              <a:spcBef>
                <a:spcPct val="20000"/>
              </a:spcBef>
            </a:pPr>
            <a:r>
              <a:rPr lang="zh-CN" sz="2800" b="1">
                <a:solidFill>
                  <a:srgbClr val="000000"/>
                </a:solidFill>
                <a:latin typeface="Times New Roman"/>
              </a:rPr>
              <a:t>外界</a:t>
            </a:r>
            <a:endParaRPr/>
          </a:p>
          <a:p>
            <a:pPr indent="0" algn="l" defTabSz="914400"/>
            <a:endParaRPr lang="zh-CN" sz="2400">
              <a:solidFill>
                <a:srgbClr val="000000"/>
              </a:solidFill>
              <a:latin typeface="Times New Roman"/>
            </a:endParaRPr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381000" y="79375"/>
            <a:ext cx="8763000" cy="1431925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zh-CN" sz="4400">
                <a:solidFill>
                  <a:srgbClr val="000000"/>
                </a:solidFill>
                <a:latin typeface="Arial"/>
              </a:rPr>
              <a:t>　我们总结一下吸气、呼气的过程。再次按住胸腔，边感受边总结：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81000" y="2362200"/>
            <a:ext cx="1616075" cy="579437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3200" b="1">
                <a:solidFill>
                  <a:srgbClr val="000000"/>
                </a:solidFill>
                <a:latin typeface="Times New Roman"/>
              </a:rPr>
              <a:t>肋间肌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57200" y="3048000"/>
            <a:ext cx="1311275" cy="579437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3200" b="1">
                <a:solidFill>
                  <a:srgbClr val="000000"/>
                </a:solidFill>
                <a:latin typeface="Times New Roman"/>
              </a:rPr>
              <a:t>膈肌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676400" y="2667000"/>
            <a:ext cx="304800" cy="838200"/>
          </a:xfrm>
          <a:prstGeom prst="rightBrace">
            <a:avLst/>
          </a:prstGeom>
          <a:ln w="12700" cap="sq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6" name=""/>
          <p:cNvSpPr/>
          <p:nvPr/>
        </p:nvSpPr>
        <p:spPr>
          <a:xfrm>
            <a:off x="2057400" y="2590800"/>
            <a:ext cx="304800" cy="304800"/>
          </a:xfrm>
          <a:prstGeom prst="rightArrow">
            <a:avLst/>
          </a:prstGeom>
          <a:solidFill>
            <a:schemeClr val="accent1"/>
          </a:solidFill>
          <a:ln w="12700" cap="sq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7" name=""/>
          <p:cNvSpPr/>
          <p:nvPr/>
        </p:nvSpPr>
        <p:spPr>
          <a:xfrm>
            <a:off x="2362200" y="2514600"/>
            <a:ext cx="1235075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收缩时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3505200" y="2667000"/>
            <a:ext cx="304800" cy="152400"/>
          </a:xfrm>
          <a:prstGeom prst="rightArrow">
            <a:avLst/>
          </a:prstGeom>
          <a:solidFill>
            <a:schemeClr val="accent1"/>
          </a:solidFill>
          <a:ln w="12700" cap="sq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9" name=""/>
          <p:cNvSpPr/>
          <p:nvPr/>
        </p:nvSpPr>
        <p:spPr>
          <a:xfrm>
            <a:off x="3810000" y="2514600"/>
            <a:ext cx="1768475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胸腔扩大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5181600" y="2667000"/>
            <a:ext cx="304800" cy="152400"/>
          </a:xfrm>
          <a:prstGeom prst="rightArrow">
            <a:avLst/>
          </a:prstGeom>
          <a:solidFill>
            <a:schemeClr val="accent1"/>
          </a:solidFill>
          <a:ln w="12700" cap="sq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11" name=""/>
          <p:cNvSpPr/>
          <p:nvPr/>
        </p:nvSpPr>
        <p:spPr>
          <a:xfrm>
            <a:off x="5486400" y="2286000"/>
            <a:ext cx="2514600" cy="822325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肺扩张，肺内压小于外界气压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7696200" y="2819400"/>
            <a:ext cx="304800" cy="152400"/>
          </a:xfrm>
          <a:prstGeom prst="rightArrow">
            <a:avLst/>
          </a:prstGeom>
          <a:solidFill>
            <a:schemeClr val="accent1"/>
          </a:solidFill>
          <a:ln w="12700" cap="sq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13" name=""/>
          <p:cNvSpPr/>
          <p:nvPr/>
        </p:nvSpPr>
        <p:spPr>
          <a:xfrm>
            <a:off x="8061325" y="2667000"/>
            <a:ext cx="1082675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吸气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1981200" y="3429000"/>
            <a:ext cx="381000" cy="152400"/>
          </a:xfrm>
          <a:prstGeom prst="rightArrow">
            <a:avLst/>
          </a:prstGeom>
          <a:solidFill>
            <a:schemeClr val="accent1"/>
          </a:solidFill>
          <a:ln w="12700" cap="sq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15" name=""/>
          <p:cNvSpPr/>
          <p:nvPr/>
        </p:nvSpPr>
        <p:spPr>
          <a:xfrm>
            <a:off x="2286000" y="3200400"/>
            <a:ext cx="1463675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舒张时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3505200" y="3429000"/>
            <a:ext cx="381000" cy="180975"/>
          </a:xfrm>
          <a:prstGeom prst="rightArrow">
            <a:avLst/>
          </a:prstGeom>
          <a:solidFill>
            <a:schemeClr val="accent1"/>
          </a:solidFill>
          <a:ln w="12700" cap="sq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17" name=""/>
          <p:cNvSpPr/>
          <p:nvPr/>
        </p:nvSpPr>
        <p:spPr>
          <a:xfrm>
            <a:off x="3886200" y="3276600"/>
            <a:ext cx="1692275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胸腔缩小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5181600" y="3429000"/>
            <a:ext cx="304800" cy="152400"/>
          </a:xfrm>
          <a:prstGeom prst="rightArrow">
            <a:avLst/>
          </a:prstGeom>
          <a:solidFill>
            <a:schemeClr val="accent1"/>
          </a:solidFill>
          <a:ln w="12700" cap="sq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19" name=""/>
          <p:cNvSpPr/>
          <p:nvPr/>
        </p:nvSpPr>
        <p:spPr>
          <a:xfrm>
            <a:off x="5486400" y="3200400"/>
            <a:ext cx="2438400" cy="822325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肺缩小，肺内压大于外界气压</a:t>
            </a:r>
            <a:endParaRPr/>
          </a:p>
        </p:txBody>
      </p:sp>
      <p:sp>
        <p:nvSpPr>
          <p:cNvPr id="20" name=""/>
          <p:cNvSpPr/>
          <p:nvPr/>
        </p:nvSpPr>
        <p:spPr>
          <a:xfrm>
            <a:off x="7696200" y="3581400"/>
            <a:ext cx="381000" cy="152400"/>
          </a:xfrm>
          <a:prstGeom prst="rightArrow">
            <a:avLst/>
          </a:prstGeom>
          <a:solidFill>
            <a:schemeClr val="accent1"/>
          </a:solidFill>
          <a:ln w="12700" cap="sq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21" name=""/>
          <p:cNvSpPr/>
          <p:nvPr/>
        </p:nvSpPr>
        <p:spPr>
          <a:xfrm>
            <a:off x="8077200" y="3352800"/>
            <a:ext cx="854075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Times New Roman"/>
              </a:rPr>
              <a:t>呼气</a:t>
            </a:r>
            <a:endParaRPr/>
          </a:p>
        </p:txBody>
      </p:sp>
      <p:sp>
        <p:nvSpPr>
          <p:cNvPr id="22" name=""/>
          <p:cNvSpPr/>
          <p:nvPr/>
        </p:nvSpPr>
        <p:spPr>
          <a:xfrm>
            <a:off x="609600" y="4572000"/>
            <a:ext cx="8534400" cy="579437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3200" b="1">
                <a:solidFill>
                  <a:srgbClr val="000000"/>
                </a:solidFill>
                <a:latin typeface="Times New Roman"/>
              </a:rPr>
              <a:t>吸气终末时，肺内气压　　　外界气体压力</a:t>
            </a:r>
            <a:endParaRPr/>
          </a:p>
        </p:txBody>
      </p:sp>
      <p:sp>
        <p:nvSpPr>
          <p:cNvPr id="23" name=""/>
          <p:cNvSpPr/>
          <p:nvPr/>
        </p:nvSpPr>
        <p:spPr>
          <a:xfrm>
            <a:off x="4800600" y="4495800"/>
            <a:ext cx="1235075" cy="701675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4000" b="1">
                <a:solidFill>
                  <a:srgbClr val="FF00FF"/>
                </a:solidFill>
                <a:latin typeface="Times New Roman"/>
              </a:rPr>
              <a:t>等于</a:t>
            </a:r>
            <a:endParaRPr/>
          </a:p>
        </p:txBody>
      </p:sp>
      <p:sp>
        <p:nvSpPr>
          <p:cNvPr id="24" name=""/>
          <p:cNvSpPr/>
          <p:nvPr/>
        </p:nvSpPr>
        <p:spPr>
          <a:xfrm>
            <a:off x="685800" y="5334000"/>
            <a:ext cx="8458200" cy="579437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3200" b="1">
                <a:solidFill>
                  <a:srgbClr val="000000"/>
                </a:solidFill>
                <a:latin typeface="Times New Roman"/>
              </a:rPr>
              <a:t>呼气终末时，肺内气压　　　外界气体压力</a:t>
            </a:r>
            <a:endParaRPr/>
          </a:p>
        </p:txBody>
      </p:sp>
      <p:sp>
        <p:nvSpPr>
          <p:cNvPr id="25" name=""/>
          <p:cNvSpPr/>
          <p:nvPr/>
        </p:nvSpPr>
        <p:spPr>
          <a:xfrm>
            <a:off x="4876800" y="5334000"/>
            <a:ext cx="1235075" cy="64135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3600" b="1">
                <a:solidFill>
                  <a:srgbClr val="FF00FF"/>
                </a:solidFill>
                <a:latin typeface="Times New Roman"/>
              </a:rPr>
              <a:t>等于</a:t>
            </a:r>
            <a:endParaRPr/>
          </a:p>
        </p:txBody>
      </p:sp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>
          <a:xfrm>
            <a:off x="7543800" y="5867400"/>
            <a:ext cx="990600" cy="990600"/>
          </a:xfrm>
          <a:prstGeom prst="rect">
            <a:avLst/>
          </a:prstGeom>
          <a:noFill/>
          <a:ln/>
        </p:spPr>
      </p:pic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 additive="repl"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 additive="repl"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692150"/>
            <a:ext cx="8439150" cy="137318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800">
                <a:solidFill>
                  <a:srgbClr val="000000"/>
                </a:solidFill>
                <a:latin typeface="Arial"/>
              </a:rPr>
              <a:t>        现在请二位同学上来做一个实验，其它同学注意</a:t>
            </a:r>
            <a:endParaRPr/>
          </a:p>
          <a:p>
            <a:pPr indent="0" algn="l" defTabSz="914400"/>
            <a:r>
              <a:rPr lang="en-US" sz="2800">
                <a:solidFill>
                  <a:srgbClr val="000000"/>
                </a:solidFill>
                <a:latin typeface="Arial"/>
              </a:rPr>
              <a:t>观察现象，并根据资料分析提供的气体成分对现象进</a:t>
            </a:r>
            <a:endParaRPr/>
          </a:p>
          <a:p>
            <a:pPr indent="0" algn="l" defTabSz="914400"/>
            <a:r>
              <a:rPr lang="en-US" sz="2800">
                <a:solidFill>
                  <a:srgbClr val="000000"/>
                </a:solidFill>
                <a:latin typeface="Arial"/>
              </a:rPr>
              <a:t>行解释。</a:t>
            </a:r>
            <a:endParaRPr/>
          </a:p>
        </p:txBody>
      </p:sp>
      <p:graphicFrame>
        <p:nvGraphicFramePr>
          <p:cNvPr id="3" name=""/>
          <p:cNvGraphicFramePr>
            <a:graphicFrameLocks noGrp="1"/>
          </p:cNvGraphicFramePr>
          <p:nvPr/>
        </p:nvGraphicFramePr>
        <p:xfrm>
          <a:off x="250825" y="2276475"/>
          <a:ext cx="8713787" cy="2060575"/>
        </p:xfrm>
        <a:graphic>
          <a:graphicData uri="http://schemas.openxmlformats.org/drawingml/2006/table">
            <a:tbl>
              <a:tblPr/>
              <a:tblGrid>
                <a:gridCol w="3168650"/>
                <a:gridCol w="2314575"/>
                <a:gridCol w="3230562"/>
              </a:tblGrid>
              <a:tr h="663575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latin typeface="Arial"/>
                        </a:rPr>
                        <a:t>方      法  </a:t>
                      </a:r>
                      <a:endParaRPr/>
                    </a:p>
                  </a:txBody>
                  <a:tcPr horzOverflow="overflow">
                    <a:lnL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latin typeface="Arial"/>
                        </a:rPr>
                        <a:t>现 象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        解     释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latin typeface="Arial"/>
                        </a:rPr>
                        <a:t>甲：石灰水+空气</a:t>
                      </a:r>
                      <a:endParaRPr/>
                    </a:p>
                  </a:txBody>
                  <a:tcPr horzOverflow="overflow">
                    <a:lnL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row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indent="0" algn="l" defTabSz="914400">
                        <a:spcBef>
                          <a:spcPct val="20000"/>
                        </a:spcBef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latin typeface="Arial"/>
                        </a:rPr>
                        <a:t>乙：石灰水+呼出气体</a:t>
                      </a:r>
                      <a:endParaRPr/>
                    </a:p>
                  </a:txBody>
                  <a:tcPr horzOverflow="overflow">
                    <a:lnL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vMerge="1">
                  <a:txBody>
                    <a:bodyPr/>
                    <a:lstStyle/>
                    <a:p/>
                  </a:txBody>
                  <a:tcPr/>
                </a:tc>
              </a:tr>
            </a:tbl>
          </a:graphicData>
        </a:graphic>
      </p:graphicFrame>
      <p:sp>
        <p:nvSpPr>
          <p:cNvPr id="4" name=""/>
          <p:cNvSpPr/>
          <p:nvPr/>
        </p:nvSpPr>
        <p:spPr>
          <a:xfrm>
            <a:off x="3635375" y="3068637"/>
            <a:ext cx="17081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FF5050"/>
                </a:solidFill>
                <a:latin typeface="Arial"/>
              </a:rPr>
              <a:t>没有变混浊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3779837" y="3789362"/>
            <a:ext cx="10985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FF5050"/>
                </a:solidFill>
                <a:latin typeface="Arial"/>
              </a:rPr>
              <a:t>变混浊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5724525" y="3068637"/>
            <a:ext cx="3232150" cy="11874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009999"/>
                </a:solidFill>
                <a:latin typeface="Arial"/>
              </a:rPr>
              <a:t>呼出气体中含较多的二</a:t>
            </a:r>
            <a:endParaRPr/>
          </a:p>
          <a:p>
            <a:pPr indent="0" algn="l" defTabSz="914400"/>
            <a:r>
              <a:rPr lang="zh-CN" sz="2400">
                <a:solidFill>
                  <a:srgbClr val="009999"/>
                </a:solidFill>
                <a:latin typeface="Arial"/>
              </a:rPr>
              <a:t>氧化碳，与石灰水发生</a:t>
            </a:r>
            <a:endParaRPr/>
          </a:p>
          <a:p>
            <a:pPr indent="0" algn="l" defTabSz="914400"/>
            <a:r>
              <a:rPr lang="zh-CN" sz="2400">
                <a:solidFill>
                  <a:srgbClr val="009999"/>
                </a:solidFill>
                <a:latin typeface="Arial"/>
              </a:rPr>
              <a:t>反应使石灰水变混浊。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0" y="5373687"/>
            <a:ext cx="6588125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Arial"/>
              </a:rPr>
              <a:t>思考</a:t>
            </a:r>
            <a:r>
              <a:rPr lang="zh-CN" sz="2800">
                <a:solidFill>
                  <a:srgbClr val="000000"/>
                </a:solidFill>
                <a:latin typeface="Arial"/>
              </a:rPr>
              <a:t>：为什么呼出气体成分会发生变化？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69850" y="4581525"/>
            <a:ext cx="907415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>
                <a:solidFill>
                  <a:srgbClr val="000000"/>
                </a:solidFill>
                <a:latin typeface="Arial"/>
              </a:rPr>
              <a:t>结论：呼出气体比吸入的空气少了氧气，多了二氧化碳。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0" y="0"/>
            <a:ext cx="161290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Arial"/>
              </a:rPr>
              <a:t>资料分析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57200" y="533400"/>
            <a:ext cx="4114800" cy="1676400"/>
          </a:xfrm>
          <a:solidFill>
            <a:srgbClr val="33CCFF"/>
          </a:solidFill>
          <a:ln w="12700">
            <a:solidFill>
              <a:srgbClr val="000099"/>
            </a:solidFill>
          </a:ln>
          <a:effectLst>
            <a:outerShdw dist="125412" dir="18900000" algn="ctr">
              <a:srgbClr val="000099"/>
            </a:outerShdw>
          </a:effectLst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fontAlgn="auto"/>
            <a:r>
              <a:rPr sz="3600" kern="10">
                <a:ln w="12700">
                  <a:solidFill>
                    <a:srgbClr val="000099"/>
                  </a:solidFill>
                </a:ln>
                <a:solidFill>
                  <a:srgbClr val="33CCFF"/>
                </a:solidFill>
                <a:effectLst>
                  <a:outerShdw dist="125412" dir="18900000" algn="ctr">
                    <a:srgbClr val="000099"/>
                  </a:outerShdw>
                </a:effectLst>
                <a:latin typeface="华文行楷"/>
              </a:rPr>
              <a:t>原理：
</a:t>
            </a:r>
            <a:endParaRPr/>
          </a:p>
        </p:txBody>
      </p:sp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>
          <a:xfrm>
            <a:off x="6629400" y="0"/>
            <a:ext cx="2209800" cy="2057400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1066800" y="2895600"/>
            <a:ext cx="7162800" cy="3124200"/>
          </a:xfrm>
          <a:solidFill>
            <a:srgbClr val="FF6600"/>
          </a:solidFill>
          <a:ln w="19050">
            <a:solidFill>
              <a:srgbClr val="FF0000"/>
            </a:solidFill>
          </a:ln>
          <a:effectLst>
            <a:outerShdw dist="36512" dir="2700000" algn="ctr">
              <a:srgbClr val="990000"/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ln w="19050">
                  <a:solidFill>
                    <a:srgbClr val="FF0000"/>
                  </a:solidFill>
                </a:ln>
                <a:solidFill>
                  <a:srgbClr val="FF6600"/>
                </a:solidFill>
                <a:effectLst>
                  <a:outerShdw dist="36512" dir="2700000" algn="ctr">
                    <a:srgbClr val="990000"/>
                  </a:outerShdw>
                </a:effectLst>
                <a:latin typeface="华文新魏"/>
              </a:rPr>
              <a:t>气体扩散
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