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fonts/font9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</p:sldMasterIdLst>
  <p:notesMasterIdLst>
    <p:notesMasterId r:id="rId4"/>
  </p:notesMasterIdLst>
  <p:handoutMasterIdLst>
    <p:handoutMasterId r:id="rId31"/>
  </p:handoutMasterIdLst>
  <p:sldIdLst>
    <p:sldId id="462" r:id="rId3"/>
    <p:sldId id="1281" r:id="rId5"/>
    <p:sldId id="1326" r:id="rId6"/>
    <p:sldId id="1228" r:id="rId7"/>
    <p:sldId id="1384" r:id="rId8"/>
    <p:sldId id="1229" r:id="rId9"/>
    <p:sldId id="1233" r:id="rId10"/>
    <p:sldId id="1385" r:id="rId11"/>
    <p:sldId id="1327" r:id="rId12"/>
    <p:sldId id="1282" r:id="rId13"/>
    <p:sldId id="1393" r:id="rId14"/>
    <p:sldId id="1394" r:id="rId15"/>
    <p:sldId id="1395" r:id="rId16"/>
    <p:sldId id="1396" r:id="rId17"/>
    <p:sldId id="1397" r:id="rId18"/>
    <p:sldId id="1398" r:id="rId19"/>
    <p:sldId id="1400" r:id="rId20"/>
    <p:sldId id="1300" r:id="rId21"/>
    <p:sldId id="1357" r:id="rId22"/>
    <p:sldId id="1377" r:id="rId23"/>
    <p:sldId id="1389" r:id="rId24"/>
    <p:sldId id="1378" r:id="rId25"/>
    <p:sldId id="1401" r:id="rId26"/>
    <p:sldId id="1379" r:id="rId27"/>
    <p:sldId id="1380" r:id="rId28"/>
    <p:sldId id="1315" r:id="rId29"/>
    <p:sldId id="1383" r:id="rId30"/>
  </p:sldIdLst>
  <p:sldSz cx="9144000" cy="5143500" type="screen16x9"/>
  <p:notesSz cx="6858000" cy="9144000"/>
  <p:embeddedFontLst>
    <p:embeddedFont>
      <p:font typeface="黑体" panose="02010609060101010101" pitchFamily="49" charset="-122"/>
      <p:regular r:id="rId35"/>
    </p:embeddedFont>
    <p:embeddedFont>
      <p:font typeface="楷体" panose="02010609060101010101" pitchFamily="49" charset="-122"/>
      <p:regular r:id="rId36"/>
    </p:embeddedFont>
    <p:embeddedFont>
      <p:font typeface="Calibri" panose="020F0502020204030204" pitchFamily="34" charset="0"/>
      <p:regular r:id="rId37"/>
      <p:bold r:id="rId38"/>
      <p:italic r:id="rId39"/>
      <p:boldItalic r:id="rId40"/>
    </p:embeddedFont>
    <p:embeddedFont>
      <p:font typeface="等线" panose="02010600030101010101" charset="-122"/>
      <p:regular r:id="rId41"/>
    </p:embeddedFont>
    <p:embeddedFont>
      <p:font typeface="汉语拼音" panose="020B0604020202020204" pitchFamily="34" charset="0"/>
      <p:regular r:id="rId42"/>
    </p:embeddedFont>
    <p:embeddedFont>
      <p:font typeface="等线 Light" panose="02010600030101010101" charset="-122"/>
      <p:regular r:id="rId43"/>
    </p:embeddedFont>
  </p:embeddedFontLst>
  <p:custDataLst>
    <p:tags r:id="rId44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945A5"/>
    <a:srgbClr val="008000"/>
    <a:srgbClr val="A2FDE2"/>
    <a:srgbClr val="FFCCFF"/>
    <a:srgbClr val="CC6600"/>
    <a:srgbClr val="009900"/>
    <a:srgbClr val="99FF99"/>
    <a:srgbClr val="66CCFF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065" autoAdjust="0"/>
    <p:restoredTop sz="94424" autoAdjust="0"/>
  </p:normalViewPr>
  <p:slideViewPr>
    <p:cSldViewPr>
      <p:cViewPr varScale="1">
        <p:scale>
          <a:sx n="84" d="100"/>
          <a:sy n="84" d="100"/>
        </p:scale>
        <p:origin x="72" y="292"/>
      </p:cViewPr>
      <p:guideLst>
        <p:guide orient="horz" pos="1391"/>
        <p:guide pos="294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4" Type="http://schemas.openxmlformats.org/officeDocument/2006/relationships/tags" Target="tags/tag1.xml"/><Relationship Id="rId43" Type="http://schemas.openxmlformats.org/officeDocument/2006/relationships/font" Target="fonts/font9.fntdata"/><Relationship Id="rId42" Type="http://schemas.openxmlformats.org/officeDocument/2006/relationships/font" Target="fonts/font8.fntdata"/><Relationship Id="rId41" Type="http://schemas.openxmlformats.org/officeDocument/2006/relationships/font" Target="fonts/font7.fntdata"/><Relationship Id="rId40" Type="http://schemas.openxmlformats.org/officeDocument/2006/relationships/font" Target="fonts/font6.fntdata"/><Relationship Id="rId4" Type="http://schemas.openxmlformats.org/officeDocument/2006/relationships/notesMaster" Target="notesMasters/notesMaster1.xml"/><Relationship Id="rId39" Type="http://schemas.openxmlformats.org/officeDocument/2006/relationships/font" Target="fonts/font5.fntdata"/><Relationship Id="rId38" Type="http://schemas.openxmlformats.org/officeDocument/2006/relationships/font" Target="fonts/font4.fntdata"/><Relationship Id="rId37" Type="http://schemas.openxmlformats.org/officeDocument/2006/relationships/font" Target="fonts/font3.fntdata"/><Relationship Id="rId36" Type="http://schemas.openxmlformats.org/officeDocument/2006/relationships/font" Target="fonts/font2.fntdata"/><Relationship Id="rId35" Type="http://schemas.openxmlformats.org/officeDocument/2006/relationships/font" Target="fonts/font1.fntdata"/><Relationship Id="rId34" Type="http://schemas.openxmlformats.org/officeDocument/2006/relationships/tableStyles" Target="tableStyles.xml"/><Relationship Id="rId33" Type="http://schemas.openxmlformats.org/officeDocument/2006/relationships/viewProps" Target="viewProps.xml"/><Relationship Id="rId32" Type="http://schemas.openxmlformats.org/officeDocument/2006/relationships/presProps" Target="presProps.xml"/><Relationship Id="rId31" Type="http://schemas.openxmlformats.org/officeDocument/2006/relationships/handoutMaster" Target="handoutMasters/handoutMaster1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宋体" panose="02010600030101010101" pitchFamily="2" charset="-122"/>
                <a:cs typeface="宋体" panose="02010600030101010101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宋体" panose="02010600030101010101" pitchFamily="2" charset="-122"/>
                <a:cs typeface="宋体" panose="02010600030101010101" pitchFamily="2" charset="-122"/>
              </a:defRPr>
            </a:lvl1pPr>
          </a:lstStyle>
          <a:p>
            <a:fld id="{DFD2E35E-6DB1-4671-AA13-E9173BD066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宋体" panose="02010600030101010101" pitchFamily="2" charset="-122"/>
                <a:cs typeface="宋体" panose="02010600030101010101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宋体" panose="02010600030101010101" pitchFamily="2" charset="-122"/>
                <a:cs typeface="宋体" panose="02010600030101010101" pitchFamily="2" charset="-122"/>
              </a:defRPr>
            </a:lvl1pPr>
          </a:lstStyle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宋体" panose="02010600030101010101" pitchFamily="2" charset="-122"/>
        <a:cs typeface="宋体" panose="02010600030101010101" pitchFamily="2" charset="-122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宋体" panose="02010600030101010101" pitchFamily="2" charset="-122"/>
        <a:cs typeface="宋体" panose="02010600030101010101" pitchFamily="2" charset="-122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宋体" panose="02010600030101010101" pitchFamily="2" charset="-122"/>
        <a:cs typeface="宋体" panose="02010600030101010101" pitchFamily="2" charset="-122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宋体" panose="02010600030101010101" pitchFamily="2" charset="-122"/>
        <a:cs typeface="宋体" panose="02010600030101010101" pitchFamily="2" charset="-122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宋体" panose="02010600030101010101" pitchFamily="2" charset="-122"/>
        <a:cs typeface="宋体" panose="02010600030101010101" pitchFamily="2" charset="-122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自定义版式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圆角矩形 1"/>
          <p:cNvSpPr/>
          <p:nvPr/>
        </p:nvSpPr>
        <p:spPr>
          <a:xfrm>
            <a:off x="3743325" y="2578894"/>
            <a:ext cx="1976438" cy="450056"/>
          </a:xfrm>
          <a:prstGeom prst="roundRect">
            <a:avLst>
              <a:gd name="adj" fmla="val 50000"/>
            </a:avLst>
          </a:prstGeom>
          <a:solidFill>
            <a:srgbClr val="FF9B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kumimoji="1" lang="zh-CN" altLang="en-US" sz="1800" b="1" dirty="0"/>
          </a:p>
        </p:txBody>
      </p:sp>
      <p:sp>
        <p:nvSpPr>
          <p:cNvPr id="86" name="内容占位符 6"/>
          <p:cNvSpPr>
            <a:spLocks noGrp="1"/>
          </p:cNvSpPr>
          <p:nvPr>
            <p:ph sz="quarter" idx="10"/>
          </p:nvPr>
        </p:nvSpPr>
        <p:spPr>
          <a:xfrm>
            <a:off x="1864760" y="1387121"/>
            <a:ext cx="5732980" cy="685800"/>
          </a:xfrm>
          <a:prstGeom prst="rect">
            <a:avLst/>
          </a:prstGeom>
        </p:spPr>
        <p:txBody>
          <a:bodyPr lIns="68580" tIns="34290" rIns="68580" bIns="34290"/>
          <a:lstStyle>
            <a:lvl1pPr algn="ctr">
              <a:buFontTx/>
              <a:buNone/>
              <a:defRPr sz="4500" b="1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87" name="内容占位符 8"/>
          <p:cNvSpPr>
            <a:spLocks noGrp="1"/>
          </p:cNvSpPr>
          <p:nvPr>
            <p:ph sz="quarter" idx="11"/>
          </p:nvPr>
        </p:nvSpPr>
        <p:spPr>
          <a:xfrm>
            <a:off x="3182467" y="2082593"/>
            <a:ext cx="3097565" cy="685800"/>
          </a:xfrm>
          <a:prstGeom prst="rect">
            <a:avLst/>
          </a:prstGeom>
        </p:spPr>
        <p:txBody>
          <a:bodyPr lIns="68580" tIns="34290" rIns="68580" bIns="34290"/>
          <a:lstStyle>
            <a:lvl1pPr algn="ctr">
              <a:buFontTx/>
              <a:buNone/>
              <a:defRPr sz="15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88" name="内容占位符 10"/>
          <p:cNvSpPr>
            <a:spLocks noGrp="1"/>
          </p:cNvSpPr>
          <p:nvPr>
            <p:ph sz="quarter" idx="12"/>
          </p:nvPr>
        </p:nvSpPr>
        <p:spPr>
          <a:xfrm>
            <a:off x="3742696" y="2632382"/>
            <a:ext cx="1977107" cy="685800"/>
          </a:xfrm>
          <a:prstGeom prst="rect">
            <a:avLst/>
          </a:prstGeom>
        </p:spPr>
        <p:txBody>
          <a:bodyPr lIns="68580" tIns="34290" rIns="68580" bIns="34290"/>
          <a:lstStyle>
            <a:lvl1pPr algn="ctr">
              <a:buFontTx/>
              <a:buNone/>
              <a:defRPr sz="1800" b="1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自定义版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自定义版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1" Type="http://schemas.openxmlformats.org/officeDocument/2006/relationships/image" Target="../media/image9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slide" Target="slide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5.emf"/><Relationship Id="rId1" Type="http://schemas.openxmlformats.org/officeDocument/2006/relationships/hyperlink" Target="&#35838;&#25991;&#26391;&#35835;-&#35821;&#25991;&#22253;&#22320;-&#29492;&#23376;&#25438;&#26376;&#20142;.mp4" TargetMode="Externa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1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zh-CN" altLang="en-US" dirty="0"/>
              <a:t>语文园地七</a:t>
            </a:r>
            <a:endParaRPr lang="zh-CN" altLang="en-US" dirty="0"/>
          </a:p>
        </p:txBody>
      </p:sp>
      <p:sp>
        <p:nvSpPr>
          <p:cNvPr id="5" name="内容占位符 4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zh-CN" altLang="en-US" dirty="0"/>
              <a:t>一年级上册</a:t>
            </a:r>
            <a:endParaRPr lang="zh-CN" altLang="en-US" dirty="0"/>
          </a:p>
        </p:txBody>
      </p:sp>
    </p:spTree>
  </p:cSld>
  <p:clrMapOvr>
    <a:masterClrMapping/>
  </p:clrMapOvr>
  <p:transition spd="slow">
    <p:pull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44869" y="1865920"/>
            <a:ext cx="7713345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  <a:sym typeface="+mn-ea"/>
              </a:rPr>
              <a:t>三点水（氵）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  <a:sym typeface="+mn-ea"/>
              </a:rPr>
              <a:t>——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  <a:sym typeface="+mn-ea"/>
              </a:rPr>
              <a:t>江、河、海（都与水有关）。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7" name="文本框 1"/>
          <p:cNvSpPr txBox="1"/>
          <p:nvPr/>
        </p:nvSpPr>
        <p:spPr>
          <a:xfrm>
            <a:off x="642910" y="2580300"/>
            <a:ext cx="7713345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  <a:sym typeface="+mn-ea"/>
              </a:rPr>
              <a:t>草字头（艹）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  <a:sym typeface="+mn-ea"/>
              </a:rPr>
              <a:t>——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  <a:sym typeface="+mn-ea"/>
              </a:rPr>
              <a:t>花、草、莲（都与植物有关）。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8" name="文本框 1"/>
          <p:cNvSpPr txBox="1"/>
          <p:nvPr/>
        </p:nvSpPr>
        <p:spPr>
          <a:xfrm>
            <a:off x="571472" y="3190205"/>
            <a:ext cx="8143932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  <a:sym typeface="+mn-ea"/>
              </a:rPr>
              <a:t>提手旁（扌）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  <a:sym typeface="+mn-ea"/>
              </a:rPr>
              <a:t>——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  <a:sym typeface="+mn-ea"/>
              </a:rPr>
              <a:t>拍、打、挂（都与表示手的动作有关）。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9" name="文本框 1"/>
          <p:cNvSpPr txBox="1"/>
          <p:nvPr/>
        </p:nvSpPr>
        <p:spPr>
          <a:xfrm>
            <a:off x="9550" y="596831"/>
            <a:ext cx="8143932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  <a:sym typeface="+mn-ea"/>
              </a:rPr>
              <a:t>你还知道哪些三点水、草字头和提手旁的字呢？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7" grpId="0" bldLvl="0" animBg="1"/>
      <p:bldP spid="8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2" name="组合 2"/>
          <p:cNvGrpSpPr/>
          <p:nvPr/>
        </p:nvGrpSpPr>
        <p:grpSpPr>
          <a:xfrm>
            <a:off x="1473994" y="1067991"/>
            <a:ext cx="3327321" cy="811291"/>
            <a:chOff x="480357" y="959868"/>
            <a:chExt cx="4435085" cy="813320"/>
          </a:xfrm>
        </p:grpSpPr>
        <p:sp>
          <p:nvSpPr>
            <p:cNvPr id="12371" name="矩形 1"/>
            <p:cNvSpPr/>
            <p:nvPr/>
          </p:nvSpPr>
          <p:spPr>
            <a:xfrm>
              <a:off x="480357" y="1249913"/>
              <a:ext cx="853182" cy="52327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pPr marL="457200" marR="0" lvl="0" indent="-45720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Wingdings" panose="05000000000000000000" pitchFamily="2" charset="2"/>
                <a:buChar char="Ø"/>
                <a:defRPr/>
              </a:pP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endParaRPr>
            </a:p>
          </p:txBody>
        </p:sp>
        <p:sp>
          <p:nvSpPr>
            <p:cNvPr id="12372" name="矩形 4"/>
            <p:cNvSpPr/>
            <p:nvPr/>
          </p:nvSpPr>
          <p:spPr>
            <a:xfrm>
              <a:off x="913614" y="959868"/>
              <a:ext cx="4001828" cy="39977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bǐ  yi </a:t>
              </a:r>
              <a:r>
                <a:rPr kumimoji="0" lang="en-US" altLang="zh-CN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bǐ</a:t>
              </a:r>
              <a:r>
                <a:rPr kumimoji="0" lang="en-US" altLang="zh-CN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   xiě yi xiě </a:t>
              </a:r>
              <a:endPara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</p:grpSp>
      <p:sp>
        <p:nvSpPr>
          <p:cNvPr id="30725" name="十字星 15377"/>
          <p:cNvSpPr/>
          <p:nvPr/>
        </p:nvSpPr>
        <p:spPr>
          <a:xfrm>
            <a:off x="1493044" y="1419225"/>
            <a:ext cx="300038" cy="400050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lstStyle/>
          <a:p>
            <a:endParaRPr lang="zh-CN" altLang="en-US" sz="18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2293" name="文本框 15378"/>
          <p:cNvSpPr txBox="1"/>
          <p:nvPr/>
        </p:nvSpPr>
        <p:spPr>
          <a:xfrm>
            <a:off x="1850390" y="1352550"/>
            <a:ext cx="3336290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R="0" defTabSz="914400" rtl="0">
              <a:spcBef>
                <a:spcPct val="50000"/>
              </a:spcBef>
              <a:buClrTx/>
              <a:buSzTx/>
              <a:defRPr/>
            </a:pPr>
            <a:r>
              <a:rPr kumimoji="0" lang="zh-CN" altLang="en-US" sz="2800" kern="1200" cap="none" spc="0" normalizeH="0" baseline="0" noProof="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比一比 ，写一写。</a:t>
            </a:r>
            <a:endParaRPr kumimoji="0" lang="zh-CN" altLang="en-US" sz="2800" kern="1200" cap="none" spc="0" normalizeH="0" baseline="0" noProof="0" dirty="0"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01600" y="411480"/>
            <a:ext cx="2249170" cy="588489"/>
            <a:chOff x="499" y="761"/>
            <a:chExt cx="3643" cy="962"/>
          </a:xfrm>
        </p:grpSpPr>
        <p:sp>
          <p:nvSpPr>
            <p:cNvPr id="5" name="文本框 2"/>
            <p:cNvSpPr txBox="1">
              <a:spLocks noChangeArrowheads="1"/>
            </p:cNvSpPr>
            <p:nvPr/>
          </p:nvSpPr>
          <p:spPr bwMode="auto">
            <a:xfrm>
              <a:off x="516" y="769"/>
              <a:ext cx="3622" cy="954"/>
            </a:xfrm>
            <a:prstGeom prst="rect">
              <a:avLst/>
            </a:prstGeom>
            <a:solidFill>
              <a:srgbClr val="CC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3200" b="1" dirty="0">
                  <a:latin typeface="黑体" panose="02010609060101010101" pitchFamily="49" charset="-122"/>
                  <a:ea typeface="黑体" panose="02010609060101010101" pitchFamily="49" charset="-122"/>
                  <a:cs typeface="宋体" panose="02010600030101010101" pitchFamily="2" charset="-122"/>
                </a:rPr>
                <a:t>字词句运用</a:t>
              </a:r>
              <a:endPara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499" y="761"/>
              <a:ext cx="72" cy="928"/>
            </a:xfrm>
            <a:prstGeom prst="rect">
              <a:avLst/>
            </a:prstGeom>
            <a:gradFill>
              <a:gsLst>
                <a:gs pos="0">
                  <a:schemeClr val="accent1">
                    <a:lumMod val="20000"/>
                    <a:lumOff val="80000"/>
                  </a:schemeClr>
                </a:gs>
                <a:gs pos="36000">
                  <a:schemeClr val="accent2">
                    <a:lumMod val="75000"/>
                  </a:schemeClr>
                </a:gs>
                <a:gs pos="66000">
                  <a:schemeClr val="accent2">
                    <a:lumMod val="7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4070" y="761"/>
              <a:ext cx="72" cy="928"/>
            </a:xfrm>
            <a:prstGeom prst="rect">
              <a:avLst/>
            </a:prstGeom>
            <a:gradFill>
              <a:gsLst>
                <a:gs pos="0">
                  <a:schemeClr val="accent1">
                    <a:lumMod val="20000"/>
                    <a:lumOff val="80000"/>
                  </a:schemeClr>
                </a:gs>
                <a:gs pos="36000">
                  <a:schemeClr val="accent2">
                    <a:lumMod val="75000"/>
                  </a:schemeClr>
                </a:gs>
                <a:gs pos="66000">
                  <a:schemeClr val="accent2">
                    <a:lumMod val="7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rcRect t="1550" b="74290"/>
          <a:stretch>
            <a:fillRect/>
          </a:stretch>
        </p:blipFill>
        <p:spPr>
          <a:xfrm>
            <a:off x="532130" y="1894840"/>
            <a:ext cx="4269105" cy="117792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rcRect t="25437" b="50680"/>
          <a:stretch>
            <a:fillRect/>
          </a:stretch>
        </p:blipFill>
        <p:spPr>
          <a:xfrm>
            <a:off x="4709160" y="1901190"/>
            <a:ext cx="4295775" cy="11715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rcRect t="48958" b="25294"/>
          <a:stretch>
            <a:fillRect/>
          </a:stretch>
        </p:blipFill>
        <p:spPr>
          <a:xfrm>
            <a:off x="532130" y="3072765"/>
            <a:ext cx="4295775" cy="126301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"/>
          <a:srcRect t="74628"/>
          <a:stretch>
            <a:fillRect/>
          </a:stretch>
        </p:blipFill>
        <p:spPr>
          <a:xfrm>
            <a:off x="4709160" y="3072765"/>
            <a:ext cx="4295775" cy="12446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rcRect t="1550" b="74290"/>
          <a:stretch>
            <a:fillRect/>
          </a:stretch>
        </p:blipFill>
        <p:spPr>
          <a:xfrm>
            <a:off x="2435860" y="1195070"/>
            <a:ext cx="4269105" cy="1177925"/>
          </a:xfrm>
          <a:prstGeom prst="rect">
            <a:avLst/>
          </a:prstGeom>
        </p:spPr>
      </p:pic>
      <p:sp>
        <p:nvSpPr>
          <p:cNvPr id="13" name="线形标注 2 12"/>
          <p:cNvSpPr/>
          <p:nvPr/>
        </p:nvSpPr>
        <p:spPr>
          <a:xfrm rot="16200000">
            <a:off x="2793365" y="1759585"/>
            <a:ext cx="566420" cy="268605"/>
          </a:xfrm>
          <a:prstGeom prst="borderCallout2">
            <a:avLst/>
          </a:prstGeom>
          <a:noFill/>
          <a:ln w="28575" cmpd="sng">
            <a:solidFill>
              <a:srgbClr val="0000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线形标注 2 13"/>
          <p:cNvSpPr/>
          <p:nvPr/>
        </p:nvSpPr>
        <p:spPr>
          <a:xfrm rot="16200000">
            <a:off x="4686300" y="1622425"/>
            <a:ext cx="799465" cy="309245"/>
          </a:xfrm>
          <a:prstGeom prst="borderCallout2">
            <a:avLst>
              <a:gd name="adj1" fmla="val 76241"/>
              <a:gd name="adj2" fmla="val -8352"/>
              <a:gd name="adj3" fmla="val 72222"/>
              <a:gd name="adj4" fmla="val -20459"/>
              <a:gd name="adj5" fmla="val -28959"/>
              <a:gd name="adj6" fmla="val -41423"/>
            </a:avLst>
          </a:prstGeom>
          <a:noFill/>
          <a:ln w="28575" cmpd="sng">
            <a:solidFill>
              <a:srgbClr val="0000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圆角矩形 14"/>
          <p:cNvSpPr/>
          <p:nvPr/>
        </p:nvSpPr>
        <p:spPr>
          <a:xfrm>
            <a:off x="2350135" y="2448560"/>
            <a:ext cx="2016760" cy="8642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>
                <a:solidFill>
                  <a:srgbClr val="0000FF"/>
                </a:solidFill>
              </a:rPr>
              <a:t>弧度较大</a:t>
            </a:r>
            <a:endParaRPr lang="zh-CN" altLang="en-US" sz="2800" b="1">
              <a:solidFill>
                <a:srgbClr val="0000FF"/>
              </a:solidFill>
            </a:endParaRPr>
          </a:p>
        </p:txBody>
      </p:sp>
      <p:sp>
        <p:nvSpPr>
          <p:cNvPr id="16" name="圆角矩形 15"/>
          <p:cNvSpPr/>
          <p:nvPr/>
        </p:nvSpPr>
        <p:spPr>
          <a:xfrm>
            <a:off x="4688205" y="2510790"/>
            <a:ext cx="2016760" cy="8642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>
                <a:solidFill>
                  <a:srgbClr val="0000FF"/>
                </a:solidFill>
              </a:rPr>
              <a:t>弧度较小</a:t>
            </a:r>
            <a:endParaRPr lang="zh-CN" altLang="en-US" sz="2800" b="1">
              <a:solidFill>
                <a:srgbClr val="0000FF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2628265" y="627380"/>
            <a:ext cx="978535" cy="4324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>
                <a:solidFill>
                  <a:srgbClr val="0000FF"/>
                </a:solidFill>
              </a:rPr>
              <a:t>弯钩</a:t>
            </a:r>
            <a:endParaRPr lang="zh-CN" altLang="en-US" sz="2400" b="1">
              <a:solidFill>
                <a:srgbClr val="0000FF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4607560" y="627380"/>
            <a:ext cx="956310" cy="4324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>
                <a:solidFill>
                  <a:srgbClr val="0000FF"/>
                </a:solidFill>
              </a:rPr>
              <a:t>竖钩</a:t>
            </a:r>
            <a:endParaRPr lang="zh-CN" altLang="en-US" sz="2400" b="1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rcRect t="25437" b="50680"/>
          <a:stretch>
            <a:fillRect/>
          </a:stretch>
        </p:blipFill>
        <p:spPr>
          <a:xfrm>
            <a:off x="2528570" y="1276985"/>
            <a:ext cx="4295775" cy="1171575"/>
          </a:xfrm>
          <a:prstGeom prst="rect">
            <a:avLst/>
          </a:prstGeom>
        </p:spPr>
      </p:pic>
      <p:sp>
        <p:nvSpPr>
          <p:cNvPr id="13" name="线形标注 2 12"/>
          <p:cNvSpPr/>
          <p:nvPr/>
        </p:nvSpPr>
        <p:spPr>
          <a:xfrm rot="16200000">
            <a:off x="2773045" y="1739265"/>
            <a:ext cx="607695" cy="268605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62647"/>
              <a:gd name="adj6" fmla="val -84012"/>
            </a:avLst>
          </a:prstGeom>
          <a:noFill/>
          <a:ln w="28575" cmpd="sng">
            <a:solidFill>
              <a:srgbClr val="0000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线形标注 2 13"/>
          <p:cNvSpPr/>
          <p:nvPr/>
        </p:nvSpPr>
        <p:spPr>
          <a:xfrm rot="16200000">
            <a:off x="4887595" y="1711325"/>
            <a:ext cx="387985" cy="545465"/>
          </a:xfrm>
          <a:prstGeom prst="borderCallout2">
            <a:avLst>
              <a:gd name="adj1" fmla="val 76241"/>
              <a:gd name="adj2" fmla="val -8352"/>
              <a:gd name="adj3" fmla="val 72222"/>
              <a:gd name="adj4" fmla="val -20459"/>
              <a:gd name="adj5" fmla="val 121885"/>
              <a:gd name="adj6" fmla="val -136661"/>
            </a:avLst>
          </a:prstGeom>
          <a:noFill/>
          <a:ln w="28575" cmpd="sng">
            <a:solidFill>
              <a:srgbClr val="0000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圆角矩形 14"/>
          <p:cNvSpPr/>
          <p:nvPr/>
        </p:nvSpPr>
        <p:spPr>
          <a:xfrm>
            <a:off x="1774190" y="2716530"/>
            <a:ext cx="2016760" cy="8642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>
                <a:solidFill>
                  <a:srgbClr val="0000FF"/>
                </a:solidFill>
              </a:rPr>
              <a:t>提笔向右上</a:t>
            </a:r>
            <a:endParaRPr lang="zh-CN" altLang="en-US" sz="2800" b="1">
              <a:solidFill>
                <a:srgbClr val="0000FF"/>
              </a:solidFill>
            </a:endParaRPr>
          </a:p>
        </p:txBody>
      </p:sp>
      <p:sp>
        <p:nvSpPr>
          <p:cNvPr id="16" name="圆角矩形 15"/>
          <p:cNvSpPr/>
          <p:nvPr/>
        </p:nvSpPr>
        <p:spPr>
          <a:xfrm>
            <a:off x="4808855" y="2716530"/>
            <a:ext cx="2016760" cy="8642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>
                <a:solidFill>
                  <a:srgbClr val="0000FF"/>
                </a:solidFill>
              </a:rPr>
              <a:t>折笔向右</a:t>
            </a:r>
            <a:endParaRPr lang="zh-CN" altLang="en-US" sz="2800" b="1">
              <a:solidFill>
                <a:srgbClr val="0000FF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2700655" y="719455"/>
            <a:ext cx="978535" cy="4324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>
                <a:solidFill>
                  <a:srgbClr val="0000FF"/>
                </a:solidFill>
              </a:rPr>
              <a:t>竖提</a:t>
            </a:r>
            <a:endParaRPr lang="zh-CN" altLang="en-US" sz="2400" b="1">
              <a:solidFill>
                <a:srgbClr val="0000FF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4679950" y="719455"/>
            <a:ext cx="956310" cy="4324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>
                <a:solidFill>
                  <a:srgbClr val="0000FF"/>
                </a:solidFill>
              </a:rPr>
              <a:t>竖折</a:t>
            </a:r>
            <a:endParaRPr lang="zh-CN" altLang="en-US" sz="2400" b="1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rcRect t="48958" b="25294"/>
          <a:stretch>
            <a:fillRect/>
          </a:stretch>
        </p:blipFill>
        <p:spPr>
          <a:xfrm>
            <a:off x="2322195" y="1242060"/>
            <a:ext cx="4295775" cy="1263015"/>
          </a:xfrm>
          <a:prstGeom prst="rect">
            <a:avLst/>
          </a:prstGeom>
        </p:spPr>
      </p:pic>
      <p:sp>
        <p:nvSpPr>
          <p:cNvPr id="13" name="线形标注 2 12"/>
          <p:cNvSpPr/>
          <p:nvPr/>
        </p:nvSpPr>
        <p:spPr>
          <a:xfrm rot="16200000">
            <a:off x="2860675" y="1651635"/>
            <a:ext cx="607695" cy="443865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62647"/>
              <a:gd name="adj6" fmla="val -84012"/>
            </a:avLst>
          </a:prstGeom>
          <a:noFill/>
          <a:ln w="28575" cmpd="sng">
            <a:solidFill>
              <a:srgbClr val="0000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线形标注 2 13"/>
          <p:cNvSpPr/>
          <p:nvPr/>
        </p:nvSpPr>
        <p:spPr>
          <a:xfrm rot="16200000">
            <a:off x="4944110" y="1672590"/>
            <a:ext cx="356870" cy="401320"/>
          </a:xfrm>
          <a:prstGeom prst="borderCallout2">
            <a:avLst>
              <a:gd name="adj1" fmla="val 76241"/>
              <a:gd name="adj2" fmla="val -8352"/>
              <a:gd name="adj3" fmla="val 72222"/>
              <a:gd name="adj4" fmla="val -20459"/>
              <a:gd name="adj5" fmla="val 126898"/>
              <a:gd name="adj6" fmla="val -182740"/>
            </a:avLst>
          </a:prstGeom>
          <a:noFill/>
          <a:ln w="28575" cmpd="sng">
            <a:solidFill>
              <a:srgbClr val="0000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圆角矩形 14"/>
          <p:cNvSpPr/>
          <p:nvPr/>
        </p:nvSpPr>
        <p:spPr>
          <a:xfrm>
            <a:off x="2226945" y="2716530"/>
            <a:ext cx="2016760" cy="8642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>
                <a:solidFill>
                  <a:srgbClr val="0000FF"/>
                </a:solidFill>
              </a:rPr>
              <a:t>有钩</a:t>
            </a:r>
            <a:endParaRPr lang="zh-CN" altLang="en-US" sz="2800" b="1">
              <a:solidFill>
                <a:srgbClr val="0000FF"/>
              </a:solidFill>
            </a:endParaRPr>
          </a:p>
        </p:txBody>
      </p:sp>
      <p:sp>
        <p:nvSpPr>
          <p:cNvPr id="16" name="圆角矩形 15"/>
          <p:cNvSpPr/>
          <p:nvPr/>
        </p:nvSpPr>
        <p:spPr>
          <a:xfrm>
            <a:off x="4808855" y="2716530"/>
            <a:ext cx="2016760" cy="8642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>
                <a:solidFill>
                  <a:srgbClr val="0000FF"/>
                </a:solidFill>
              </a:rPr>
              <a:t>无钩</a:t>
            </a:r>
            <a:endParaRPr lang="zh-CN" altLang="en-US" sz="2800" b="1">
              <a:solidFill>
                <a:srgbClr val="0000FF"/>
              </a:solidFill>
            </a:endParaRPr>
          </a:p>
        </p:txBody>
      </p:sp>
      <p:sp>
        <p:nvSpPr>
          <p:cNvPr id="2" name="椭圆 1"/>
          <p:cNvSpPr/>
          <p:nvPr/>
        </p:nvSpPr>
        <p:spPr>
          <a:xfrm>
            <a:off x="3131820" y="1851660"/>
            <a:ext cx="360045" cy="360045"/>
          </a:xfrm>
          <a:prstGeom prst="ellipse">
            <a:avLst/>
          </a:prstGeom>
          <a:noFill/>
          <a:ln w="28575" cmpd="sng">
            <a:solidFill>
              <a:srgbClr val="0099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8000"/>
              </a:solidFill>
            </a:endParaRPr>
          </a:p>
        </p:txBody>
      </p:sp>
      <p:sp>
        <p:nvSpPr>
          <p:cNvPr id="3" name="椭圆 2"/>
          <p:cNvSpPr/>
          <p:nvPr/>
        </p:nvSpPr>
        <p:spPr>
          <a:xfrm>
            <a:off x="4963160" y="1694815"/>
            <a:ext cx="360045" cy="360045"/>
          </a:xfrm>
          <a:prstGeom prst="ellipse">
            <a:avLst/>
          </a:prstGeom>
          <a:noFill/>
          <a:ln w="28575" cmpd="sng">
            <a:solidFill>
              <a:srgbClr val="0099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8000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2628265" y="627380"/>
            <a:ext cx="1235075" cy="4324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>
                <a:solidFill>
                  <a:srgbClr val="0000FF"/>
                </a:solidFill>
              </a:rPr>
              <a:t>竖弯钩</a:t>
            </a:r>
            <a:endParaRPr lang="zh-CN" altLang="en-US" sz="2400" b="1">
              <a:solidFill>
                <a:srgbClr val="0000FF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4607560" y="627380"/>
            <a:ext cx="1207135" cy="4324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>
                <a:solidFill>
                  <a:srgbClr val="0000FF"/>
                </a:solidFill>
              </a:rPr>
              <a:t>竖弯</a:t>
            </a:r>
            <a:endParaRPr lang="zh-CN" altLang="en-US" sz="2400" b="1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2" grpId="0" animBg="1"/>
      <p:bldP spid="3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/>
          <a:srcRect t="74628"/>
          <a:stretch>
            <a:fillRect/>
          </a:stretch>
        </p:blipFill>
        <p:spPr>
          <a:xfrm>
            <a:off x="2353310" y="1067435"/>
            <a:ext cx="4295775" cy="1244600"/>
          </a:xfrm>
          <a:prstGeom prst="rect">
            <a:avLst/>
          </a:prstGeom>
        </p:spPr>
      </p:pic>
      <p:sp>
        <p:nvSpPr>
          <p:cNvPr id="13" name="线形标注 2 12"/>
          <p:cNvSpPr/>
          <p:nvPr/>
        </p:nvSpPr>
        <p:spPr>
          <a:xfrm rot="16200000">
            <a:off x="2818765" y="1407160"/>
            <a:ext cx="751205" cy="423545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62647"/>
              <a:gd name="adj6" fmla="val -84012"/>
            </a:avLst>
          </a:prstGeom>
          <a:noFill/>
          <a:ln w="28575" cmpd="sng">
            <a:solidFill>
              <a:srgbClr val="0000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线形标注 2 13"/>
          <p:cNvSpPr/>
          <p:nvPr/>
        </p:nvSpPr>
        <p:spPr>
          <a:xfrm rot="16200000">
            <a:off x="4851400" y="1468755"/>
            <a:ext cx="356870" cy="441960"/>
          </a:xfrm>
          <a:prstGeom prst="borderCallout2">
            <a:avLst>
              <a:gd name="adj1" fmla="val 76241"/>
              <a:gd name="adj2" fmla="val -8352"/>
              <a:gd name="adj3" fmla="val 72222"/>
              <a:gd name="adj4" fmla="val -20459"/>
              <a:gd name="adj5" fmla="val 126867"/>
              <a:gd name="adj6" fmla="val -188434"/>
            </a:avLst>
          </a:prstGeom>
          <a:noFill/>
          <a:ln w="28575" cmpd="sng">
            <a:solidFill>
              <a:srgbClr val="0000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圆角矩形 14"/>
          <p:cNvSpPr/>
          <p:nvPr/>
        </p:nvSpPr>
        <p:spPr>
          <a:xfrm>
            <a:off x="2186305" y="2582545"/>
            <a:ext cx="2016760" cy="8642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>
                <a:solidFill>
                  <a:srgbClr val="0000FF"/>
                </a:solidFill>
              </a:rPr>
              <a:t>像人站着</a:t>
            </a:r>
            <a:endParaRPr lang="zh-CN" altLang="en-US" sz="2800" b="1">
              <a:solidFill>
                <a:srgbClr val="0000FF"/>
              </a:solidFill>
            </a:endParaRPr>
          </a:p>
        </p:txBody>
      </p:sp>
      <p:sp>
        <p:nvSpPr>
          <p:cNvPr id="16" name="圆角矩形 15"/>
          <p:cNvSpPr/>
          <p:nvPr/>
        </p:nvSpPr>
        <p:spPr>
          <a:xfrm>
            <a:off x="4632325" y="2582545"/>
            <a:ext cx="2016760" cy="8642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>
                <a:solidFill>
                  <a:srgbClr val="0000FF"/>
                </a:solidFill>
              </a:rPr>
              <a:t>像人躺着</a:t>
            </a:r>
            <a:endParaRPr lang="zh-CN" altLang="en-US" sz="2800" b="1">
              <a:solidFill>
                <a:srgbClr val="0000FF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2628265" y="627380"/>
            <a:ext cx="978535" cy="4324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>
                <a:solidFill>
                  <a:srgbClr val="0000FF"/>
                </a:solidFill>
              </a:rPr>
              <a:t>斜钩</a:t>
            </a:r>
            <a:endParaRPr lang="zh-CN" altLang="en-US" sz="2400" b="1">
              <a:solidFill>
                <a:srgbClr val="0000FF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4607560" y="627380"/>
            <a:ext cx="956310" cy="4324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>
                <a:solidFill>
                  <a:srgbClr val="0000FF"/>
                </a:solidFill>
              </a:rPr>
              <a:t>卧钩</a:t>
            </a:r>
            <a:endParaRPr lang="zh-CN" altLang="en-US" sz="2400" b="1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文本框 16394"/>
          <p:cNvSpPr txBox="1"/>
          <p:nvPr/>
        </p:nvSpPr>
        <p:spPr>
          <a:xfrm>
            <a:off x="611560" y="555526"/>
            <a:ext cx="6934835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看 图 写 词 语，再 说  一  两  句 话 。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18160" y="1283335"/>
            <a:ext cx="5023485" cy="3543300"/>
          </a:xfrm>
          <a:prstGeom prst="rect">
            <a:avLst/>
          </a:prstGeom>
          <a:effectLst>
            <a:softEdge rad="50800"/>
          </a:effectLst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1935" t="3162" r="276" b="7246"/>
          <a:stretch>
            <a:fillRect/>
          </a:stretch>
        </p:blipFill>
        <p:spPr>
          <a:xfrm>
            <a:off x="2518410" y="2493010"/>
            <a:ext cx="898525" cy="4318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1935" t="3162" r="276" b="7246"/>
          <a:stretch>
            <a:fillRect/>
          </a:stretch>
        </p:blipFill>
        <p:spPr>
          <a:xfrm>
            <a:off x="4341495" y="2493010"/>
            <a:ext cx="898525" cy="4318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1935" t="3162" r="276" b="7246"/>
          <a:stretch>
            <a:fillRect/>
          </a:stretch>
        </p:blipFill>
        <p:spPr>
          <a:xfrm>
            <a:off x="871855" y="2623185"/>
            <a:ext cx="898525" cy="4318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3" name="文本框 12"/>
          <p:cNvSpPr txBox="1"/>
          <p:nvPr/>
        </p:nvSpPr>
        <p:spPr>
          <a:xfrm>
            <a:off x="5479415" y="1597660"/>
            <a:ext cx="3094355" cy="2219582"/>
          </a:xfrm>
          <a:prstGeom prst="wedgeEllipseCallout">
            <a:avLst>
              <a:gd name="adj1" fmla="val 38200"/>
              <a:gd name="adj2" fmla="val 46745"/>
            </a:avLst>
          </a:prstGeom>
          <a:noFill/>
          <a:ln w="31750">
            <a:solidFill>
              <a:srgbClr val="66CCFF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24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图上是什么时间？什么地点？都有谁？他们在干什么？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ldLvl="0" animBg="1"/>
      <p:bldP spid="13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799465" y="1025525"/>
            <a:ext cx="7545070" cy="2676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u="sng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拉着</a:t>
            </a:r>
            <a:r>
              <a:rPr lang="zh-CN" altLang="en-US" sz="2800" b="1" u="sng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在</a:t>
            </a:r>
            <a:r>
              <a:rPr lang="zh-CN" altLang="en-US" sz="2800" b="1" u="sng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上跑。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r>
              <a:rPr lang="zh-CN" altLang="en-US" sz="2800" b="1" u="sng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拉着</a:t>
            </a:r>
            <a:r>
              <a:rPr lang="zh-CN" altLang="en-US" sz="2800" b="1" u="sng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在</a:t>
            </a:r>
            <a:r>
              <a:rPr lang="zh-CN" altLang="en-US" sz="2800" b="1" u="sng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上</a:t>
            </a:r>
            <a:r>
              <a:rPr lang="zh-CN" altLang="en-US" sz="2800" b="1" u="sng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  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跑。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天空中有</a:t>
            </a:r>
            <a:r>
              <a:rPr lang="zh-CN" altLang="en-US" sz="2800" b="1" u="sng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和</a:t>
            </a:r>
            <a:r>
              <a:rPr lang="zh-CN" altLang="en-US" sz="2800" b="1" u="sng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。大地上有</a:t>
            </a:r>
            <a:r>
              <a:rPr lang="zh-CN" altLang="en-US" sz="2800" b="1" u="sng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和</a:t>
            </a:r>
            <a:r>
              <a:rPr lang="zh-CN" altLang="en-US" sz="2800" b="1" u="sng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。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山和小兄妹相比，</a:t>
            </a:r>
            <a:r>
              <a:rPr lang="zh-CN" altLang="en-US" sz="2800" b="1" u="sng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  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离我们更近。小鸟没有</a:t>
            </a:r>
            <a:r>
              <a:rPr lang="zh-CN" altLang="en-US" sz="2800" b="1" u="sng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 </a:t>
            </a:r>
            <a:r>
              <a:rPr lang="en-US" altLang="zh-CN" sz="2800" b="1" u="sng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.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高。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10260" y="1015365"/>
            <a:ext cx="89789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哥哥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251075" y="1015365"/>
            <a:ext cx="89789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妹妹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289935" y="1025525"/>
            <a:ext cx="89789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草地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289935" y="1456690"/>
            <a:ext cx="89789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草地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359275" y="1456690"/>
            <a:ext cx="125539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快乐地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240280" y="2280285"/>
            <a:ext cx="89789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云彩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99465" y="1456690"/>
            <a:ext cx="89789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哥哥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240280" y="1456690"/>
            <a:ext cx="89789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妹妹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289935" y="2280285"/>
            <a:ext cx="89789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小鸟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872605" y="2280285"/>
            <a:ext cx="89789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兄妹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5817870" y="2280285"/>
            <a:ext cx="89789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牛羊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647440" y="2740025"/>
            <a:ext cx="125539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小兄妹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219835" y="3115945"/>
            <a:ext cx="89789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云彩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6388" name="文本框 16394"/>
          <p:cNvSpPr txBox="1"/>
          <p:nvPr/>
        </p:nvSpPr>
        <p:spPr>
          <a:xfrm>
            <a:off x="640715" y="429895"/>
            <a:ext cx="6934835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试着填一填。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4359275" y="3376930"/>
            <a:ext cx="3094355" cy="1347551"/>
          </a:xfrm>
          <a:prstGeom prst="wedgeEllipseCallout">
            <a:avLst>
              <a:gd name="adj1" fmla="val 66786"/>
              <a:gd name="adj2" fmla="val 30325"/>
            </a:avLst>
          </a:prstGeom>
          <a:noFill/>
          <a:ln w="31750">
            <a:solidFill>
              <a:srgbClr val="66CCFF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你还能说些什么呢</a:t>
            </a: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?</a:t>
            </a:r>
            <a:endParaRPr lang="en-US" altLang="zh-CN" sz="2800" b="1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 bldLvl="0" animBg="1"/>
      <p:bldP spid="21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0500"/>
          <p:cNvSpPr txBox="1"/>
          <p:nvPr/>
        </p:nvSpPr>
        <p:spPr>
          <a:xfrm>
            <a:off x="786604" y="2980571"/>
            <a:ext cx="7492365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qián rén zāi </a:t>
            </a:r>
            <a:r>
              <a:rPr lang="en-US" altLang="zh-CN" sz="2800" b="1" dirty="0" err="1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shù</a:t>
            </a:r>
            <a:r>
              <a:rPr lang="en-US" altLang="zh-CN" sz="2800" b="1" dirty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        </a:t>
            </a:r>
            <a:r>
              <a:rPr lang="en-US" altLang="zh-CN" sz="2800" b="1" dirty="0" err="1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hòu</a:t>
            </a:r>
            <a:r>
              <a:rPr lang="en-US" altLang="zh-CN" sz="2800" b="1" dirty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 rén chéng liáng</a:t>
            </a:r>
            <a:endParaRPr lang="en-US" altLang="zh-CN" sz="2800" b="1" dirty="0">
              <a:latin typeface="汉语拼音" panose="020B0604020202020204" pitchFamily="34" charset="0"/>
              <a:ea typeface="宋体" panose="02010600030101010101" pitchFamily="2" charset="-122"/>
              <a:cs typeface="汉语拼音" panose="020B0604020202020204" pitchFamily="34" charset="0"/>
            </a:endParaRPr>
          </a:p>
        </p:txBody>
      </p:sp>
      <p:sp>
        <p:nvSpPr>
          <p:cNvPr id="4" name="文本框 20492"/>
          <p:cNvSpPr txBox="1"/>
          <p:nvPr/>
        </p:nvSpPr>
        <p:spPr>
          <a:xfrm>
            <a:off x="1005044" y="2335411"/>
            <a:ext cx="7517130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种  瓜 得 瓜 ，种  豆  得 豆。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5" name="文本框 20493"/>
          <p:cNvSpPr txBox="1"/>
          <p:nvPr/>
        </p:nvSpPr>
        <p:spPr>
          <a:xfrm>
            <a:off x="967579" y="3418086"/>
            <a:ext cx="7131050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前 人 栽 树 ， 后 人  乘  凉。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6" name="文本框 20496"/>
          <p:cNvSpPr txBox="1"/>
          <p:nvPr/>
        </p:nvSpPr>
        <p:spPr>
          <a:xfrm>
            <a:off x="755576" y="1995686"/>
            <a:ext cx="7492365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zhòng guā dé </a:t>
            </a:r>
            <a:r>
              <a:rPr lang="en-US" altLang="zh-CN" sz="2800" b="1" dirty="0" err="1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guā</a:t>
            </a:r>
            <a:r>
              <a:rPr lang="en-US" altLang="zh-CN" sz="2800" b="1" dirty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    </a:t>
            </a:r>
            <a:r>
              <a:rPr lang="en-US" altLang="zh-CN" sz="2800" b="1" dirty="0" err="1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zhòng</a:t>
            </a:r>
            <a:r>
              <a:rPr lang="en-US" altLang="zh-CN" sz="2800" b="1" dirty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  </a:t>
            </a:r>
            <a:r>
              <a:rPr lang="en-US" altLang="zh-CN" sz="2800" b="1" dirty="0" err="1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dòu</a:t>
            </a:r>
            <a:r>
              <a:rPr lang="en-US" altLang="zh-CN" sz="2800" b="1" dirty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    </a:t>
            </a:r>
            <a:r>
              <a:rPr lang="en-US" altLang="zh-CN" sz="2800" b="1" dirty="0" err="1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dé</a:t>
            </a:r>
            <a:r>
              <a:rPr lang="en-US" altLang="zh-CN" sz="2800" b="1" dirty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  dòu</a:t>
            </a:r>
            <a:endParaRPr lang="en-US" altLang="zh-CN" sz="2800" b="1" dirty="0">
              <a:latin typeface="汉语拼音" panose="020B0604020202020204" pitchFamily="34" charset="0"/>
              <a:ea typeface="宋体" panose="02010600030101010101" pitchFamily="2" charset="-122"/>
              <a:cs typeface="汉语拼音" panose="020B0604020202020204" pitchFamily="34" charset="0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265430" y="843558"/>
            <a:ext cx="1863725" cy="464860"/>
            <a:chOff x="377699" y="368670"/>
            <a:chExt cx="2295804" cy="619843"/>
          </a:xfrm>
        </p:grpSpPr>
        <p:sp>
          <p:nvSpPr>
            <p:cNvPr id="8" name="文本框 2"/>
            <p:cNvSpPr txBox="1">
              <a:spLocks noChangeArrowheads="1"/>
            </p:cNvSpPr>
            <p:nvPr/>
          </p:nvSpPr>
          <p:spPr bwMode="auto">
            <a:xfrm>
              <a:off x="389163" y="374650"/>
              <a:ext cx="2238621" cy="613863"/>
            </a:xfrm>
            <a:prstGeom prst="rect">
              <a:avLst/>
            </a:prstGeom>
            <a:solidFill>
              <a:srgbClr val="CC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日积月累</a:t>
              </a:r>
              <a:endPara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377699" y="368670"/>
              <a:ext cx="45719" cy="584200"/>
            </a:xfrm>
            <a:prstGeom prst="rect">
              <a:avLst/>
            </a:prstGeom>
            <a:gradFill>
              <a:gsLst>
                <a:gs pos="0">
                  <a:schemeClr val="accent1">
                    <a:lumMod val="20000"/>
                    <a:lumOff val="80000"/>
                  </a:schemeClr>
                </a:gs>
                <a:gs pos="36000">
                  <a:schemeClr val="accent2">
                    <a:lumMod val="75000"/>
                  </a:schemeClr>
                </a:gs>
                <a:gs pos="66000">
                  <a:schemeClr val="accent2">
                    <a:lumMod val="7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10" name="矩形 9"/>
            <p:cNvSpPr/>
            <p:nvPr/>
          </p:nvSpPr>
          <p:spPr>
            <a:xfrm>
              <a:off x="2627784" y="368670"/>
              <a:ext cx="45719" cy="584200"/>
            </a:xfrm>
            <a:prstGeom prst="rect">
              <a:avLst/>
            </a:prstGeom>
            <a:gradFill>
              <a:gsLst>
                <a:gs pos="0">
                  <a:schemeClr val="accent1">
                    <a:lumMod val="20000"/>
                    <a:lumOff val="80000"/>
                  </a:schemeClr>
                </a:gs>
                <a:gs pos="36000">
                  <a:schemeClr val="accent2">
                    <a:lumMod val="75000"/>
                  </a:schemeClr>
                </a:gs>
                <a:gs pos="66000">
                  <a:schemeClr val="accent2">
                    <a:lumMod val="7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814782" y="1444299"/>
            <a:ext cx="38933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朗读成语，注意读准字音。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251147" y="4202673"/>
            <a:ext cx="877163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zh-CN" altLang="en-US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平舌音</a:t>
            </a:r>
            <a:endParaRPr lang="zh-CN" altLang="en-US" sz="1600" dirty="0">
              <a:solidFill>
                <a:srgbClr val="FF0000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675153" y="4202673"/>
            <a:ext cx="1107996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zh-CN" altLang="en-US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后鼻音。</a:t>
            </a:r>
            <a:endParaRPr lang="zh-CN" altLang="en-US" sz="1600" dirty="0">
              <a:solidFill>
                <a:srgbClr val="FF0000"/>
              </a:solidFill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2411760" y="3502541"/>
            <a:ext cx="504056" cy="56070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6084168" y="3460313"/>
            <a:ext cx="504056" cy="56070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1">
            <a:hlinkClick r:id="rId1" action="ppaction://hlinksldjump"/>
          </p:cNvPr>
          <p:cNvSpPr txBox="1"/>
          <p:nvPr/>
        </p:nvSpPr>
        <p:spPr>
          <a:xfrm>
            <a:off x="478577" y="472465"/>
            <a:ext cx="923615" cy="29908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kumimoji="1" lang="zh-CN" altLang="en-US" sz="1500" dirty="0">
                <a:solidFill>
                  <a:schemeClr val="bg1"/>
                </a:solidFill>
              </a:rPr>
              <a:t>第二课时</a:t>
            </a:r>
            <a:endParaRPr kumimoji="1" lang="zh-CN" altLang="en-US" sz="15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6" name="文本框 20494"/>
          <p:cNvSpPr txBox="1"/>
          <p:nvPr/>
        </p:nvSpPr>
        <p:spPr>
          <a:xfrm>
            <a:off x="771525" y="1454785"/>
            <a:ext cx="7819390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千 里 之 行 ，始  于 足 下。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14347" name="文本框 20495"/>
          <p:cNvSpPr txBox="1"/>
          <p:nvPr/>
        </p:nvSpPr>
        <p:spPr>
          <a:xfrm>
            <a:off x="771525" y="2521585"/>
            <a:ext cx="7155815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百 尺  竿 头 ，更  进 一 步。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14350" name="文本框 20501"/>
          <p:cNvSpPr txBox="1"/>
          <p:nvPr/>
        </p:nvSpPr>
        <p:spPr>
          <a:xfrm>
            <a:off x="659765" y="866140"/>
            <a:ext cx="8034020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 err="1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qiān</a:t>
            </a:r>
            <a:r>
              <a:rPr lang="en-US" altLang="zh-CN" sz="2800" b="1" dirty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   </a:t>
            </a:r>
            <a:r>
              <a:rPr lang="en-US" altLang="zh-CN" sz="2800" b="1" dirty="0" err="1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lǐ</a:t>
            </a:r>
            <a:r>
              <a:rPr lang="en-US" altLang="zh-CN" sz="2800" b="1" dirty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  </a:t>
            </a:r>
            <a:r>
              <a:rPr lang="en-US" altLang="zh-CN" sz="2800" b="1" dirty="0" err="1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zhī</a:t>
            </a:r>
            <a:r>
              <a:rPr lang="en-US" altLang="zh-CN" sz="2800" b="1" dirty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 </a:t>
            </a:r>
            <a:r>
              <a:rPr lang="en-US" altLang="zh-CN" sz="2800" b="1" dirty="0" err="1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xíng</a:t>
            </a:r>
            <a:r>
              <a:rPr lang="en-US" altLang="zh-CN" sz="2800" b="1" dirty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       </a:t>
            </a:r>
            <a:r>
              <a:rPr lang="en-US" altLang="zh-CN" sz="2800" b="1" dirty="0" err="1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shǐ</a:t>
            </a:r>
            <a:r>
              <a:rPr lang="en-US" altLang="zh-CN" sz="2800" b="1" dirty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    yú  zú  xià</a:t>
            </a:r>
            <a:endParaRPr lang="en-US" altLang="zh-CN" sz="2800" b="1" dirty="0">
              <a:latin typeface="汉语拼音" panose="020B0604020202020204" pitchFamily="34" charset="0"/>
              <a:ea typeface="宋体" panose="02010600030101010101" pitchFamily="2" charset="-122"/>
              <a:cs typeface="汉语拼音" panose="020B0604020202020204" pitchFamily="34" charset="0"/>
            </a:endParaRPr>
          </a:p>
        </p:txBody>
      </p:sp>
      <p:sp>
        <p:nvSpPr>
          <p:cNvPr id="14351" name="文本框 20502"/>
          <p:cNvSpPr txBox="1"/>
          <p:nvPr/>
        </p:nvSpPr>
        <p:spPr>
          <a:xfrm>
            <a:off x="771525" y="2072640"/>
            <a:ext cx="8521065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bǎi </a:t>
            </a:r>
            <a:r>
              <a:rPr lang="en-US" altLang="zh-CN" sz="2800" b="1" dirty="0" err="1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chǐ</a:t>
            </a:r>
            <a:r>
              <a:rPr lang="en-US" altLang="zh-CN" sz="2800" b="1" dirty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    </a:t>
            </a:r>
            <a:r>
              <a:rPr lang="en-US" altLang="zh-CN" sz="2800" b="1" dirty="0" err="1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gān</a:t>
            </a:r>
            <a:r>
              <a:rPr lang="en-US" altLang="zh-CN" sz="2800" b="1" dirty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 </a:t>
            </a:r>
            <a:r>
              <a:rPr lang="en-US" altLang="zh-CN" sz="2800" b="1" dirty="0" err="1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tóu</a:t>
            </a:r>
            <a:r>
              <a:rPr lang="en-US" altLang="zh-CN" sz="2800" b="1" dirty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     </a:t>
            </a:r>
            <a:r>
              <a:rPr lang="en-US" altLang="zh-CN" sz="2800" b="1" dirty="0" err="1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gèng</a:t>
            </a:r>
            <a:r>
              <a:rPr lang="en-US" altLang="zh-CN" sz="2800" b="1" dirty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   </a:t>
            </a:r>
            <a:r>
              <a:rPr lang="en-US" altLang="zh-CN" sz="2800" b="1" dirty="0" err="1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jìn</a:t>
            </a:r>
            <a:r>
              <a:rPr lang="en-US" altLang="zh-CN" sz="2800" b="1" dirty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   </a:t>
            </a:r>
            <a:r>
              <a:rPr lang="en-US" altLang="zh-CN" sz="2800" b="1" dirty="0" err="1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yí</a:t>
            </a:r>
            <a:r>
              <a:rPr lang="en-US" altLang="zh-CN" sz="2800" b="1" dirty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   </a:t>
            </a:r>
            <a:r>
              <a:rPr lang="en-US" altLang="zh-CN" sz="2800" b="1" dirty="0" err="1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bù</a:t>
            </a:r>
            <a:endParaRPr lang="en-US" altLang="zh-CN" sz="2800" b="1" dirty="0">
              <a:latin typeface="汉语拼音" panose="020B0604020202020204" pitchFamily="34" charset="0"/>
              <a:ea typeface="宋体" panose="02010600030101010101" pitchFamily="2" charset="-122"/>
              <a:cs typeface="汉语拼音" panose="02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556270" y="3371324"/>
            <a:ext cx="877163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zh-CN" altLang="en-US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后鼻音</a:t>
            </a:r>
            <a:endParaRPr lang="zh-CN" altLang="en-US" sz="1600" dirty="0">
              <a:solidFill>
                <a:srgbClr val="FF0000"/>
              </a:solidFill>
            </a:endParaRPr>
          </a:p>
        </p:txBody>
      </p:sp>
      <p:sp>
        <p:nvSpPr>
          <p:cNvPr id="8" name="椭圆 7"/>
          <p:cNvSpPr/>
          <p:nvPr/>
        </p:nvSpPr>
        <p:spPr>
          <a:xfrm>
            <a:off x="2915816" y="1539240"/>
            <a:ext cx="504056" cy="56070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4283968" y="2552700"/>
            <a:ext cx="504056" cy="56070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5230773" y="2594610"/>
            <a:ext cx="504056" cy="56070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5180831" y="3287742"/>
            <a:ext cx="877163" cy="369332"/>
          </a:xfrm>
          <a:prstGeom prst="rect">
            <a:avLst/>
          </a:prstGeom>
          <a:solidFill>
            <a:srgbClr val="FFC00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zh-CN" altLang="en-US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前鼻音</a:t>
            </a:r>
            <a:endParaRPr lang="zh-CN" altLang="en-US" sz="1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Picture 2" descr="http://img.taopic.com/uploads/allimg/140427/235049-14042F3304493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131840" y="2139702"/>
            <a:ext cx="3148803" cy="189634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  <a:headEnd/>
            <a:tailEnd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2" name="横卷形 1"/>
          <p:cNvSpPr/>
          <p:nvPr/>
        </p:nvSpPr>
        <p:spPr>
          <a:xfrm>
            <a:off x="2010728" y="699542"/>
            <a:ext cx="5616179" cy="864394"/>
          </a:xfrm>
          <a:prstGeom prst="horizontalScroll">
            <a:avLst/>
          </a:prstGeom>
          <a:gradFill>
            <a:gsLst>
              <a:gs pos="0">
                <a:srgbClr val="FECF40"/>
              </a:gs>
              <a:gs pos="100000">
                <a:srgbClr val="846C21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7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请同学们互相介绍一下自己的家人</a:t>
            </a:r>
            <a:endParaRPr kumimoji="0" lang="zh-CN" altLang="en-US" sz="27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6147" name="矩形 5124"/>
          <p:cNvSpPr/>
          <p:nvPr/>
        </p:nvSpPr>
        <p:spPr>
          <a:xfrm>
            <a:off x="1385888" y="4948238"/>
            <a:ext cx="624840" cy="10668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1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绿色圃小学教育网</a:t>
            </a:r>
            <a:r>
              <a:rPr lang="en-US" altLang="zh-CN" sz="10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http://</a:t>
            </a:r>
            <a:r>
              <a:rPr lang="en-US" altLang="zh-CN" sz="100" err="1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www.Lspjy.com</a:t>
            </a:r>
            <a:r>
              <a:rPr lang="en-US" altLang="zh-CN" sz="10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r>
              <a:rPr lang="zh-CN" altLang="en-US" sz="1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绿色圃中学资源网</a:t>
            </a:r>
            <a:r>
              <a:rPr lang="en-US" altLang="zh-CN" sz="10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http://</a:t>
            </a:r>
            <a:r>
              <a:rPr lang="en-US" altLang="zh-CN" sz="100" err="1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cz.Lspjy.com</a:t>
            </a:r>
            <a:endParaRPr lang="en-US" altLang="zh-CN" sz="105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57158" y="428610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你读懂了哪句成语的意思呢？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264468" y="1023417"/>
            <a:ext cx="8299450" cy="248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755576" y="3507854"/>
            <a:ext cx="707236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200" dirty="0">
                <a:latin typeface="+mn-ea"/>
              </a:rPr>
              <a:t>    读了刚才这段话之后，小朋友你是否理解了“种瓜得瓜，种豆得豆”的意思了呢？试着说一下吧。</a:t>
            </a:r>
            <a:endParaRPr lang="zh-CN" altLang="en-US" sz="2200" dirty="0">
              <a:latin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714348" y="2214560"/>
            <a:ext cx="7072362" cy="1198880"/>
          </a:xfrm>
          <a:prstGeom prst="rect">
            <a:avLst/>
          </a:prstGeom>
          <a:solidFill>
            <a:srgbClr val="98D267"/>
          </a:solidFill>
        </p:spPr>
        <p:txBody>
          <a:bodyPr wrap="square">
            <a:spAutoFit/>
          </a:bodyPr>
          <a:lstStyle/>
          <a:p>
            <a:r>
              <a:rPr lang="en-US" altLang="zh-CN" sz="3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【</a:t>
            </a:r>
            <a:r>
              <a:rPr lang="zh-CN" altLang="en-US" sz="3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解释</a:t>
            </a:r>
            <a:r>
              <a:rPr lang="en-US" altLang="zh-CN" sz="3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】</a:t>
            </a:r>
            <a:r>
              <a:rPr lang="zh-CN" altLang="en-US" sz="3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种什么收什么。比喻做什么事，就能收到什么样的结果。</a:t>
            </a:r>
            <a:endParaRPr lang="zh-CN" altLang="en-US" sz="3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2910" y="1106162"/>
            <a:ext cx="477393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种瓜得瓜，种豆得豆。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711821" y="2925506"/>
            <a:ext cx="48260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+mn-ea"/>
              </a:rPr>
              <a:t>    你认为“前人栽树，后人乘凉”是什么意思呢？试着说一说吧。</a:t>
            </a:r>
            <a:endParaRPr lang="zh-CN" altLang="en-US" sz="2400" dirty="0">
              <a:latin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83568" y="411510"/>
            <a:ext cx="727280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8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‘前人栽树，后人乘凉’，正是因为有了一代代科技人员和铁路工人的努力奋斗，才有了这样四通八达的铁路线，给我们出行带来了方便。” 。</a:t>
            </a:r>
            <a:endParaRPr lang="zh-CN" altLang="en-US" sz="2800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050" name="Picture 2" descr="https://ss0.bdstatic.com/70cFvHSh_Q1YnxGkpoWK1HF6hhy/it/u=1236548701,868949051&amp;fm=26&amp;gp=0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2079360"/>
            <a:ext cx="1890105" cy="126164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  <a:headEnd/>
            <a:tailEnd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827584" y="1203598"/>
            <a:ext cx="477393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前人栽树，后人乘凉。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55576" y="2139702"/>
            <a:ext cx="7072362" cy="645160"/>
          </a:xfrm>
          <a:prstGeom prst="rect">
            <a:avLst/>
          </a:prstGeom>
          <a:solidFill>
            <a:srgbClr val="98D267"/>
          </a:solidFill>
        </p:spPr>
        <p:txBody>
          <a:bodyPr wrap="square">
            <a:spAutoFit/>
          </a:bodyPr>
          <a:lstStyle/>
          <a:p>
            <a:r>
              <a:rPr lang="en-US" altLang="zh-CN" sz="3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【</a:t>
            </a:r>
            <a:r>
              <a:rPr lang="zh-CN" altLang="en-US" sz="3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解释</a:t>
            </a:r>
            <a:r>
              <a:rPr lang="en-US" altLang="zh-CN" sz="3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】</a:t>
            </a:r>
            <a:r>
              <a:rPr lang="zh-CN" altLang="en-US" sz="3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比喻为后人造福。</a:t>
            </a:r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195736" y="470226"/>
            <a:ext cx="477393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千里之行，始于足下。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23512" y="1131590"/>
            <a:ext cx="52116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latin typeface="+mn-ea"/>
              </a:rPr>
              <a:t>小朋友们，你们长大想做什么？</a:t>
            </a:r>
            <a:endParaRPr lang="zh-CN" altLang="en-US" sz="2800" dirty="0">
              <a:latin typeface="+mn-e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99592" y="1851670"/>
            <a:ext cx="328614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    小朋友</a:t>
            </a:r>
            <a:r>
              <a:rPr lang="zh-CN" altLang="en-US" sz="24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要想实现自己美好的梦想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，就要</a:t>
            </a:r>
            <a:r>
              <a:rPr lang="zh-CN" altLang="en-US" sz="24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从现在做起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，好好学习，好好锻炼。这就是“</a:t>
            </a:r>
            <a:r>
              <a:rPr lang="zh-CN" altLang="en-US" sz="24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千里之行，始于足下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”。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074" name="Picture 2" descr="https://ss0.bdstatic.com/70cFvHSh_Q1YnxGkpoWK1HF6hhy/it/u=1894582325,3139981091&amp;fm=26&amp;gp=0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008128">
            <a:off x="5447452" y="2024867"/>
            <a:ext cx="2474680" cy="17372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  <a:headEnd/>
            <a:tailEnd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67544" y="426279"/>
            <a:ext cx="77867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    读下面这段话，根据校长的话说说“百尺竿头，更进一步”的大致意思。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071538" y="3500444"/>
            <a:ext cx="7072362" cy="461665"/>
          </a:xfrm>
          <a:prstGeom prst="rect">
            <a:avLst/>
          </a:prstGeom>
          <a:solidFill>
            <a:srgbClr val="98D267"/>
          </a:solidFill>
        </p:spPr>
        <p:txBody>
          <a:bodyPr wrap="square">
            <a:spAutoFit/>
          </a:bodyPr>
          <a:lstStyle/>
          <a:p>
            <a:r>
              <a:rPr lang="en-US" altLang="zh-CN" sz="24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【</a:t>
            </a:r>
            <a:r>
              <a:rPr lang="zh-CN" altLang="en-US" sz="24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词义</a:t>
            </a:r>
            <a:r>
              <a:rPr lang="en-US" altLang="zh-CN" sz="24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】</a:t>
            </a:r>
            <a:r>
              <a:rPr lang="zh-CN" altLang="en-US" sz="24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不要满足已有的成就，要取得更大的进步。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357158" y="1214428"/>
            <a:ext cx="8237537" cy="1874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hlinkClick r:id="rId1" action="ppaction://hlinkfil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3848" y="1629370"/>
            <a:ext cx="3169523" cy="2238524"/>
          </a:xfrm>
          <a:prstGeom prst="rect">
            <a:avLst/>
          </a:prstGeom>
          <a:effectLst>
            <a:softEdge rad="50800"/>
          </a:effectLst>
        </p:spPr>
      </p:pic>
      <p:grpSp>
        <p:nvGrpSpPr>
          <p:cNvPr id="9" name="组合 8"/>
          <p:cNvGrpSpPr/>
          <p:nvPr/>
        </p:nvGrpSpPr>
        <p:grpSpPr>
          <a:xfrm>
            <a:off x="469871" y="411510"/>
            <a:ext cx="2172970" cy="464860"/>
            <a:chOff x="377699" y="368670"/>
            <a:chExt cx="2295804" cy="619896"/>
          </a:xfrm>
        </p:grpSpPr>
        <p:sp>
          <p:nvSpPr>
            <p:cNvPr id="10" name="文本框 2"/>
            <p:cNvSpPr txBox="1">
              <a:spLocks noChangeArrowheads="1"/>
            </p:cNvSpPr>
            <p:nvPr/>
          </p:nvSpPr>
          <p:spPr bwMode="auto">
            <a:xfrm>
              <a:off x="389163" y="374650"/>
              <a:ext cx="2238621" cy="613916"/>
            </a:xfrm>
            <a:prstGeom prst="rect">
              <a:avLst/>
            </a:prstGeom>
            <a:solidFill>
              <a:srgbClr val="CC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和大人一起读</a:t>
              </a:r>
              <a:endPara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377699" y="368670"/>
              <a:ext cx="45719" cy="584200"/>
            </a:xfrm>
            <a:prstGeom prst="rect">
              <a:avLst/>
            </a:prstGeom>
            <a:gradFill>
              <a:gsLst>
                <a:gs pos="0">
                  <a:schemeClr val="accent1">
                    <a:lumMod val="20000"/>
                    <a:lumOff val="80000"/>
                  </a:schemeClr>
                </a:gs>
                <a:gs pos="36000">
                  <a:schemeClr val="accent2">
                    <a:lumMod val="75000"/>
                  </a:schemeClr>
                </a:gs>
                <a:gs pos="66000">
                  <a:schemeClr val="accent2">
                    <a:lumMod val="7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12" name="矩形 11"/>
            <p:cNvSpPr/>
            <p:nvPr/>
          </p:nvSpPr>
          <p:spPr>
            <a:xfrm>
              <a:off x="2627784" y="368670"/>
              <a:ext cx="45719" cy="584200"/>
            </a:xfrm>
            <a:prstGeom prst="rect">
              <a:avLst/>
            </a:prstGeom>
            <a:gradFill>
              <a:gsLst>
                <a:gs pos="0">
                  <a:schemeClr val="accent1">
                    <a:lumMod val="20000"/>
                    <a:lumOff val="80000"/>
                  </a:schemeClr>
                </a:gs>
                <a:gs pos="36000">
                  <a:schemeClr val="accent2">
                    <a:lumMod val="75000"/>
                  </a:schemeClr>
                </a:gs>
                <a:gs pos="66000">
                  <a:schemeClr val="accent2">
                    <a:lumMod val="7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sp>
        <p:nvSpPr>
          <p:cNvPr id="8" name="矩形 7"/>
          <p:cNvSpPr/>
          <p:nvPr/>
        </p:nvSpPr>
        <p:spPr>
          <a:xfrm>
            <a:off x="899592" y="987574"/>
            <a:ext cx="748883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回家和大人一起读读“猴子捞月亮”的故事吧！</a:t>
            </a:r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707904" y="4011910"/>
            <a:ext cx="24482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点击图片</a:t>
            </a:r>
            <a:r>
              <a:rPr lang="en-US" altLang="zh-CN" dirty="0"/>
              <a:t> </a:t>
            </a:r>
            <a:r>
              <a:rPr lang="zh-CN" altLang="en-US" dirty="0"/>
              <a:t>欣赏故事</a:t>
            </a:r>
            <a:endParaRPr lang="zh-CN" alt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形标注 3"/>
          <p:cNvSpPr/>
          <p:nvPr/>
        </p:nvSpPr>
        <p:spPr>
          <a:xfrm>
            <a:off x="2200275" y="246380"/>
            <a:ext cx="4444365" cy="1840230"/>
          </a:xfrm>
          <a:prstGeom prst="wedgeEllipseCallout">
            <a:avLst>
              <a:gd name="adj1" fmla="val 43496"/>
              <a:gd name="adj2" fmla="val 7158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altLang="zh-CN" sz="2800" b="1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zh-CN" sz="2800" b="1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从猴子们一起捞月亮的故事中你获得了怎样的启示？</a:t>
            </a:r>
            <a:endParaRPr lang="zh-CN" altLang="zh-CN" sz="2800" b="1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2" name="椭圆形标注 1"/>
          <p:cNvSpPr/>
          <p:nvPr/>
        </p:nvSpPr>
        <p:spPr>
          <a:xfrm>
            <a:off x="1829435" y="2169160"/>
            <a:ext cx="4040505" cy="1732915"/>
          </a:xfrm>
          <a:prstGeom prst="wedgeEllipseCallout">
            <a:avLst>
              <a:gd name="adj1" fmla="val -47598"/>
              <a:gd name="adj2" fmla="val 4519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2800" b="1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和家人分角色演一演这个故事吧！</a:t>
            </a:r>
            <a:endParaRPr lang="zh-CN" altLang="en-US" sz="2800" b="1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6" descr="http://pic.58pic.com/58pic/14/74/90/82g58PICMRK_1024.jp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53716" y="3806429"/>
            <a:ext cx="742950" cy="954881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435" name="Picture 4" descr="E:\孙巧灵\2016秋上\上课课件\制作\R一语上\人一语大课堂（正文）\大绿树.tif"/>
          <p:cNvPicPr>
            <a:picLocks noChangeAspect="1"/>
          </p:cNvPicPr>
          <p:nvPr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96745" y="-57785"/>
            <a:ext cx="6399530" cy="490728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36" name="TextBox 1"/>
          <p:cNvSpPr txBox="1"/>
          <p:nvPr/>
        </p:nvSpPr>
        <p:spPr>
          <a:xfrm>
            <a:off x="2774315" y="1118870"/>
            <a:ext cx="1128395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哥哥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18437" name="TextBox 8"/>
          <p:cNvSpPr txBox="1"/>
          <p:nvPr/>
        </p:nvSpPr>
        <p:spPr>
          <a:xfrm>
            <a:off x="4145280" y="1118870"/>
            <a:ext cx="1260475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姐姐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18438" name="TextBox 9"/>
          <p:cNvSpPr txBox="1"/>
          <p:nvPr/>
        </p:nvSpPr>
        <p:spPr>
          <a:xfrm>
            <a:off x="5306060" y="1102995"/>
            <a:ext cx="1218565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弟弟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18439" name="TextBox 10"/>
          <p:cNvSpPr txBox="1"/>
          <p:nvPr/>
        </p:nvSpPr>
        <p:spPr>
          <a:xfrm>
            <a:off x="6489065" y="1118870"/>
            <a:ext cx="1268095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妹妹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18440" name="TextBox 11"/>
          <p:cNvSpPr txBox="1"/>
          <p:nvPr/>
        </p:nvSpPr>
        <p:spPr>
          <a:xfrm>
            <a:off x="2564765" y="2004695"/>
            <a:ext cx="1750695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爸爸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18441" name="TextBox 12"/>
          <p:cNvSpPr txBox="1"/>
          <p:nvPr/>
        </p:nvSpPr>
        <p:spPr>
          <a:xfrm>
            <a:off x="4145280" y="2021840"/>
            <a:ext cx="1289050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妈妈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18442" name="TextBox 13"/>
          <p:cNvSpPr txBox="1"/>
          <p:nvPr/>
        </p:nvSpPr>
        <p:spPr>
          <a:xfrm>
            <a:off x="5582285" y="2021840"/>
            <a:ext cx="1599565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伯伯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18443" name="TextBox 14"/>
          <p:cNvSpPr txBox="1"/>
          <p:nvPr/>
        </p:nvSpPr>
        <p:spPr>
          <a:xfrm>
            <a:off x="6734810" y="2021840"/>
            <a:ext cx="1764665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叔叔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18444" name="TextBox 16"/>
          <p:cNvSpPr txBox="1"/>
          <p:nvPr/>
        </p:nvSpPr>
        <p:spPr>
          <a:xfrm>
            <a:off x="3355340" y="2924175"/>
            <a:ext cx="1386205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爷爷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18445" name="TextBox 17"/>
          <p:cNvSpPr txBox="1"/>
          <p:nvPr/>
        </p:nvSpPr>
        <p:spPr>
          <a:xfrm>
            <a:off x="5180965" y="2924175"/>
            <a:ext cx="1183640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奶奶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3224530" y="760730"/>
            <a:ext cx="678180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ɡē</a:t>
            </a:r>
            <a:endParaRPr kumimoji="0" lang="en-US" altLang="zh-CN" sz="2800" b="1" i="0" u="none" strike="noStrike" kern="1200" cap="none" spc="0" normalizeH="0" baseline="0" noProof="0" dirty="0" err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073525" y="832485"/>
            <a:ext cx="1082675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jiě</a:t>
            </a:r>
            <a:endParaRPr kumimoji="0" lang="en-US" altLang="zh-CN" sz="2800" b="1" i="0" u="none" strike="noStrike" kern="1200" cap="none" spc="0" normalizeH="0" baseline="0" noProof="0" dirty="0" err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5415280" y="760730"/>
            <a:ext cx="813435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dì</a:t>
            </a:r>
            <a:endParaRPr kumimoji="0" lang="en-US" altLang="zh-CN" sz="2800" b="1" i="0" u="none" strike="noStrike" kern="1200" cap="none" spc="0" normalizeH="0" baseline="0" noProof="0" dirty="0" err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5688965" y="1686560"/>
            <a:ext cx="813435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bó</a:t>
            </a:r>
            <a:endParaRPr kumimoji="0" lang="en-US" altLang="zh-CN" sz="2800" b="1" i="0" u="none" strike="noStrike" kern="1200" cap="none" spc="0" normalizeH="0" baseline="0" noProof="0" dirty="0" err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6674485" y="1686560"/>
            <a:ext cx="1082675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shū</a:t>
            </a:r>
            <a:endParaRPr kumimoji="0" lang="en-US" altLang="zh-CN" sz="2800" b="1" i="0" u="none" strike="noStrike" kern="1200" cap="none" spc="0" normalizeH="0" baseline="0" noProof="0" dirty="0" err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3355340" y="2444750"/>
            <a:ext cx="1163955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800" b="1" dirty="0" err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yé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18452" name="Picture 6" descr="http://pic.58pic.com/58pic/14/74/90/82g58PICMRK_1024.jp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03810" y="4165997"/>
            <a:ext cx="742950" cy="95369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3" name="组合 2"/>
          <p:cNvGrpSpPr/>
          <p:nvPr/>
        </p:nvGrpSpPr>
        <p:grpSpPr>
          <a:xfrm>
            <a:off x="316865" y="483235"/>
            <a:ext cx="2313305" cy="589280"/>
            <a:chOff x="499" y="761"/>
            <a:chExt cx="3643" cy="928"/>
          </a:xfrm>
        </p:grpSpPr>
        <p:sp>
          <p:nvSpPr>
            <p:cNvPr id="10" name="矩形 9"/>
            <p:cNvSpPr/>
            <p:nvPr/>
          </p:nvSpPr>
          <p:spPr>
            <a:xfrm>
              <a:off x="499" y="761"/>
              <a:ext cx="72" cy="928"/>
            </a:xfrm>
            <a:prstGeom prst="rect">
              <a:avLst/>
            </a:prstGeom>
            <a:gradFill>
              <a:gsLst>
                <a:gs pos="0">
                  <a:schemeClr val="accent1">
                    <a:lumMod val="20000"/>
                    <a:lumOff val="80000"/>
                  </a:schemeClr>
                </a:gs>
                <a:gs pos="36000">
                  <a:schemeClr val="accent2">
                    <a:lumMod val="75000"/>
                  </a:schemeClr>
                </a:gs>
                <a:gs pos="66000">
                  <a:schemeClr val="accent2">
                    <a:lumMod val="7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4070" y="761"/>
              <a:ext cx="72" cy="928"/>
            </a:xfrm>
            <a:prstGeom prst="rect">
              <a:avLst/>
            </a:prstGeom>
            <a:gradFill>
              <a:gsLst>
                <a:gs pos="0">
                  <a:schemeClr val="accent1">
                    <a:lumMod val="20000"/>
                    <a:lumOff val="80000"/>
                  </a:schemeClr>
                </a:gs>
                <a:gs pos="36000">
                  <a:schemeClr val="accent2">
                    <a:lumMod val="75000"/>
                  </a:schemeClr>
                </a:gs>
                <a:gs pos="66000">
                  <a:schemeClr val="accent2">
                    <a:lumMod val="7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</p:grpSp>
      <p:sp>
        <p:nvSpPr>
          <p:cNvPr id="9" name="文本框 2"/>
          <p:cNvSpPr txBox="1">
            <a:spLocks noChangeArrowheads="1"/>
          </p:cNvSpPr>
          <p:nvPr/>
        </p:nvSpPr>
        <p:spPr bwMode="auto">
          <a:xfrm>
            <a:off x="327939" y="488002"/>
            <a:ext cx="2299845" cy="584774"/>
          </a:xfrm>
          <a:prstGeom prst="rect">
            <a:avLst/>
          </a:prstGeom>
          <a:solidFill>
            <a:srgbClr val="CC6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识字加油站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00355" y="466725"/>
            <a:ext cx="2313305" cy="589280"/>
            <a:chOff x="499" y="761"/>
            <a:chExt cx="3643" cy="928"/>
          </a:xfrm>
        </p:grpSpPr>
        <p:sp>
          <p:nvSpPr>
            <p:cNvPr id="5" name="矩形 4"/>
            <p:cNvSpPr/>
            <p:nvPr/>
          </p:nvSpPr>
          <p:spPr>
            <a:xfrm>
              <a:off x="499" y="761"/>
              <a:ext cx="72" cy="928"/>
            </a:xfrm>
            <a:prstGeom prst="rect">
              <a:avLst/>
            </a:prstGeom>
            <a:gradFill>
              <a:gsLst>
                <a:gs pos="0">
                  <a:schemeClr val="accent1">
                    <a:lumMod val="20000"/>
                    <a:lumOff val="80000"/>
                  </a:schemeClr>
                </a:gs>
                <a:gs pos="36000">
                  <a:schemeClr val="accent2">
                    <a:lumMod val="75000"/>
                  </a:schemeClr>
                </a:gs>
                <a:gs pos="66000">
                  <a:schemeClr val="accent2">
                    <a:lumMod val="7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4070" y="761"/>
              <a:ext cx="72" cy="928"/>
            </a:xfrm>
            <a:prstGeom prst="rect">
              <a:avLst/>
            </a:prstGeom>
            <a:gradFill>
              <a:gsLst>
                <a:gs pos="0">
                  <a:schemeClr val="accent1">
                    <a:lumMod val="20000"/>
                    <a:lumOff val="80000"/>
                  </a:schemeClr>
                </a:gs>
                <a:gs pos="36000">
                  <a:schemeClr val="accent2">
                    <a:lumMod val="75000"/>
                  </a:schemeClr>
                </a:gs>
                <a:gs pos="66000">
                  <a:schemeClr val="accent2">
                    <a:lumMod val="7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357158" y="1500180"/>
            <a:ext cx="263066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    朗读词语，看看你发现了什么规律。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429388" y="3786196"/>
            <a:ext cx="23574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这些词语的第二个字都读轻声。</a:t>
            </a:r>
            <a:endParaRPr lang="zh-CN" altLang="en-US" sz="22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9"/>
          <p:cNvSpPr>
            <a:spLocks noChangeArrowheads="1"/>
          </p:cNvSpPr>
          <p:nvPr/>
        </p:nvSpPr>
        <p:spPr bwMode="auto">
          <a:xfrm>
            <a:off x="357159" y="354842"/>
            <a:ext cx="7858180" cy="931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    如果给这些家人分分类，你想怎么分？你的理由是什么？</a:t>
            </a:r>
            <a:endParaRPr lang="zh-CN" altLang="en-US" sz="28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19" name="矩形 9"/>
          <p:cNvSpPr>
            <a:spLocks noChangeArrowheads="1"/>
          </p:cNvSpPr>
          <p:nvPr/>
        </p:nvSpPr>
        <p:spPr bwMode="auto">
          <a:xfrm>
            <a:off x="377003" y="1812399"/>
            <a:ext cx="2786082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rgbClr val="000000"/>
                </a:solidFill>
                <a:latin typeface="+mn-ea"/>
                <a:ea typeface="+mn-ea"/>
                <a:cs typeface="宋体" panose="02010600030101010101" pitchFamily="2" charset="-122"/>
              </a:rPr>
              <a:t>按照性别分成两类。</a:t>
            </a:r>
            <a:endParaRPr lang="en-US" altLang="zh-CN" sz="2400" dirty="0">
              <a:solidFill>
                <a:srgbClr val="000000"/>
              </a:solidFill>
              <a:latin typeface="+mn-ea"/>
              <a:ea typeface="+mn-ea"/>
              <a:cs typeface="宋体" panose="02010600030101010101" pitchFamily="2" charset="-122"/>
            </a:endParaRPr>
          </a:p>
        </p:txBody>
      </p:sp>
      <p:sp>
        <p:nvSpPr>
          <p:cNvPr id="12" name="矩形 9"/>
          <p:cNvSpPr>
            <a:spLocks noChangeArrowheads="1"/>
          </p:cNvSpPr>
          <p:nvPr/>
        </p:nvSpPr>
        <p:spPr bwMode="auto">
          <a:xfrm>
            <a:off x="428597" y="2643758"/>
            <a:ext cx="4643469" cy="438582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4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女的：姐姐、妹妹、妈妈、奶奶</a:t>
            </a:r>
            <a:endParaRPr lang="en-US" altLang="zh-CN" sz="2400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13" name="矩形 9"/>
          <p:cNvSpPr>
            <a:spLocks noChangeArrowheads="1"/>
          </p:cNvSpPr>
          <p:nvPr/>
        </p:nvSpPr>
        <p:spPr bwMode="auto">
          <a:xfrm>
            <a:off x="429167" y="3324661"/>
            <a:ext cx="6375081" cy="438582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4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男的：哥哥、弟弟、爸爸、伯伯、叔叔、爷爷</a:t>
            </a:r>
            <a:endParaRPr lang="en-US" altLang="zh-CN" sz="2400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2" name="圆角矩形标注 1"/>
          <p:cNvSpPr/>
          <p:nvPr/>
        </p:nvSpPr>
        <p:spPr>
          <a:xfrm>
            <a:off x="5364088" y="1419622"/>
            <a:ext cx="2808312" cy="1224136"/>
          </a:xfrm>
          <a:prstGeom prst="wedgeRoundRectCallout">
            <a:avLst>
              <a:gd name="adj1" fmla="val -58856"/>
              <a:gd name="adj2" fmla="val 4543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800" dirty="0">
                <a:solidFill>
                  <a:srgbClr val="000000"/>
                </a:solidFill>
                <a:latin typeface="+mj-ea"/>
                <a:ea typeface="+mj-ea"/>
                <a:cs typeface="宋体" panose="02010600030101010101" pitchFamily="2" charset="-122"/>
              </a:rPr>
              <a:t>    这一类词语中的字都是女字旁。</a:t>
            </a:r>
            <a:endParaRPr lang="en-US" altLang="zh-CN" sz="2800" dirty="0">
              <a:solidFill>
                <a:srgbClr val="000000"/>
              </a:solidFill>
              <a:latin typeface="+mj-ea"/>
              <a:ea typeface="+mj-ea"/>
              <a:cs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12" grpId="0" animBg="1"/>
      <p:bldP spid="13" grpId="0" animBg="1"/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9"/>
          <p:cNvSpPr>
            <a:spLocks noChangeArrowheads="1"/>
          </p:cNvSpPr>
          <p:nvPr/>
        </p:nvSpPr>
        <p:spPr bwMode="auto">
          <a:xfrm>
            <a:off x="755576" y="714362"/>
            <a:ext cx="2786082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dirty="0">
                <a:solidFill>
                  <a:srgbClr val="000000"/>
                </a:solidFill>
                <a:latin typeface="+mn-ea"/>
                <a:cs typeface="宋体" panose="02010600030101010101" pitchFamily="2" charset="-122"/>
              </a:rPr>
              <a:t>按照辈分分成三类。</a:t>
            </a:r>
            <a:endParaRPr lang="en-US" altLang="zh-CN" sz="2400" dirty="0">
              <a:solidFill>
                <a:srgbClr val="000000"/>
              </a:solidFill>
              <a:latin typeface="+mn-ea"/>
              <a:cs typeface="宋体" panose="02010600030101010101" pitchFamily="2" charset="-122"/>
            </a:endParaRPr>
          </a:p>
        </p:txBody>
      </p:sp>
      <p:sp>
        <p:nvSpPr>
          <p:cNvPr id="12" name="矩形 9"/>
          <p:cNvSpPr>
            <a:spLocks noChangeArrowheads="1"/>
          </p:cNvSpPr>
          <p:nvPr/>
        </p:nvSpPr>
        <p:spPr bwMode="auto">
          <a:xfrm>
            <a:off x="2483768" y="3291830"/>
            <a:ext cx="4214810" cy="438582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24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姐姐、妹妹、哥哥、弟弟</a:t>
            </a:r>
            <a:endParaRPr lang="en-US" altLang="zh-CN" sz="2400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13" name="矩形 9"/>
          <p:cNvSpPr>
            <a:spLocks noChangeArrowheads="1"/>
          </p:cNvSpPr>
          <p:nvPr/>
        </p:nvSpPr>
        <p:spPr bwMode="auto">
          <a:xfrm>
            <a:off x="3541658" y="1419622"/>
            <a:ext cx="2071702" cy="438582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24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爷爷、奶奶</a:t>
            </a:r>
            <a:endParaRPr lang="en-US" altLang="zh-CN" sz="2400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14" name="矩形 9"/>
          <p:cNvSpPr>
            <a:spLocks noChangeArrowheads="1"/>
          </p:cNvSpPr>
          <p:nvPr/>
        </p:nvSpPr>
        <p:spPr bwMode="auto">
          <a:xfrm>
            <a:off x="2483768" y="2264525"/>
            <a:ext cx="4214810" cy="438582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24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爸爸、妈妈、伯伯、叔叔。</a:t>
            </a:r>
            <a:endParaRPr lang="en-US" altLang="zh-CN" sz="2400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9"/>
          <p:cNvSpPr>
            <a:spLocks noChangeArrowheads="1"/>
          </p:cNvSpPr>
          <p:nvPr/>
        </p:nvSpPr>
        <p:spPr bwMode="auto">
          <a:xfrm>
            <a:off x="395536" y="500048"/>
            <a:ext cx="4286280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一边拍手一边读家庭称谓歌。</a:t>
            </a:r>
            <a:endParaRPr lang="zh-CN" altLang="en-US" sz="24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2143108" y="1285866"/>
            <a:ext cx="5429288" cy="2642431"/>
            <a:chOff x="2071670" y="928676"/>
            <a:chExt cx="5429288" cy="2642431"/>
          </a:xfrm>
        </p:grpSpPr>
        <p:sp>
          <p:nvSpPr>
            <p:cNvPr id="9" name="矩形 9"/>
            <p:cNvSpPr>
              <a:spLocks noChangeArrowheads="1"/>
            </p:cNvSpPr>
            <p:nvPr/>
          </p:nvSpPr>
          <p:spPr bwMode="auto">
            <a:xfrm>
              <a:off x="2071670" y="1285866"/>
              <a:ext cx="5429288" cy="22852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80" tIns="34290" rIns="68580" bIns="3429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400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宋体" panose="02010600030101010101" pitchFamily="2" charset="-122"/>
                </a:rPr>
                <a:t>爸爸的爸爸叫什么？爸爸的爸爸叫爷爷。</a:t>
              </a:r>
              <a:endParaRPr lang="en-US" altLang="zh-CN" sz="24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endParaRPr>
            </a:p>
            <a:p>
              <a:pPr eaLnBrk="1" hangingPunct="1"/>
              <a:r>
                <a:rPr lang="zh-CN" altLang="en-US" sz="2400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宋体" panose="02010600030101010101" pitchFamily="2" charset="-122"/>
                </a:rPr>
                <a:t>爸爸的妈妈叫什么？爸爸的妈妈叫奶奶。</a:t>
              </a:r>
              <a:endParaRPr lang="en-US" altLang="zh-CN" sz="24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endParaRPr>
            </a:p>
            <a:p>
              <a:pPr eaLnBrk="1" hangingPunct="1"/>
              <a:endParaRPr lang="en-US" altLang="zh-CN" sz="24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endParaRPr>
            </a:p>
            <a:p>
              <a:pPr eaLnBrk="1" hangingPunct="1"/>
              <a:r>
                <a:rPr lang="zh-CN" altLang="en-US" sz="2400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宋体" panose="02010600030101010101" pitchFamily="2" charset="-122"/>
                </a:rPr>
                <a:t>爸爸的哥哥叫什么？爸爸的哥哥叫伯伯。</a:t>
              </a:r>
              <a:endParaRPr lang="en-US" altLang="zh-CN" sz="24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endParaRPr>
            </a:p>
            <a:p>
              <a:pPr eaLnBrk="1" hangingPunct="1"/>
              <a:endParaRPr lang="en-US" altLang="zh-CN" sz="24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endParaRPr>
            </a:p>
            <a:p>
              <a:pPr eaLnBrk="1" hangingPunct="1"/>
              <a:r>
                <a:rPr lang="zh-CN" altLang="en-US" sz="2400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宋体" panose="02010600030101010101" pitchFamily="2" charset="-122"/>
                </a:rPr>
                <a:t>爸爸的弟弟叫什么？爸爸的弟弟叫叔叔。</a:t>
              </a:r>
              <a:endParaRPr lang="zh-CN" altLang="en-US" sz="24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endParaRPr>
            </a:p>
          </p:txBody>
        </p:sp>
        <p:sp>
          <p:nvSpPr>
            <p:cNvPr id="11" name="矩形 9"/>
            <p:cNvSpPr>
              <a:spLocks noChangeArrowheads="1"/>
            </p:cNvSpPr>
            <p:nvPr/>
          </p:nvSpPr>
          <p:spPr bwMode="auto">
            <a:xfrm>
              <a:off x="6643702" y="928676"/>
              <a:ext cx="642942" cy="4385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80" tIns="34290" rIns="68580" bIns="3429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400" dirty="0" err="1">
                  <a:latin typeface="楷体" panose="02010609060101010101" pitchFamily="49" charset="-122"/>
                  <a:ea typeface="楷体" panose="02010609060101010101" pitchFamily="49" charset="-122"/>
                  <a:cs typeface="宋体" panose="02010600030101010101" pitchFamily="2" charset="-122"/>
                </a:rPr>
                <a:t>yé</a:t>
              </a:r>
              <a:endPara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endParaRPr>
            </a:p>
          </p:txBody>
        </p:sp>
        <p:sp>
          <p:nvSpPr>
            <p:cNvPr id="12" name="矩形 9"/>
            <p:cNvSpPr>
              <a:spLocks noChangeArrowheads="1"/>
            </p:cNvSpPr>
            <p:nvPr/>
          </p:nvSpPr>
          <p:spPr bwMode="auto">
            <a:xfrm>
              <a:off x="6572264" y="2071684"/>
              <a:ext cx="785818" cy="4385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80" tIns="34290" rIns="68580" bIns="3429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400" dirty="0">
                  <a:latin typeface="楷体" panose="02010609060101010101" pitchFamily="49" charset="-122"/>
                  <a:ea typeface="楷体" panose="02010609060101010101" pitchFamily="49" charset="-122"/>
                  <a:cs typeface="宋体" panose="02010600030101010101" pitchFamily="2" charset="-122"/>
                </a:rPr>
                <a:t> </a:t>
              </a:r>
              <a:r>
                <a:rPr lang="en-US" altLang="zh-CN" sz="2400" dirty="0" err="1">
                  <a:latin typeface="楷体" panose="02010609060101010101" pitchFamily="49" charset="-122"/>
                  <a:ea typeface="楷体" panose="02010609060101010101" pitchFamily="49" charset="-122"/>
                  <a:cs typeface="宋体" panose="02010600030101010101" pitchFamily="2" charset="-122"/>
                </a:rPr>
                <a:t>bó</a:t>
              </a:r>
              <a:endPara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endParaRPr>
            </a:p>
          </p:txBody>
        </p:sp>
        <p:sp>
          <p:nvSpPr>
            <p:cNvPr id="13" name="矩形 9"/>
            <p:cNvSpPr>
              <a:spLocks noChangeArrowheads="1"/>
            </p:cNvSpPr>
            <p:nvPr/>
          </p:nvSpPr>
          <p:spPr bwMode="auto">
            <a:xfrm>
              <a:off x="6572264" y="2786064"/>
              <a:ext cx="785818" cy="4385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80" tIns="34290" rIns="68580" bIns="3429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400" dirty="0" err="1">
                  <a:latin typeface="楷体" panose="02010609060101010101" pitchFamily="49" charset="-122"/>
                  <a:ea typeface="楷体" panose="02010609060101010101" pitchFamily="49" charset="-122"/>
                  <a:cs typeface="宋体" panose="02010600030101010101" pitchFamily="2" charset="-122"/>
                </a:rPr>
                <a:t>shū</a:t>
              </a:r>
              <a:endPara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Box 36"/>
          <p:cNvSpPr txBox="1"/>
          <p:nvPr/>
        </p:nvSpPr>
        <p:spPr>
          <a:xfrm>
            <a:off x="899592" y="1189186"/>
            <a:ext cx="5616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给下面的生字组词，然后读一读吧！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643042" y="2028813"/>
            <a:ext cx="6429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明</a:t>
            </a:r>
            <a:endParaRPr lang="zh-CN" altLang="en-US" sz="36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643042" y="2743193"/>
            <a:ext cx="6429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晚</a:t>
            </a:r>
            <a:endParaRPr lang="zh-CN" altLang="en-US" sz="36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643042" y="3457573"/>
            <a:ext cx="6429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昨</a:t>
            </a:r>
            <a:endParaRPr lang="zh-CN" altLang="en-US" sz="36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643042" y="4171953"/>
            <a:ext cx="6429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时</a:t>
            </a:r>
            <a:endParaRPr lang="zh-CN" altLang="en-US" sz="36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643174" y="2171689"/>
            <a:ext cx="4786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明天  明亮   天明   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571736" y="2886069"/>
            <a:ext cx="4786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晚上   傍晚   晚饭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2571736" y="3600449"/>
            <a:ext cx="4786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昨天   昨日   昨夜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500298" y="4314829"/>
            <a:ext cx="4786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时间    时候   时刻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316865" y="483235"/>
            <a:ext cx="1878965" cy="589280"/>
            <a:chOff x="499" y="761"/>
            <a:chExt cx="2959" cy="928"/>
          </a:xfrm>
        </p:grpSpPr>
        <p:sp>
          <p:nvSpPr>
            <p:cNvPr id="12" name="矩形 11"/>
            <p:cNvSpPr/>
            <p:nvPr/>
          </p:nvSpPr>
          <p:spPr>
            <a:xfrm>
              <a:off x="499" y="761"/>
              <a:ext cx="72" cy="928"/>
            </a:xfrm>
            <a:prstGeom prst="rect">
              <a:avLst/>
            </a:prstGeom>
            <a:gradFill>
              <a:gsLst>
                <a:gs pos="0">
                  <a:schemeClr val="accent1">
                    <a:lumMod val="20000"/>
                    <a:lumOff val="80000"/>
                  </a:schemeClr>
                </a:gs>
                <a:gs pos="36000">
                  <a:schemeClr val="accent2">
                    <a:lumMod val="75000"/>
                  </a:schemeClr>
                </a:gs>
                <a:gs pos="66000">
                  <a:schemeClr val="accent2">
                    <a:lumMod val="7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3386" y="761"/>
              <a:ext cx="72" cy="928"/>
            </a:xfrm>
            <a:prstGeom prst="rect">
              <a:avLst/>
            </a:prstGeom>
            <a:gradFill>
              <a:gsLst>
                <a:gs pos="0">
                  <a:schemeClr val="accent1">
                    <a:lumMod val="20000"/>
                    <a:lumOff val="80000"/>
                  </a:schemeClr>
                </a:gs>
                <a:gs pos="36000">
                  <a:schemeClr val="accent2">
                    <a:lumMod val="75000"/>
                  </a:schemeClr>
                </a:gs>
                <a:gs pos="66000">
                  <a:schemeClr val="accent2">
                    <a:lumMod val="7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</p:grpSp>
      <p:sp>
        <p:nvSpPr>
          <p:cNvPr id="14" name="文本框 2"/>
          <p:cNvSpPr txBox="1">
            <a:spLocks noChangeArrowheads="1"/>
          </p:cNvSpPr>
          <p:nvPr/>
        </p:nvSpPr>
        <p:spPr bwMode="auto">
          <a:xfrm>
            <a:off x="327939" y="488002"/>
            <a:ext cx="1867797" cy="584774"/>
          </a:xfrm>
          <a:prstGeom prst="rect">
            <a:avLst/>
          </a:prstGeom>
          <a:solidFill>
            <a:srgbClr val="CC6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我的发现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251520" y="466725"/>
            <a:ext cx="1990090" cy="589280"/>
            <a:chOff x="499" y="761"/>
            <a:chExt cx="3134" cy="928"/>
          </a:xfrm>
        </p:grpSpPr>
        <p:sp>
          <p:nvSpPr>
            <p:cNvPr id="16" name="矩形 15"/>
            <p:cNvSpPr/>
            <p:nvPr/>
          </p:nvSpPr>
          <p:spPr>
            <a:xfrm>
              <a:off x="499" y="761"/>
              <a:ext cx="72" cy="928"/>
            </a:xfrm>
            <a:prstGeom prst="rect">
              <a:avLst/>
            </a:prstGeom>
            <a:gradFill>
              <a:gsLst>
                <a:gs pos="0">
                  <a:schemeClr val="accent1">
                    <a:lumMod val="20000"/>
                    <a:lumOff val="80000"/>
                  </a:schemeClr>
                </a:gs>
                <a:gs pos="36000">
                  <a:schemeClr val="accent2">
                    <a:lumMod val="75000"/>
                  </a:schemeClr>
                </a:gs>
                <a:gs pos="66000">
                  <a:schemeClr val="accent2">
                    <a:lumMod val="7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3561" y="761"/>
              <a:ext cx="72" cy="928"/>
            </a:xfrm>
            <a:prstGeom prst="rect">
              <a:avLst/>
            </a:prstGeom>
            <a:gradFill>
              <a:gsLst>
                <a:gs pos="0">
                  <a:schemeClr val="accent1">
                    <a:lumMod val="20000"/>
                    <a:lumOff val="80000"/>
                  </a:schemeClr>
                </a:gs>
                <a:gs pos="36000">
                  <a:schemeClr val="accent2">
                    <a:lumMod val="75000"/>
                  </a:schemeClr>
                </a:gs>
                <a:gs pos="66000">
                  <a:schemeClr val="accent2">
                    <a:lumMod val="7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Box 36"/>
          <p:cNvSpPr txBox="1"/>
          <p:nvPr/>
        </p:nvSpPr>
        <p:spPr>
          <a:xfrm>
            <a:off x="1085312" y="483518"/>
            <a:ext cx="55446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你发现这四个生字的规律了吗？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085312" y="2155693"/>
            <a:ext cx="688711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200" dirty="0">
                <a:latin typeface="楷体" panose="02010609060101010101" pitchFamily="49" charset="-122"/>
                <a:ea typeface="楷体" panose="02010609060101010101" pitchFamily="49" charset="-122"/>
              </a:rPr>
              <a:t>    古时候没有钟表，人们通常根据太阳的位置来判断时间，因此很多跟时间有关的字中都会有“日”。</a:t>
            </a:r>
            <a:endParaRPr lang="zh-CN" altLang="en-US" sz="2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724170" y="3003798"/>
            <a:ext cx="28575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200" dirty="0">
                <a:latin typeface="楷体" panose="02010609060101010101" pitchFamily="49" charset="-122"/>
                <a:ea typeface="楷体" panose="02010609060101010101" pitchFamily="49" charset="-122"/>
              </a:rPr>
              <a:t>这样的字我还知道：</a:t>
            </a:r>
            <a:endParaRPr lang="zh-CN" altLang="en-US" sz="2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795608" y="3575302"/>
            <a:ext cx="642942" cy="646331"/>
          </a:xfrm>
          <a:prstGeom prst="rect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早</a:t>
            </a:r>
            <a:endParaRPr lang="zh-CN" altLang="en-US" sz="36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581558" y="3575302"/>
            <a:ext cx="642942" cy="646331"/>
          </a:xfrm>
          <a:prstGeom prst="rect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春</a:t>
            </a:r>
            <a:endParaRPr lang="zh-CN" altLang="en-US" sz="36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153194" y="3575302"/>
            <a:ext cx="642942" cy="646331"/>
          </a:xfrm>
          <a:prstGeom prst="rect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晨</a:t>
            </a:r>
            <a:endParaRPr lang="zh-CN" altLang="en-US" sz="36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23948" y="1351123"/>
            <a:ext cx="6429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明</a:t>
            </a:r>
            <a:endParaRPr lang="zh-CN" altLang="en-US" sz="36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38376" y="1337802"/>
            <a:ext cx="6429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晚</a:t>
            </a:r>
            <a:endParaRPr lang="zh-CN" altLang="en-US" sz="36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40929" y="1370154"/>
            <a:ext cx="6429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昨</a:t>
            </a:r>
            <a:endParaRPr lang="zh-CN" altLang="en-US" sz="36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292080" y="1351122"/>
            <a:ext cx="6429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时</a:t>
            </a:r>
            <a:endParaRPr lang="zh-CN" altLang="en-US" sz="36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13" grpId="0"/>
      <p:bldP spid="14" grpId="0" animBg="1"/>
      <p:bldP spid="15" grpId="0" animBg="1"/>
      <p:bldP spid="1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007544" y="483518"/>
            <a:ext cx="738087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    小朋友，这份生字表是我们本单元中要会认的生字，你能够从里面圈出偏旁表示字义的汉字吗？试试吧。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683013"/>
            <a:ext cx="5614987" cy="2314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椭圆 16"/>
          <p:cNvSpPr/>
          <p:nvPr/>
        </p:nvSpPr>
        <p:spPr>
          <a:xfrm>
            <a:off x="2627784" y="1923678"/>
            <a:ext cx="360040" cy="345767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18" name="椭圆 17"/>
          <p:cNvSpPr/>
          <p:nvPr/>
        </p:nvSpPr>
        <p:spPr>
          <a:xfrm>
            <a:off x="3491880" y="1937951"/>
            <a:ext cx="360040" cy="345767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19" name="椭圆 18"/>
          <p:cNvSpPr/>
          <p:nvPr/>
        </p:nvSpPr>
        <p:spPr>
          <a:xfrm>
            <a:off x="5148064" y="1995686"/>
            <a:ext cx="360040" cy="345767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20" name="椭圆 19"/>
          <p:cNvSpPr/>
          <p:nvPr/>
        </p:nvSpPr>
        <p:spPr>
          <a:xfrm>
            <a:off x="2555776" y="2514015"/>
            <a:ext cx="360040" cy="345767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21" name="椭圆 20"/>
          <p:cNvSpPr/>
          <p:nvPr/>
        </p:nvSpPr>
        <p:spPr>
          <a:xfrm>
            <a:off x="6948264" y="2571750"/>
            <a:ext cx="360040" cy="345767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22" name="椭圆 21"/>
          <p:cNvSpPr/>
          <p:nvPr/>
        </p:nvSpPr>
        <p:spPr>
          <a:xfrm>
            <a:off x="2627784" y="3075806"/>
            <a:ext cx="360040" cy="345767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29" name="椭圆 28"/>
          <p:cNvSpPr/>
          <p:nvPr/>
        </p:nvSpPr>
        <p:spPr>
          <a:xfrm>
            <a:off x="6084168" y="3090079"/>
            <a:ext cx="360040" cy="345767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30" name="椭圆 29"/>
          <p:cNvSpPr/>
          <p:nvPr/>
        </p:nvSpPr>
        <p:spPr>
          <a:xfrm>
            <a:off x="3923928" y="3666143"/>
            <a:ext cx="360040" cy="345767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9" grpId="0" animBg="1"/>
      <p:bldP spid="30" grpId="0" animBg="1"/>
    </p:bldLst>
  </p:timing>
</p:sld>
</file>

<file path=ppt/tags/tag1.xml><?xml version="1.0" encoding="utf-8"?>
<p:tagLst xmlns:p="http://schemas.openxmlformats.org/presentationml/2006/main">
  <p:tag name="KSO_WM_DOC_GUID" val="{e6da1093-942a-4ae6-96c9-5de2b87aca2a}"/>
  <p:tag name="COMMONDATA" val="eyJoZGlkIjoiZWE3NjZlYjJkMjNiZjRmNDUwNDg2MDIyMjNiOTJhMjAifQ=="/>
</p:tagLst>
</file>

<file path=ppt/theme/theme1.xml><?xml version="1.0" encoding="utf-8"?>
<a:theme xmlns:a="http://schemas.openxmlformats.org/drawingml/2006/main" name="3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0.基础版（小学语文模板）邱艳双设计版（最终版）</Template>
  <TotalTime>0</TotalTime>
  <Words>1679</Words>
  <Application>WPS 演示</Application>
  <PresentationFormat>全屏显示(16:9)</PresentationFormat>
  <Paragraphs>273</Paragraphs>
  <Slides>27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39" baseType="lpstr">
      <vt:lpstr>Arial</vt:lpstr>
      <vt:lpstr>宋体</vt:lpstr>
      <vt:lpstr>Wingdings</vt:lpstr>
      <vt:lpstr>黑体</vt:lpstr>
      <vt:lpstr>楷体</vt:lpstr>
      <vt:lpstr>Calibri</vt:lpstr>
      <vt:lpstr>等线</vt:lpstr>
      <vt:lpstr>微软雅黑</vt:lpstr>
      <vt:lpstr>Arial Unicode MS</vt:lpstr>
      <vt:lpstr>汉语拼音</vt:lpstr>
      <vt:lpstr>等线 Light</vt:lpstr>
      <vt:lpstr>3_Office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万润仪器贸易公司</cp:lastModifiedBy>
  <cp:revision>1</cp:revision>
  <dcterms:created xsi:type="dcterms:W3CDTF">2022-05-29T04:01:34Z</dcterms:created>
  <dcterms:modified xsi:type="dcterms:W3CDTF">2022-05-29T04:01:35Z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2052-11.1.0.11744</vt:lpwstr>
  </property>
  <property fmtid="{D5CDD505-2E9C-101B-9397-08002B2CF9AE}" pid="3" name="ICV">
    <vt:lpwstr>76E44B4FC20B4C9A94D5C364B6E854B7</vt:lpwstr>
  </property>
</Properties>
</file>