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52" r:id="rId3"/>
  </p:sldMasterIdLst>
  <p:notesMasterIdLst>
    <p:notesMasterId r:id="rId5"/>
  </p:notesMasterIdLst>
  <p:sldIdLst>
    <p:sldId id="1184" r:id="rId4"/>
    <p:sldId id="1185" r:id="rId6"/>
    <p:sldId id="1186" r:id="rId7"/>
    <p:sldId id="1187" r:id="rId8"/>
    <p:sldId id="1188" r:id="rId9"/>
    <p:sldId id="1189" r:id="rId10"/>
    <p:sldId id="1190" r:id="rId11"/>
    <p:sldId id="1191" r:id="rId12"/>
    <p:sldId id="1192" r:id="rId13"/>
    <p:sldId id="1193" r:id="rId14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19"/>
    </p:embeddedFont>
    <p:embeddedFont>
      <p:font typeface="楷体" panose="02010609060101010101" pitchFamily="49" charset="-122"/>
      <p:regular r:id="rId20"/>
    </p:embeddedFont>
    <p:embeddedFont>
      <p:font typeface="微软雅黑" panose="020B0503020204020204" charset="-122"/>
      <p:regular r:id="rId21"/>
    </p:embeddedFont>
    <p:embeddedFont>
      <p:font typeface="Calibri" panose="020F0502020204030204" charset="0"/>
      <p:regular r:id="rId22"/>
      <p:bold r:id="rId23"/>
      <p:italic r:id="rId24"/>
      <p:boldItalic r:id="rId25"/>
    </p:embeddedFont>
  </p:embeddedFontLst>
  <p:custDataLst>
    <p:tags r:id="rId26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D1F5B8"/>
    <a:srgbClr val="D2F5B9"/>
    <a:srgbClr val="CBF1FF"/>
    <a:srgbClr val="0000FF"/>
    <a:srgbClr val="ECAAC3"/>
    <a:srgbClr val="98D267"/>
    <a:srgbClr val="FFFFFF"/>
    <a:srgbClr val="53B948"/>
    <a:srgbClr val="0B5F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5" autoAdjust="0"/>
    <p:restoredTop sz="78597" autoAdjust="0"/>
  </p:normalViewPr>
  <p:slideViewPr>
    <p:cSldViewPr>
      <p:cViewPr varScale="1">
        <p:scale>
          <a:sx n="81" d="100"/>
          <a:sy n="81" d="100"/>
        </p:scale>
        <p:origin x="836" y="56"/>
      </p:cViewPr>
      <p:guideLst>
        <p:guide orient="horz" pos="1629"/>
        <p:guide pos="296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6" Type="http://schemas.openxmlformats.org/officeDocument/2006/relationships/tags" Target="tags/tag339.xml"/><Relationship Id="rId25" Type="http://schemas.openxmlformats.org/officeDocument/2006/relationships/font" Target="fonts/font7.fntdata"/><Relationship Id="rId24" Type="http://schemas.openxmlformats.org/officeDocument/2006/relationships/font" Target="fonts/font6.fntdata"/><Relationship Id="rId23" Type="http://schemas.openxmlformats.org/officeDocument/2006/relationships/font" Target="fonts/font5.fntdata"/><Relationship Id="rId22" Type="http://schemas.openxmlformats.org/officeDocument/2006/relationships/font" Target="fonts/font4.fntdata"/><Relationship Id="rId21" Type="http://schemas.openxmlformats.org/officeDocument/2006/relationships/font" Target="fonts/font3.fntdata"/><Relationship Id="rId20" Type="http://schemas.openxmlformats.org/officeDocument/2006/relationships/font" Target="fonts/font2.fntdata"/><Relationship Id="rId2" Type="http://schemas.openxmlformats.org/officeDocument/2006/relationships/theme" Target="theme/theme1.xml"/><Relationship Id="rId19" Type="http://schemas.openxmlformats.org/officeDocument/2006/relationships/font" Target="fonts/font1.fntdata"/><Relationship Id="rId18" Type="http://schemas.openxmlformats.org/officeDocument/2006/relationships/commentAuthors" Target="commentAuthors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5.xml"/><Relationship Id="rId19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4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6.xml"/><Relationship Id="rId8" Type="http://schemas.openxmlformats.org/officeDocument/2006/relationships/tags" Target="../tags/tag335.xml"/><Relationship Id="rId7" Type="http://schemas.openxmlformats.org/officeDocument/2006/relationships/tags" Target="../tags/tag334.xml"/><Relationship Id="rId6" Type="http://schemas.openxmlformats.org/officeDocument/2006/relationships/tags" Target="../tags/tag333.xml"/><Relationship Id="rId5" Type="http://schemas.openxmlformats.org/officeDocument/2006/relationships/tags" Target="../tags/tag332.xml"/><Relationship Id="rId4" Type="http://schemas.openxmlformats.org/officeDocument/2006/relationships/tags" Target="../tags/tag331.xml"/><Relationship Id="rId3" Type="http://schemas.openxmlformats.org/officeDocument/2006/relationships/tags" Target="../tags/tag330.xml"/><Relationship Id="rId2" Type="http://schemas.openxmlformats.org/officeDocument/2006/relationships/tags" Target="../tags/tag329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38.xml"/><Relationship Id="rId11" Type="http://schemas.openxmlformats.org/officeDocument/2006/relationships/image" Target="../media/image14.png"/><Relationship Id="rId10" Type="http://schemas.openxmlformats.org/officeDocument/2006/relationships/tags" Target="../tags/tag337.xml"/><Relationship Id="rId1" Type="http://schemas.openxmlformats.org/officeDocument/2006/relationships/tags" Target="../tags/tag328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7" Type="http://schemas.openxmlformats.org/officeDocument/2006/relationships/slideLayout" Target="../slideLayouts/slideLayout10.xml"/><Relationship Id="rId16" Type="http://schemas.openxmlformats.org/officeDocument/2006/relationships/tags" Target="../tags/tag244.xml"/><Relationship Id="rId15" Type="http://schemas.openxmlformats.org/officeDocument/2006/relationships/image" Target="../media/image11.png"/><Relationship Id="rId14" Type="http://schemas.openxmlformats.org/officeDocument/2006/relationships/tags" Target="../tags/tag243.xml"/><Relationship Id="rId13" Type="http://schemas.openxmlformats.org/officeDocument/2006/relationships/tags" Target="../tags/tag242.xml"/><Relationship Id="rId12" Type="http://schemas.openxmlformats.org/officeDocument/2006/relationships/tags" Target="../tags/tag241.xml"/><Relationship Id="rId11" Type="http://schemas.openxmlformats.org/officeDocument/2006/relationships/image" Target="../media/image10.png"/><Relationship Id="rId10" Type="http://schemas.openxmlformats.org/officeDocument/2006/relationships/tags" Target="../tags/tag240.xml"/><Relationship Id="rId1" Type="http://schemas.openxmlformats.org/officeDocument/2006/relationships/tags" Target="../tags/tag23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3.xml"/><Relationship Id="rId8" Type="http://schemas.openxmlformats.org/officeDocument/2006/relationships/tags" Target="../tags/tag252.xml"/><Relationship Id="rId7" Type="http://schemas.openxmlformats.org/officeDocument/2006/relationships/tags" Target="../tags/tag251.xml"/><Relationship Id="rId6" Type="http://schemas.openxmlformats.org/officeDocument/2006/relationships/tags" Target="../tags/tag250.xml"/><Relationship Id="rId5" Type="http://schemas.openxmlformats.org/officeDocument/2006/relationships/tags" Target="../tags/tag249.xml"/><Relationship Id="rId4" Type="http://schemas.openxmlformats.org/officeDocument/2006/relationships/tags" Target="../tags/tag248.xml"/><Relationship Id="rId3" Type="http://schemas.openxmlformats.org/officeDocument/2006/relationships/tags" Target="../tags/tag247.xml"/><Relationship Id="rId2" Type="http://schemas.openxmlformats.org/officeDocument/2006/relationships/tags" Target="../tags/tag246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258.xml"/><Relationship Id="rId13" Type="http://schemas.openxmlformats.org/officeDocument/2006/relationships/tags" Target="../tags/tag257.xml"/><Relationship Id="rId12" Type="http://schemas.openxmlformats.org/officeDocument/2006/relationships/tags" Target="../tags/tag256.xml"/><Relationship Id="rId11" Type="http://schemas.openxmlformats.org/officeDocument/2006/relationships/tags" Target="../tags/tag255.xml"/><Relationship Id="rId10" Type="http://schemas.openxmlformats.org/officeDocument/2006/relationships/tags" Target="../tags/tag254.xml"/><Relationship Id="rId1" Type="http://schemas.openxmlformats.org/officeDocument/2006/relationships/tags" Target="../tags/tag245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7.xml"/><Relationship Id="rId8" Type="http://schemas.openxmlformats.org/officeDocument/2006/relationships/tags" Target="../tags/tag266.xml"/><Relationship Id="rId7" Type="http://schemas.openxmlformats.org/officeDocument/2006/relationships/tags" Target="../tags/tag265.xml"/><Relationship Id="rId6" Type="http://schemas.openxmlformats.org/officeDocument/2006/relationships/tags" Target="../tags/tag264.xml"/><Relationship Id="rId5" Type="http://schemas.openxmlformats.org/officeDocument/2006/relationships/tags" Target="../tags/tag263.xml"/><Relationship Id="rId4" Type="http://schemas.openxmlformats.org/officeDocument/2006/relationships/tags" Target="../tags/tag262.xml"/><Relationship Id="rId3" Type="http://schemas.openxmlformats.org/officeDocument/2006/relationships/tags" Target="../tags/tag261.xml"/><Relationship Id="rId2" Type="http://schemas.openxmlformats.org/officeDocument/2006/relationships/tags" Target="../tags/tag260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69.xml"/><Relationship Id="rId11" Type="http://schemas.openxmlformats.org/officeDocument/2006/relationships/image" Target="../media/image12.png"/><Relationship Id="rId10" Type="http://schemas.openxmlformats.org/officeDocument/2006/relationships/tags" Target="../tags/tag268.xml"/><Relationship Id="rId1" Type="http://schemas.openxmlformats.org/officeDocument/2006/relationships/tags" Target="../tags/tag259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8.xml"/><Relationship Id="rId8" Type="http://schemas.openxmlformats.org/officeDocument/2006/relationships/tags" Target="../tags/tag277.xml"/><Relationship Id="rId7" Type="http://schemas.openxmlformats.org/officeDocument/2006/relationships/tags" Target="../tags/tag276.xml"/><Relationship Id="rId6" Type="http://schemas.openxmlformats.org/officeDocument/2006/relationships/tags" Target="../tags/tag275.xml"/><Relationship Id="rId5" Type="http://schemas.openxmlformats.org/officeDocument/2006/relationships/tags" Target="../tags/tag274.xml"/><Relationship Id="rId4" Type="http://schemas.openxmlformats.org/officeDocument/2006/relationships/tags" Target="../tags/tag273.xml"/><Relationship Id="rId3" Type="http://schemas.openxmlformats.org/officeDocument/2006/relationships/tags" Target="../tags/tag272.xml"/><Relationship Id="rId2" Type="http://schemas.openxmlformats.org/officeDocument/2006/relationships/tags" Target="../tags/tag271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79.xml"/><Relationship Id="rId10" Type="http://schemas.openxmlformats.org/officeDocument/2006/relationships/image" Target="../media/image12.png"/><Relationship Id="rId1" Type="http://schemas.openxmlformats.org/officeDocument/2006/relationships/tags" Target="../tags/tag270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8.xml"/><Relationship Id="rId8" Type="http://schemas.openxmlformats.org/officeDocument/2006/relationships/tags" Target="../tags/tag287.xml"/><Relationship Id="rId7" Type="http://schemas.openxmlformats.org/officeDocument/2006/relationships/tags" Target="../tags/tag286.xml"/><Relationship Id="rId6" Type="http://schemas.openxmlformats.org/officeDocument/2006/relationships/tags" Target="../tags/tag285.xml"/><Relationship Id="rId5" Type="http://schemas.openxmlformats.org/officeDocument/2006/relationships/tags" Target="../tags/tag284.xml"/><Relationship Id="rId4" Type="http://schemas.openxmlformats.org/officeDocument/2006/relationships/tags" Target="../tags/tag283.xml"/><Relationship Id="rId3" Type="http://schemas.openxmlformats.org/officeDocument/2006/relationships/tags" Target="../tags/tag282.xml"/><Relationship Id="rId2" Type="http://schemas.openxmlformats.org/officeDocument/2006/relationships/tags" Target="../tags/tag281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291.xml"/><Relationship Id="rId12" Type="http://schemas.openxmlformats.org/officeDocument/2006/relationships/tags" Target="../tags/tag290.xml"/><Relationship Id="rId11" Type="http://schemas.openxmlformats.org/officeDocument/2006/relationships/image" Target="../media/image13.png"/><Relationship Id="rId10" Type="http://schemas.openxmlformats.org/officeDocument/2006/relationships/tags" Target="../tags/tag289.xml"/><Relationship Id="rId1" Type="http://schemas.openxmlformats.org/officeDocument/2006/relationships/tags" Target="../tags/tag280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00.xml"/><Relationship Id="rId8" Type="http://schemas.openxmlformats.org/officeDocument/2006/relationships/tags" Target="../tags/tag299.xml"/><Relationship Id="rId7" Type="http://schemas.openxmlformats.org/officeDocument/2006/relationships/tags" Target="../tags/tag298.xml"/><Relationship Id="rId6" Type="http://schemas.openxmlformats.org/officeDocument/2006/relationships/tags" Target="../tags/tag297.xml"/><Relationship Id="rId5" Type="http://schemas.openxmlformats.org/officeDocument/2006/relationships/tags" Target="../tags/tag296.xml"/><Relationship Id="rId4" Type="http://schemas.openxmlformats.org/officeDocument/2006/relationships/tags" Target="../tags/tag295.xml"/><Relationship Id="rId3" Type="http://schemas.openxmlformats.org/officeDocument/2006/relationships/tags" Target="../tags/tag294.xml"/><Relationship Id="rId2" Type="http://schemas.openxmlformats.org/officeDocument/2006/relationships/tags" Target="../tags/tag293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02.xml"/><Relationship Id="rId10" Type="http://schemas.openxmlformats.org/officeDocument/2006/relationships/tags" Target="../tags/tag301.xml"/><Relationship Id="rId1" Type="http://schemas.openxmlformats.org/officeDocument/2006/relationships/tags" Target="../tags/tag292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11.xml"/><Relationship Id="rId8" Type="http://schemas.openxmlformats.org/officeDocument/2006/relationships/tags" Target="../tags/tag310.xml"/><Relationship Id="rId7" Type="http://schemas.openxmlformats.org/officeDocument/2006/relationships/tags" Target="../tags/tag309.xml"/><Relationship Id="rId6" Type="http://schemas.openxmlformats.org/officeDocument/2006/relationships/tags" Target="../tags/tag308.xml"/><Relationship Id="rId5" Type="http://schemas.openxmlformats.org/officeDocument/2006/relationships/tags" Target="../tags/tag307.xml"/><Relationship Id="rId4" Type="http://schemas.openxmlformats.org/officeDocument/2006/relationships/tags" Target="../tags/tag306.xml"/><Relationship Id="rId3" Type="http://schemas.openxmlformats.org/officeDocument/2006/relationships/tags" Target="../tags/tag305.xml"/><Relationship Id="rId2" Type="http://schemas.openxmlformats.org/officeDocument/2006/relationships/tags" Target="../tags/tag304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315.xml"/><Relationship Id="rId12" Type="http://schemas.openxmlformats.org/officeDocument/2006/relationships/tags" Target="../tags/tag314.xml"/><Relationship Id="rId11" Type="http://schemas.openxmlformats.org/officeDocument/2006/relationships/tags" Target="../tags/tag313.xml"/><Relationship Id="rId10" Type="http://schemas.openxmlformats.org/officeDocument/2006/relationships/tags" Target="../tags/tag312.xml"/><Relationship Id="rId1" Type="http://schemas.openxmlformats.org/officeDocument/2006/relationships/tags" Target="../tags/tag303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24.xml"/><Relationship Id="rId8" Type="http://schemas.openxmlformats.org/officeDocument/2006/relationships/tags" Target="../tags/tag323.xml"/><Relationship Id="rId7" Type="http://schemas.openxmlformats.org/officeDocument/2006/relationships/tags" Target="../tags/tag322.xml"/><Relationship Id="rId6" Type="http://schemas.openxmlformats.org/officeDocument/2006/relationships/tags" Target="../tags/tag321.xml"/><Relationship Id="rId5" Type="http://schemas.openxmlformats.org/officeDocument/2006/relationships/tags" Target="../tags/tag320.xml"/><Relationship Id="rId4" Type="http://schemas.openxmlformats.org/officeDocument/2006/relationships/tags" Target="../tags/tag319.xml"/><Relationship Id="rId3" Type="http://schemas.openxmlformats.org/officeDocument/2006/relationships/tags" Target="../tags/tag318.xml"/><Relationship Id="rId2" Type="http://schemas.openxmlformats.org/officeDocument/2006/relationships/tags" Target="../tags/tag317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27.xml"/><Relationship Id="rId11" Type="http://schemas.openxmlformats.org/officeDocument/2006/relationships/tags" Target="../tags/tag326.xml"/><Relationship Id="rId10" Type="http://schemas.openxmlformats.org/officeDocument/2006/relationships/tags" Target="../tags/tag325.xml"/><Relationship Id="rId1" Type="http://schemas.openxmlformats.org/officeDocument/2006/relationships/tags" Target="../tags/tag3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</a:rPr>
              <a:t>口语交际：小兔运南瓜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一年级上册</a:t>
            </a:r>
            <a:endParaRPr lang="zh-CN" altLang="en-US" sz="13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文本框 2"/>
          <p:cNvSpPr txBox="1"/>
          <p:nvPr>
            <p:custDataLst>
              <p:tags r:id="rId10"/>
            </p:custDataLst>
          </p:nvPr>
        </p:nvSpPr>
        <p:spPr>
          <a:xfrm>
            <a:off x="300629" y="1088976"/>
            <a:ext cx="2615187" cy="28917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6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小朋友们回家之后把这个故事表演给爸爸妈妈看，还可以问问爸爸妈妈有什么好方法来运南瓜。</a:t>
            </a:r>
            <a:endParaRPr lang="zh-CN" altLang="en-US" sz="26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915816" y="555526"/>
            <a:ext cx="4877683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214282" y="571486"/>
            <a:ext cx="8678198" cy="9531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800" cap="none" spc="0" dirty="0">
                <a:ln w="0"/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观察图片，用：又（  ）又（    ）来说一说南瓜是怎样的吧。</a:t>
            </a:r>
            <a:endParaRPr lang="zh-CN" altLang="en-US" sz="2800" cap="none" spc="0" dirty="0">
              <a:ln w="0"/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>
            <p:custDataLst>
              <p:tags r:id="rId10"/>
            </p:custDataLst>
          </p:nvPr>
        </p:nvSpPr>
        <p:spPr>
          <a:xfrm>
            <a:off x="3228949" y="1562093"/>
            <a:ext cx="1571636" cy="460375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cap="none" spc="0" dirty="0">
                <a:ln w="0"/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又大又重</a:t>
            </a:r>
            <a:endParaRPr lang="zh-CN" altLang="en-US" sz="2400" cap="none" spc="0" dirty="0">
              <a:ln w="0"/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28596" y="2285998"/>
            <a:ext cx="2773363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矩形 7"/>
          <p:cNvSpPr/>
          <p:nvPr>
            <p:custDataLst>
              <p:tags r:id="rId12"/>
            </p:custDataLst>
          </p:nvPr>
        </p:nvSpPr>
        <p:spPr>
          <a:xfrm>
            <a:off x="3500430" y="2786064"/>
            <a:ext cx="4857784" cy="8299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cap="none" spc="0" dirty="0">
                <a:ln w="0"/>
                <a:solidFill>
                  <a:schemeClr val="dk1"/>
                </a:solidFill>
                <a:latin typeface="幼圆" charset="0"/>
                <a:ea typeface="幼圆" charset="0"/>
              </a:rPr>
              <a:t>小白兔看到这个南瓜之后的表情是怎样的呢？</a:t>
            </a:r>
            <a:endParaRPr lang="zh-CN" altLang="en-US" sz="2400" b="1" cap="none" spc="0" dirty="0">
              <a:ln w="0"/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矩形 8"/>
          <p:cNvSpPr/>
          <p:nvPr>
            <p:custDataLst>
              <p:tags r:id="rId13"/>
            </p:custDataLst>
          </p:nvPr>
        </p:nvSpPr>
        <p:spPr>
          <a:xfrm>
            <a:off x="3857620" y="3714758"/>
            <a:ext cx="1000132" cy="460375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cap="none" spc="0" dirty="0">
                <a:ln w="0"/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发愁</a:t>
            </a:r>
            <a:endParaRPr lang="zh-CN" altLang="en-US" sz="2400" cap="none" spc="0" dirty="0">
              <a:ln w="0"/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矩形 9"/>
          <p:cNvSpPr/>
          <p:nvPr>
            <p:custDataLst>
              <p:tags r:id="rId14"/>
            </p:custDataLst>
          </p:nvPr>
        </p:nvSpPr>
        <p:spPr>
          <a:xfrm>
            <a:off x="5000628" y="3714758"/>
            <a:ext cx="1000132" cy="460375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cap="none" spc="0" dirty="0">
                <a:ln w="0"/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疑惑</a:t>
            </a:r>
            <a:endParaRPr lang="zh-CN" altLang="en-US" sz="2400" cap="none" spc="0" dirty="0">
              <a:ln w="0"/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322" y="1120797"/>
            <a:ext cx="2026536" cy="1363306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ldLvl="0" animBg="1"/>
      <p:bldP spid="8" grpId="0"/>
      <p:bldP spid="9" grpId="0" bldLvl="0" animBg="1"/>
      <p:bldP spid="10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TextBox 7"/>
          <p:cNvSpPr txBox="1"/>
          <p:nvPr>
            <p:custDataLst>
              <p:tags r:id="rId10"/>
            </p:custDataLst>
          </p:nvPr>
        </p:nvSpPr>
        <p:spPr>
          <a:xfrm>
            <a:off x="573235" y="610691"/>
            <a:ext cx="8068967" cy="1383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zh-CN"/>
            </a:defPPr>
            <a:lvl1pPr>
              <a:defRPr sz="2800" cap="none" spc="0">
                <a:ln w="0"/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>
                <a:solidFill>
                  <a:schemeClr val="dk1"/>
                </a:solidFill>
                <a:latin typeface="幼圆" charset="0"/>
                <a:cs typeface="幼圆" charset="0"/>
              </a:rPr>
              <a:t>    小白兔皱着眉头直发愁，看来是遇到麻烦事情了，如果你们是这只小白兔，说说你们遇到了什么麻烦事呀？</a:t>
            </a:r>
            <a:endParaRPr lang="zh-CN" altLang="en-US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9" name="TextBox 8"/>
          <p:cNvSpPr txBox="1"/>
          <p:nvPr>
            <p:custDataLst>
              <p:tags r:id="rId11"/>
            </p:custDataLst>
          </p:nvPr>
        </p:nvSpPr>
        <p:spPr>
          <a:xfrm>
            <a:off x="764902" y="2227088"/>
            <a:ext cx="764386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</a:rPr>
              <a:t>南瓜这么重又这么大，我怎么搬得动呢？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TextBox 9"/>
          <p:cNvSpPr txBox="1"/>
          <p:nvPr>
            <p:custDataLst>
              <p:tags r:id="rId12"/>
            </p:custDataLst>
          </p:nvPr>
        </p:nvSpPr>
        <p:spPr>
          <a:xfrm>
            <a:off x="758224" y="3018078"/>
            <a:ext cx="764386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</a:rPr>
              <a:t>妈妈还等着我回家吃南瓜，我该怎么办？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TextBox 10"/>
          <p:cNvSpPr txBox="1"/>
          <p:nvPr>
            <p:custDataLst>
              <p:tags r:id="rId13"/>
            </p:custDataLst>
          </p:nvPr>
        </p:nvSpPr>
        <p:spPr>
          <a:xfrm>
            <a:off x="785786" y="3809069"/>
            <a:ext cx="764386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</a:rPr>
              <a:t>谁能帮帮我把这个南瓜运回家啊？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文本框 4"/>
          <p:cNvSpPr txBox="1"/>
          <p:nvPr/>
        </p:nvSpPr>
        <p:spPr>
          <a:xfrm>
            <a:off x="214282" y="428610"/>
            <a:ext cx="7715304" cy="5219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zh-CN"/>
            </a:defPPr>
            <a:lvl1pPr>
              <a:defRPr sz="2800" cap="none" spc="0">
                <a:ln w="0"/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>
                <a:solidFill>
                  <a:schemeClr val="accent1"/>
                </a:solidFill>
                <a:latin typeface="幼圆" charset="0"/>
                <a:ea typeface="幼圆" charset="0"/>
              </a:rPr>
              <a:t>看来小白兔真是遇到麻烦事了，这可把它急坏了。</a:t>
            </a:r>
            <a:endParaRPr lang="zh-CN" altLang="en-US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文本框 4"/>
          <p:cNvSpPr txBox="1"/>
          <p:nvPr>
            <p:custDataLst>
              <p:tags r:id="rId10"/>
            </p:custDataLst>
          </p:nvPr>
        </p:nvSpPr>
        <p:spPr>
          <a:xfrm>
            <a:off x="571472" y="3596024"/>
            <a:ext cx="764386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  <a:cs typeface="微软雅黑" panose="020B0503020204020204" charset="-122"/>
              </a:rPr>
              <a:t>你们看，最后小白兔有没有把大南瓜运回家呢？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  <a:cs typeface="微软雅黑" panose="020B0503020204020204" charset="-122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928794" y="1071552"/>
            <a:ext cx="5440363" cy="244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文本框 4"/>
          <p:cNvSpPr txBox="1"/>
          <p:nvPr/>
        </p:nvSpPr>
        <p:spPr>
          <a:xfrm>
            <a:off x="571472" y="3214692"/>
            <a:ext cx="7643866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幼圆" charset="0"/>
                <a:cs typeface="微软雅黑" panose="020B0503020204020204" charset="-122"/>
              </a:rPr>
              <a:t>小白兔顺顺利利地把南瓜运回了家，妈妈夸它真是个聪明的孩子。</a:t>
            </a:r>
            <a:endParaRPr lang="zh-CN" altLang="en-US" sz="2800" dirty="0">
              <a:solidFill>
                <a:schemeClr val="accent1"/>
              </a:solidFill>
              <a:latin typeface="幼圆" charset="0"/>
              <a:ea typeface="幼圆" charset="0"/>
              <a:cs typeface="微软雅黑" panose="020B0503020204020204" charset="-122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928794" y="642924"/>
            <a:ext cx="5440363" cy="244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云形标注 7"/>
          <p:cNvSpPr/>
          <p:nvPr>
            <p:custDataLst>
              <p:tags r:id="rId10"/>
            </p:custDataLst>
          </p:nvPr>
        </p:nvSpPr>
        <p:spPr>
          <a:xfrm>
            <a:off x="5148580" y="339725"/>
            <a:ext cx="2447925" cy="791845"/>
          </a:xfrm>
          <a:prstGeom prst="cloudCallou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357818" y="1563638"/>
            <a:ext cx="25146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>
            <p:custDataLst>
              <p:tags r:id="rId12"/>
            </p:custDataLst>
          </p:nvPr>
        </p:nvSpPr>
        <p:spPr>
          <a:xfrm>
            <a:off x="539552" y="735647"/>
            <a:ext cx="7456912" cy="9531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zh-CN"/>
            </a:defPPr>
            <a:lvl1pPr>
              <a:defRPr sz="2800" cap="none" spc="0">
                <a:ln w="0"/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>
                <a:solidFill>
                  <a:schemeClr val="dk1"/>
                </a:solidFill>
                <a:latin typeface="幼圆" charset="0"/>
                <a:cs typeface="幼圆" charset="0"/>
              </a:rPr>
              <a:t>    我们把这三幅图连起来想一想：第二幅图上的这个问号是什么意思呢？</a:t>
            </a:r>
            <a:endParaRPr lang="zh-CN" altLang="en-US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43608" y="2211710"/>
            <a:ext cx="357190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幼圆" charset="0"/>
              </a:rPr>
              <a:t>小白兔是用什么方法把大南瓜运回家的。</a:t>
            </a:r>
            <a:endParaRPr lang="zh-CN" altLang="en-US" sz="2800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TextBox 6"/>
          <p:cNvSpPr txBox="1"/>
          <p:nvPr>
            <p:custDataLst>
              <p:tags r:id="rId10"/>
            </p:custDataLst>
          </p:nvPr>
        </p:nvSpPr>
        <p:spPr>
          <a:xfrm>
            <a:off x="755576" y="627534"/>
            <a:ext cx="7215238" cy="1383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zh-CN"/>
            </a:defPPr>
            <a:lvl1pPr>
              <a:defRPr sz="2800" cap="none" spc="0">
                <a:ln w="0"/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>
                <a:solidFill>
                  <a:schemeClr val="dk1"/>
                </a:solidFill>
                <a:latin typeface="幼圆" charset="0"/>
                <a:cs typeface="幼圆" charset="0"/>
              </a:rPr>
              <a:t>    小朋友开动脑筋来帮小白兔想想点子，把这个又大又重的南瓜运回家，比一比哪位小朋友想的方法又多又好。</a:t>
            </a:r>
            <a:endParaRPr lang="zh-CN" altLang="en-US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2357436"/>
            <a:ext cx="7215238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把自己想的办法用一两句话说给同桌听，同桌互相评价一下。</a:t>
            </a:r>
            <a:endParaRPr lang="zh-CN" altLang="en-US" sz="2800" dirty="0">
              <a:solidFill>
                <a:schemeClr val="accent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TextBox 3"/>
          <p:cNvSpPr txBox="1"/>
          <p:nvPr/>
        </p:nvSpPr>
        <p:spPr>
          <a:xfrm>
            <a:off x="1071538" y="1014702"/>
            <a:ext cx="6643734" cy="52197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1.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用汽车、自行车、摩托车运回家。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6" name="TextBox 5"/>
          <p:cNvSpPr txBox="1"/>
          <p:nvPr>
            <p:custDataLst>
              <p:tags r:id="rId10"/>
            </p:custDataLst>
          </p:nvPr>
        </p:nvSpPr>
        <p:spPr>
          <a:xfrm>
            <a:off x="1071538" y="1785932"/>
            <a:ext cx="6643734" cy="521970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2.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用绳子把大南瓜拉回家。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7" name="TextBox 6"/>
          <p:cNvSpPr txBox="1"/>
          <p:nvPr>
            <p:custDataLst>
              <p:tags r:id="rId11"/>
            </p:custDataLst>
          </p:nvPr>
        </p:nvSpPr>
        <p:spPr>
          <a:xfrm>
            <a:off x="1071538" y="2500312"/>
            <a:ext cx="6643734" cy="52197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3.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把大南瓜竖起来滚回家。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8" name="TextBox 7"/>
          <p:cNvSpPr txBox="1"/>
          <p:nvPr>
            <p:custDataLst>
              <p:tags r:id="rId12"/>
            </p:custDataLst>
          </p:nvPr>
        </p:nvSpPr>
        <p:spPr>
          <a:xfrm>
            <a:off x="1042541" y="3363838"/>
            <a:ext cx="6643734" cy="521970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4.</a:t>
            </a:r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回去多叫几个小伙伴一起抬回家。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 bldLvl="0" animBg="1"/>
      <p:bldP spid="7" grpId="0" bldLvl="0" animBg="1"/>
      <p:bldP spid="8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362491" y="555526"/>
            <a:ext cx="8215370" cy="5219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zh-CN"/>
            </a:defPPr>
            <a:lvl1pPr>
              <a:defRPr sz="2800" cap="none" spc="0">
                <a:ln w="0"/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>
                <a:solidFill>
                  <a:schemeClr val="accent1"/>
                </a:solidFill>
                <a:latin typeface="幼圆" charset="0"/>
                <a:cs typeface="幼圆" charset="0"/>
              </a:rPr>
              <a:t>你喜欢那一种方法？说一说理由。   </a:t>
            </a:r>
            <a:endParaRPr lang="zh-CN" altLang="en-US" dirty="0">
              <a:solidFill>
                <a:schemeClr val="accent1"/>
              </a:solidFill>
              <a:latin typeface="幼圆" charset="0"/>
              <a:cs typeface="幼圆" charset="0"/>
            </a:endParaRPr>
          </a:p>
        </p:txBody>
      </p:sp>
      <p:sp>
        <p:nvSpPr>
          <p:cNvPr id="8" name="文本框 2"/>
          <p:cNvSpPr txBox="1"/>
          <p:nvPr>
            <p:custDataLst>
              <p:tags r:id="rId10"/>
            </p:custDataLst>
          </p:nvPr>
        </p:nvSpPr>
        <p:spPr>
          <a:xfrm>
            <a:off x="285720" y="1563638"/>
            <a:ext cx="8215370" cy="7683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把南瓜竖起来滚回家这个方法好，因为南瓜形状像车轮，竖起来滚回家就省力多了。   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9" name="文本框 2"/>
          <p:cNvSpPr txBox="1"/>
          <p:nvPr>
            <p:custDataLst>
              <p:tags r:id="rId11"/>
            </p:custDataLst>
          </p:nvPr>
        </p:nvSpPr>
        <p:spPr>
          <a:xfrm>
            <a:off x="357158" y="2857502"/>
            <a:ext cx="8215370" cy="7683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用车子来运更好，因为无论是让伙伴帮忙，还是自己滚回家都很吃力，而用车子来运不但省力，而且速度也最快。   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f3dfb1f-fbeb-4386-82e3-2b9781cf16aa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f3dfb1f-fbeb-4386-82e3-2b9781cf16aa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f3dfb1f-fbeb-4386-82e3-2b9781cf16aa}"/>
  <p:tag name="KSO_WM_UNIT_TYPE" val="i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f3dfb1f-fbeb-4386-82e3-2b9781cf16aa}"/>
  <p:tag name="KSO_WM_UNIT_TYPE" val="i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f3dfb1f-fbeb-4386-82e3-2b9781cf16aa}"/>
  <p:tag name="KSO_WM_UNIT_TYPE" val="i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f3dfb1f-fbeb-4386-82e3-2b9781cf16aa}"/>
  <p:tag name="KSO_WM_UNIT_TYPE" val="i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f3dfb1f-fbeb-4386-82e3-2b9781cf16aa}"/>
  <p:tag name="KSO_WM_UNIT_TYPE" val="i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f3dfb1f-fbeb-4386-82e3-2b9781cf16aa}"/>
  <p:tag name="KSO_WM_UNIT_TYPE" val="i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3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f3dfb1f-fbeb-4386-82e3-2b9781cf16aa}"/>
  <p:tag name="KSO_WM_UNIT_TYPE" val="i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f3dfb1f-fbeb-4386-82e3-2b9781cf16aa}"/>
  <p:tag name="KSO_WM_UNIT_TYPE" val="i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9.xml><?xml version="1.0" encoding="utf-8"?>
<p:tagLst xmlns:p="http://schemas.openxmlformats.org/presentationml/2006/main">
  <p:tag name="KSO_WM_DOC_GUID" val="{963a24b6-fe30-49e7-89f8-d0e15f2e658a}"/>
  <p:tag name="COMMONDATA" val="eyJoZGlkIjoiZWE3NjZlYjJkMjNiZjRmNDUwNDg2MDIyMjNiOTJhMjAifQ==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611</Words>
  <Application>WPS 演示</Application>
  <PresentationFormat>全屏显示(16:9)</PresentationFormat>
  <Paragraphs>52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Arial</vt:lpstr>
      <vt:lpstr>宋体</vt:lpstr>
      <vt:lpstr>Wingdings</vt:lpstr>
      <vt:lpstr>黑体</vt:lpstr>
      <vt:lpstr>楷体</vt:lpstr>
      <vt:lpstr>仿宋</vt:lpstr>
      <vt:lpstr>微软雅黑</vt:lpstr>
      <vt:lpstr>等线</vt:lpstr>
      <vt:lpstr>Calibri</vt:lpstr>
      <vt:lpstr>Arial Unicode MS</vt:lpstr>
      <vt:lpstr>幼圆</vt:lpstr>
      <vt:lpstr>汉仪乐喵体W</vt:lpstr>
      <vt:lpstr>Arial</vt:lpstr>
      <vt:lpstr>幼圆</vt:lpstr>
      <vt:lpstr>3_Office 主题​​</vt:lpstr>
      <vt:lpstr>4_Office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万润仪器贸易公司</cp:lastModifiedBy>
  <cp:revision>340</cp:revision>
  <dcterms:created xsi:type="dcterms:W3CDTF">2017-03-17T02:28:00Z</dcterms:created>
  <dcterms:modified xsi:type="dcterms:W3CDTF">2022-05-29T03:45:42Z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3F2AC83CFD784A09BD93ABE33CF5AD63</vt:lpwstr>
  </property>
</Properties>
</file>