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23"/>
  </p:notesMasterIdLst>
  <p:sldIdLst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4"/>
    <p:sldId id="347" r:id="rId25"/>
    <p:sldId id="348" r:id="rId26"/>
    <p:sldId id="349" r:id="rId27"/>
    <p:sldId id="350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佳琪 刘" initials="佳" lastIdx="0" clrIdx="0"/>
  <p:cmAuthor id="2" name="作者" initials="作" lastIdx="0" clrIdx="1"/>
  <p:cmAuthor id="3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4660"/>
  </p:normalViewPr>
  <p:slideViewPr>
    <p:cSldViewPr snapToGrid="0">
      <p:cViewPr varScale="1">
        <p:scale>
          <a:sx n="57" d="100"/>
          <a:sy n="57" d="100"/>
        </p:scale>
        <p:origin x="8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193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90114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92162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876306" y="1781102"/>
            <a:ext cx="4578388" cy="642847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62006" y="2587144"/>
            <a:ext cx="4826038" cy="1076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6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62006" y="1781102"/>
            <a:ext cx="4826038" cy="64284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3" y="1818004"/>
            <a:ext cx="3235350" cy="322198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4625288" y="2373457"/>
            <a:ext cx="6646785" cy="2160931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" y="1243508"/>
            <a:ext cx="4389120" cy="4370983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2" Type="http://schemas.openxmlformats.org/officeDocument/2006/relationships/theme" Target="../theme/theme2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35.xml"/><Relationship Id="rId5" Type="http://schemas.openxmlformats.org/officeDocument/2006/relationships/image" Target="../media/image13.png"/><Relationship Id="rId4" Type="http://schemas.openxmlformats.org/officeDocument/2006/relationships/image" Target="../media/image9.png"/><Relationship Id="rId3" Type="http://schemas.openxmlformats.org/officeDocument/2006/relationships/tags" Target="../tags/tag134.xml"/><Relationship Id="rId2" Type="http://schemas.openxmlformats.org/officeDocument/2006/relationships/image" Target="../media/image8.png"/><Relationship Id="rId1" Type="http://schemas.openxmlformats.org/officeDocument/2006/relationships/tags" Target="../tags/tag133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image" Target="../media/image9.png"/><Relationship Id="rId3" Type="http://schemas.openxmlformats.org/officeDocument/2006/relationships/tags" Target="../tags/tag137.xml"/><Relationship Id="rId2" Type="http://schemas.openxmlformats.org/officeDocument/2006/relationships/image" Target="../media/image8.png"/><Relationship Id="rId1" Type="http://schemas.openxmlformats.org/officeDocument/2006/relationships/tags" Target="../tags/tag13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43.xml"/><Relationship Id="rId6" Type="http://schemas.openxmlformats.org/officeDocument/2006/relationships/image" Target="../media/image11.png"/><Relationship Id="rId5" Type="http://schemas.openxmlformats.org/officeDocument/2006/relationships/tags" Target="../tags/tag142.xml"/><Relationship Id="rId4" Type="http://schemas.openxmlformats.org/officeDocument/2006/relationships/image" Target="../media/image9.png"/><Relationship Id="rId3" Type="http://schemas.openxmlformats.org/officeDocument/2006/relationships/tags" Target="../tags/tag141.xml"/><Relationship Id="rId2" Type="http://schemas.openxmlformats.org/officeDocument/2006/relationships/image" Target="../media/image8.png"/><Relationship Id="rId1" Type="http://schemas.openxmlformats.org/officeDocument/2006/relationships/tags" Target="../tags/tag140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46.xml"/><Relationship Id="rId5" Type="http://schemas.openxmlformats.org/officeDocument/2006/relationships/image" Target="../media/image14.jpeg"/><Relationship Id="rId4" Type="http://schemas.openxmlformats.org/officeDocument/2006/relationships/image" Target="../media/image9.png"/><Relationship Id="rId3" Type="http://schemas.openxmlformats.org/officeDocument/2006/relationships/tags" Target="../tags/tag145.xml"/><Relationship Id="rId2" Type="http://schemas.openxmlformats.org/officeDocument/2006/relationships/image" Target="../media/image8.png"/><Relationship Id="rId1" Type="http://schemas.openxmlformats.org/officeDocument/2006/relationships/tags" Target="../tags/tag14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image" Target="../media/image9.png"/><Relationship Id="rId3" Type="http://schemas.openxmlformats.org/officeDocument/2006/relationships/tags" Target="../tags/tag148.xml"/><Relationship Id="rId2" Type="http://schemas.openxmlformats.org/officeDocument/2006/relationships/image" Target="../media/image8.png"/><Relationship Id="rId1" Type="http://schemas.openxmlformats.org/officeDocument/2006/relationships/tags" Target="../tags/tag147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image" Target="../media/image9.png"/><Relationship Id="rId3" Type="http://schemas.openxmlformats.org/officeDocument/2006/relationships/tags" Target="../tags/tag153.xml"/><Relationship Id="rId2" Type="http://schemas.openxmlformats.org/officeDocument/2006/relationships/image" Target="../media/image8.png"/><Relationship Id="rId1" Type="http://schemas.openxmlformats.org/officeDocument/2006/relationships/tags" Target="../tags/tag152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59.xml"/><Relationship Id="rId5" Type="http://schemas.openxmlformats.org/officeDocument/2006/relationships/tags" Target="../tags/tag158.xml"/><Relationship Id="rId4" Type="http://schemas.openxmlformats.org/officeDocument/2006/relationships/image" Target="../media/image9.png"/><Relationship Id="rId3" Type="http://schemas.openxmlformats.org/officeDocument/2006/relationships/tags" Target="../tags/tag157.xml"/><Relationship Id="rId2" Type="http://schemas.openxmlformats.org/officeDocument/2006/relationships/image" Target="../media/image8.png"/><Relationship Id="rId1" Type="http://schemas.openxmlformats.org/officeDocument/2006/relationships/tags" Target="../tags/tag156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image" Target="../media/image9.png"/><Relationship Id="rId3" Type="http://schemas.openxmlformats.org/officeDocument/2006/relationships/tags" Target="../tags/tag161.xml"/><Relationship Id="rId2" Type="http://schemas.openxmlformats.org/officeDocument/2006/relationships/image" Target="../media/image8.png"/><Relationship Id="rId1" Type="http://schemas.openxmlformats.org/officeDocument/2006/relationships/tags" Target="../tags/tag160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image" Target="../media/image9.png"/><Relationship Id="rId3" Type="http://schemas.openxmlformats.org/officeDocument/2006/relationships/tags" Target="../tags/tag165.xml"/><Relationship Id="rId2" Type="http://schemas.openxmlformats.org/officeDocument/2006/relationships/image" Target="../media/image8.png"/><Relationship Id="rId1" Type="http://schemas.openxmlformats.org/officeDocument/2006/relationships/tags" Target="../tags/tag16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image" Target="../media/image9.png"/><Relationship Id="rId3" Type="http://schemas.openxmlformats.org/officeDocument/2006/relationships/tags" Target="../tags/tag169.xml"/><Relationship Id="rId2" Type="http://schemas.openxmlformats.org/officeDocument/2006/relationships/image" Target="../media/image8.png"/><Relationship Id="rId1" Type="http://schemas.openxmlformats.org/officeDocument/2006/relationships/tags" Target="../tags/tag16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74.xml"/><Relationship Id="rId5" Type="http://schemas.openxmlformats.org/officeDocument/2006/relationships/image" Target="../media/image15.jpeg"/><Relationship Id="rId4" Type="http://schemas.openxmlformats.org/officeDocument/2006/relationships/image" Target="../media/image9.png"/><Relationship Id="rId3" Type="http://schemas.openxmlformats.org/officeDocument/2006/relationships/tags" Target="../tags/tag173.xml"/><Relationship Id="rId2" Type="http://schemas.openxmlformats.org/officeDocument/2006/relationships/image" Target="../media/image8.png"/><Relationship Id="rId1" Type="http://schemas.openxmlformats.org/officeDocument/2006/relationships/tags" Target="../tags/tag17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78.xml"/><Relationship Id="rId6" Type="http://schemas.openxmlformats.org/officeDocument/2006/relationships/image" Target="../media/image16.jpeg"/><Relationship Id="rId5" Type="http://schemas.openxmlformats.org/officeDocument/2006/relationships/tags" Target="../tags/tag177.xml"/><Relationship Id="rId4" Type="http://schemas.openxmlformats.org/officeDocument/2006/relationships/image" Target="../media/image9.png"/><Relationship Id="rId3" Type="http://schemas.openxmlformats.org/officeDocument/2006/relationships/tags" Target="../tags/tag176.xml"/><Relationship Id="rId2" Type="http://schemas.openxmlformats.org/officeDocument/2006/relationships/image" Target="../media/image8.png"/><Relationship Id="rId1" Type="http://schemas.openxmlformats.org/officeDocument/2006/relationships/tags" Target="../tags/tag175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84.xml"/><Relationship Id="rId7" Type="http://schemas.openxmlformats.org/officeDocument/2006/relationships/tags" Target="../tags/tag183.xml"/><Relationship Id="rId6" Type="http://schemas.openxmlformats.org/officeDocument/2006/relationships/tags" Target="../tags/tag182.xml"/><Relationship Id="rId5" Type="http://schemas.openxmlformats.org/officeDocument/2006/relationships/tags" Target="../tags/tag181.xml"/><Relationship Id="rId4" Type="http://schemas.openxmlformats.org/officeDocument/2006/relationships/image" Target="../media/image9.png"/><Relationship Id="rId3" Type="http://schemas.openxmlformats.org/officeDocument/2006/relationships/tags" Target="../tags/tag180.xml"/><Relationship Id="rId2" Type="http://schemas.openxmlformats.org/officeDocument/2006/relationships/image" Target="../media/image8.png"/><Relationship Id="rId1" Type="http://schemas.openxmlformats.org/officeDocument/2006/relationships/tags" Target="../tags/tag17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88.xml"/><Relationship Id="rId6" Type="http://schemas.openxmlformats.org/officeDocument/2006/relationships/image" Target="../media/image17.jpeg"/><Relationship Id="rId5" Type="http://schemas.openxmlformats.org/officeDocument/2006/relationships/tags" Target="../tags/tag187.xml"/><Relationship Id="rId4" Type="http://schemas.openxmlformats.org/officeDocument/2006/relationships/image" Target="../media/image9.png"/><Relationship Id="rId3" Type="http://schemas.openxmlformats.org/officeDocument/2006/relationships/tags" Target="../tags/tag186.xml"/><Relationship Id="rId2" Type="http://schemas.openxmlformats.org/officeDocument/2006/relationships/image" Target="../media/image8.png"/><Relationship Id="rId1" Type="http://schemas.openxmlformats.org/officeDocument/2006/relationships/tags" Target="../tags/tag18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92.xml"/><Relationship Id="rId6" Type="http://schemas.openxmlformats.org/officeDocument/2006/relationships/tags" Target="../tags/tag191.xml"/><Relationship Id="rId5" Type="http://schemas.openxmlformats.org/officeDocument/2006/relationships/image" Target="../media/image18.jpeg"/><Relationship Id="rId4" Type="http://schemas.openxmlformats.org/officeDocument/2006/relationships/image" Target="../media/image9.png"/><Relationship Id="rId3" Type="http://schemas.openxmlformats.org/officeDocument/2006/relationships/tags" Target="../tags/tag190.xml"/><Relationship Id="rId2" Type="http://schemas.openxmlformats.org/officeDocument/2006/relationships/image" Target="../media/image8.png"/><Relationship Id="rId1" Type="http://schemas.openxmlformats.org/officeDocument/2006/relationships/tags" Target="../tags/tag18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image" Target="../media/image9.png"/><Relationship Id="rId3" Type="http://schemas.openxmlformats.org/officeDocument/2006/relationships/tags" Target="../tags/tag102.xml"/><Relationship Id="rId2" Type="http://schemas.openxmlformats.org/officeDocument/2006/relationships/image" Target="../media/image8.png"/><Relationship Id="rId1" Type="http://schemas.openxmlformats.org/officeDocument/2006/relationships/tags" Target="../tags/tag10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10.xml"/><Relationship Id="rId6" Type="http://schemas.openxmlformats.org/officeDocument/2006/relationships/image" Target="../media/image10.jpeg"/><Relationship Id="rId5" Type="http://schemas.openxmlformats.org/officeDocument/2006/relationships/tags" Target="../tags/tag109.xml"/><Relationship Id="rId4" Type="http://schemas.openxmlformats.org/officeDocument/2006/relationships/image" Target="../media/image9.png"/><Relationship Id="rId3" Type="http://schemas.openxmlformats.org/officeDocument/2006/relationships/tags" Target="../tags/tag108.xml"/><Relationship Id="rId2" Type="http://schemas.openxmlformats.org/officeDocument/2006/relationships/image" Target="../media/image8.png"/><Relationship Id="rId1" Type="http://schemas.openxmlformats.org/officeDocument/2006/relationships/tags" Target="../tags/tag10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image" Target="../media/image11.png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image" Target="../media/image9.png"/><Relationship Id="rId3" Type="http://schemas.openxmlformats.org/officeDocument/2006/relationships/tags" Target="../tags/tag112.xml"/><Relationship Id="rId2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1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20.xml"/><Relationship Id="rId6" Type="http://schemas.openxmlformats.org/officeDocument/2006/relationships/image" Target="../media/image12.jpeg"/><Relationship Id="rId5" Type="http://schemas.openxmlformats.org/officeDocument/2006/relationships/tags" Target="../tags/tag119.xml"/><Relationship Id="rId4" Type="http://schemas.openxmlformats.org/officeDocument/2006/relationships/image" Target="../media/image9.png"/><Relationship Id="rId3" Type="http://schemas.openxmlformats.org/officeDocument/2006/relationships/tags" Target="../tags/tag118.xml"/><Relationship Id="rId2" Type="http://schemas.openxmlformats.org/officeDocument/2006/relationships/image" Target="../media/image8.png"/><Relationship Id="rId1" Type="http://schemas.openxmlformats.org/officeDocument/2006/relationships/tags" Target="../tags/tag117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image" Target="../media/image9.png"/><Relationship Id="rId3" Type="http://schemas.openxmlformats.org/officeDocument/2006/relationships/tags" Target="../tags/tag122.xml"/><Relationship Id="rId2" Type="http://schemas.openxmlformats.org/officeDocument/2006/relationships/image" Target="../media/image8.png"/><Relationship Id="rId1" Type="http://schemas.openxmlformats.org/officeDocument/2006/relationships/tags" Target="../tags/tag121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image" Target="../media/image9.png"/><Relationship Id="rId3" Type="http://schemas.openxmlformats.org/officeDocument/2006/relationships/tags" Target="../tags/tag126.xml"/><Relationship Id="rId2" Type="http://schemas.openxmlformats.org/officeDocument/2006/relationships/image" Target="../media/image8.png"/><Relationship Id="rId1" Type="http://schemas.openxmlformats.org/officeDocument/2006/relationships/tags" Target="../tags/tag125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9.png"/><Relationship Id="rId3" Type="http://schemas.openxmlformats.org/officeDocument/2006/relationships/tags" Target="../tags/tag130.xml"/><Relationship Id="rId2" Type="http://schemas.openxmlformats.org/officeDocument/2006/relationships/image" Target="../media/image8.png"/><Relationship Id="rId1" Type="http://schemas.openxmlformats.org/officeDocument/2006/relationships/tags" Target="../tags/tag1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1219229" y="2095765"/>
            <a:ext cx="4825365" cy="184665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第七单元 语文园地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4" name="副标题 3"/>
          <p:cNvSpPr/>
          <p:nvPr>
            <p:custDataLst>
              <p:tags r:id="rId3"/>
            </p:custDataLst>
          </p:nvPr>
        </p:nvSpPr>
        <p:spPr>
          <a:xfrm>
            <a:off x="1219229" y="4115857"/>
            <a:ext cx="4826000" cy="37020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20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220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79873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8745" y="1779588"/>
            <a:ext cx="9413875" cy="314166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TextBox 7"/>
          <p:cNvSpPr txBox="1"/>
          <p:nvPr>
            <p:custDataLst>
              <p:tags r:id="rId5"/>
            </p:custDataLst>
          </p:nvPr>
        </p:nvSpPr>
        <p:spPr>
          <a:xfrm>
            <a:off x="3344863" y="1536700"/>
            <a:ext cx="8367713" cy="3784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zh-CN" sz="3200" b="1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  <a:sym typeface="+mn-ea"/>
              </a:rPr>
              <a:t>写宣传语，首先语言要精炼，读起来要朗朗上口；然后从节日气氛、联欢会内容等角度思考，并选择恰当的修辞手法，使宣传语富有表现力；最后海报设计要新颖，可以用不同的图案和花边装饰海报，以吸引人注意，给人以美感。</a:t>
            </a:r>
            <a:endParaRPr lang="zh-CN" sz="3200" b="1" noProof="1">
              <a:solidFill>
                <a:srgbClr val="000000"/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1922" name="文本框 6"/>
          <p:cNvSpPr txBox="1"/>
          <p:nvPr/>
        </p:nvSpPr>
        <p:spPr>
          <a:xfrm>
            <a:off x="488950" y="1859915"/>
            <a:ext cx="1053782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360680">
              <a:lnSpc>
                <a:spcPct val="150000"/>
              </a:lnSpc>
              <a:spcAft>
                <a:spcPts val="60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示例：激情元旦，绽放梦想（联欢会主题的角度宣传）激情舞蹈、深情高歌、精彩演绎（联欢会内容角度宣传）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圆角矩形标注 7"/>
          <p:cNvSpPr/>
          <p:nvPr>
            <p:custDataLst>
              <p:tags r:id="rId5"/>
            </p:custDataLst>
          </p:nvPr>
        </p:nvSpPr>
        <p:spPr>
          <a:xfrm>
            <a:off x="488950" y="1656080"/>
            <a:ext cx="10376535" cy="2388870"/>
          </a:xfrm>
          <a:prstGeom prst="wedgeRoundRectCallout">
            <a:avLst>
              <a:gd name="adj1" fmla="val 52164"/>
              <a:gd name="adj2" fmla="val 9721"/>
              <a:gd name="adj3" fmla="val 16667"/>
            </a:avLst>
          </a:prstGeom>
          <a:noFill/>
          <a:ln w="19050">
            <a:solidFill>
              <a:srgbClr val="FD3F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65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pic>
        <p:nvPicPr>
          <p:cNvPr id="3" name="图片 2" descr="2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2726" y="4354085"/>
            <a:ext cx="2014220" cy="201422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82945" name="Picture 2" descr="http://pic43.nipic.com/20140704/3860090_092232842065_2.jpg"/>
          <p:cNvPicPr>
            <a:picLocks noChangeAspect="1"/>
          </p:cNvPicPr>
          <p:nvPr/>
        </p:nvPicPr>
        <p:blipFill>
          <a:blip r:embed="rId5"/>
          <a:srcRect l="3326" t="17453" r="4762" b="7068"/>
          <a:stretch>
            <a:fillRect/>
          </a:stretch>
        </p:blipFill>
        <p:spPr>
          <a:xfrm>
            <a:off x="0" y="0"/>
            <a:ext cx="12192000" cy="685736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 advTm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3969" name="文本框 1"/>
          <p:cNvSpPr txBox="1"/>
          <p:nvPr>
            <p:custDataLst>
              <p:tags r:id="rId5"/>
            </p:custDataLst>
          </p:nvPr>
        </p:nvSpPr>
        <p:spPr>
          <a:xfrm>
            <a:off x="1570038" y="925513"/>
            <a:ext cx="9547225" cy="16916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chemeClr val="dk1"/>
                </a:solidFill>
                <a:latin typeface="幼圆" charset="0"/>
                <a:ea typeface="幼圆" charset="0"/>
              </a:rPr>
              <a:t>读下面两组例句，体会作者是如何把一个画面写具体的，仿照着写一写。</a:t>
            </a:r>
            <a:endParaRPr lang="en-US" altLang="zh-CN" sz="40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859154" y="3035935"/>
            <a:ext cx="10473691" cy="2730500"/>
          </a:xfrm>
          <a:prstGeom prst="rect">
            <a:avLst/>
          </a:prstGeom>
          <a:solidFill>
            <a:srgbClr val="D6FFFF"/>
          </a:solidFill>
          <a:effectLst>
            <a:softEdge rad="114300"/>
          </a:effectLst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FF0000"/>
              </a:buClr>
              <a:buFont typeface="微软雅黑" panose="020B0503020204020204" charset="-122"/>
              <a:buChar char="◇"/>
            </a:pPr>
            <a:r>
              <a:rPr lang="en-US" altLang="zh-CN" sz="4400" b="1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夕阳西下，乌鸦归巢。</a:t>
            </a:r>
            <a:endParaRPr lang="en-US" altLang="zh-CN" sz="4400" b="1" noProof="1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571500" indent="-571500">
              <a:lnSpc>
                <a:spcPct val="130000"/>
              </a:lnSpc>
              <a:buClr>
                <a:srgbClr val="FF0000"/>
              </a:buClr>
              <a:buFont typeface="微软雅黑" panose="020B0503020204020204" charset="-122"/>
              <a:buChar char="◇"/>
            </a:pPr>
            <a:r>
              <a:rPr lang="zh-CN" altLang="en-US" sz="4400" b="1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夕阳斜照西山时，动人的是点点归鸦急急匆匆地朝窠里飞去。</a:t>
            </a:r>
            <a:endParaRPr lang="zh-CN" altLang="en-US" sz="4400" b="1" noProof="1">
              <a:solidFill>
                <a:schemeClr val="dk1"/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903288" y="1624013"/>
            <a:ext cx="10385425" cy="36099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Clr>
                <a:srgbClr val="FF0000"/>
              </a:buClr>
              <a:buFont typeface="微软雅黑" panose="020B0503020204020204" charset="-122"/>
              <a:buChar char="◇"/>
            </a:pPr>
            <a:r>
              <a:rPr lang="en-US" altLang="zh-CN" sz="4400" b="1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院子的中央，有一棵桂树。</a:t>
            </a:r>
            <a:endParaRPr lang="en-US" altLang="zh-CN" sz="4400" b="1" noProof="1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571500" indent="-571500">
              <a:lnSpc>
                <a:spcPct val="130000"/>
              </a:lnSpc>
              <a:buClr>
                <a:srgbClr val="FF0000"/>
              </a:buClr>
              <a:buFont typeface="微软雅黑" panose="020B0503020204020204" charset="-122"/>
              <a:buChar char="◇"/>
            </a:pPr>
            <a:r>
              <a:rPr lang="en-US" altLang="zh-CN" sz="4400" b="1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院子的中央处，是那棵粗</a:t>
            </a:r>
            <a:r>
              <a:rPr lang="zh-CN" altLang="en-US" sz="4400" b="1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粗</a:t>
            </a:r>
            <a:r>
              <a:rPr lang="en-US" altLang="zh-CN" sz="4400" b="1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的桂树，疏疏的枝，疏疏的叶，桂花还没有开，却有了累累的骨朵儿了。</a:t>
            </a:r>
            <a:endParaRPr lang="en-US" altLang="zh-CN" sz="4400" b="1" noProof="1">
              <a:solidFill>
                <a:schemeClr val="dk1"/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TextBox 7"/>
          <p:cNvSpPr txBox="1"/>
          <p:nvPr>
            <p:custDataLst>
              <p:tags r:id="rId5"/>
            </p:custDataLst>
          </p:nvPr>
        </p:nvSpPr>
        <p:spPr>
          <a:xfrm>
            <a:off x="3006408" y="1590040"/>
            <a:ext cx="8548688" cy="396938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zh-CN" sz="2800" b="1" noProof="1">
                <a:solidFill>
                  <a:srgbClr val="FFFFFF"/>
                </a:solidFill>
                <a:latin typeface="幼圆" charset="0"/>
                <a:ea typeface="幼圆" charset="0"/>
                <a:cs typeface="+mn-cs"/>
                <a:sym typeface="+mn-ea"/>
              </a:rPr>
              <a:t>要想把景物描写具体，首先要了解景物的特点，了解所要描写的景物与其它景物的不同之处，如颜色、形状等。接着写出景物的变化过程。景物本身就有许多变化，如一场大雨，雨前雨中雨后景色各不相同。在描写时，要能写出景物的动态或静态。最后能使用恰当的修辞手法，这样描写就会更加生动具体了。</a:t>
            </a:r>
            <a:endParaRPr lang="zh-CN" sz="2800" b="1" noProof="1">
              <a:solidFill>
                <a:srgbClr val="FFFFFF"/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7041" name="文本框 2"/>
          <p:cNvSpPr txBox="1"/>
          <p:nvPr>
            <p:custDataLst>
              <p:tags r:id="rId5"/>
            </p:custDataLst>
          </p:nvPr>
        </p:nvSpPr>
        <p:spPr>
          <a:xfrm>
            <a:off x="1008063" y="1624013"/>
            <a:ext cx="10175875" cy="3609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◇	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眼前是一条清澈的小河。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_________________________________________________________________________________________________________</a:t>
            </a:r>
            <a:endParaRPr lang="en-US" altLang="zh-CN" sz="44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44588" y="2438400"/>
            <a:ext cx="9904412" cy="2730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	 </a:t>
            </a:r>
            <a:r>
              <a:rPr lang="en-US" altLang="zh-CN" sz="4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我的眼前出现了一条银色的丝带，蜿蜒地流向远方，那是一条清澈的小河，河里小鱼游来游去，岸边垂柳随风依依。</a:t>
            </a:r>
            <a:endParaRPr lang="en-US" altLang="zh-CN" sz="44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54100" y="2344738"/>
            <a:ext cx="9828213" cy="2730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星期天，我在公园游玩，草地上一只调皮的小狗吸引了我的注意，它正在快乐地追赶皮球，那样子真是憨态可掬。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88066" name="文本框 6"/>
          <p:cNvSpPr txBox="1"/>
          <p:nvPr>
            <p:custDataLst>
              <p:tags r:id="rId5"/>
            </p:custDataLst>
          </p:nvPr>
        </p:nvSpPr>
        <p:spPr>
          <a:xfrm>
            <a:off x="1054100" y="1541463"/>
            <a:ext cx="10177463" cy="3609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◇	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小狗在公园的草坪上玩耍。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_________________________________________________________________________________________________________</a:t>
            </a:r>
            <a:endParaRPr lang="en-US" altLang="zh-CN" sz="44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9089" name="文本框 6"/>
          <p:cNvSpPr txBox="1"/>
          <p:nvPr>
            <p:custDataLst>
              <p:tags r:id="rId5"/>
            </p:custDataLst>
          </p:nvPr>
        </p:nvSpPr>
        <p:spPr>
          <a:xfrm>
            <a:off x="1025525" y="1055688"/>
            <a:ext cx="10177463" cy="4490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◇	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清早，天空中布满了阴云。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____________________________________________________________________________________________________________________________________________</a:t>
            </a:r>
            <a:endParaRPr lang="en-US" altLang="zh-CN" sz="44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14425" y="1936750"/>
            <a:ext cx="9999663" cy="2730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清晨，天空布满了阴云，大风呼呼的刮着，路上的行人都行色匆匆，怕是不久后就会有一场大暴雨要来了。</a:t>
            </a:r>
            <a:endParaRPr lang="en-US" altLang="zh-CN" sz="44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321050" y="2532063"/>
            <a:ext cx="8199438" cy="2584450"/>
          </a:xfrm>
          <a:prstGeom prst="rect">
            <a:avLst/>
          </a:prstGeom>
          <a:solidFill>
            <a:srgbClr val="F8CBAD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Clr>
                <a:srgbClr val="FFC000"/>
              </a:buClr>
              <a:buFont typeface="微软雅黑" panose="020B0503020204020204" charset="-122"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　 </a:t>
            </a:r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lang="zh-CN" altLang="en-US" sz="36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一簇簇树叶伸到水面上。树叶真绿得可爱。那是许多株茂盛的榕树，看不出主干在什么地方。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24155" y="606425"/>
            <a:ext cx="266192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云形标注 14"/>
          <p:cNvSpPr/>
          <p:nvPr>
            <p:custDataLst>
              <p:tags r:id="rId6"/>
            </p:custDataLst>
          </p:nvPr>
        </p:nvSpPr>
        <p:spPr>
          <a:xfrm>
            <a:off x="4126230" y="919480"/>
            <a:ext cx="6941820" cy="1649095"/>
          </a:xfrm>
          <a:prstGeom prst="cloudCallout">
            <a:avLst>
              <a:gd name="adj1" fmla="val -48811"/>
              <a:gd name="adj2" fmla="val 4776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b="1" strike="noStrike" noProof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1691" name="矩形 6"/>
          <p:cNvSpPr/>
          <p:nvPr>
            <p:custDataLst>
              <p:tags r:id="rId7"/>
            </p:custDataLst>
          </p:nvPr>
        </p:nvSpPr>
        <p:spPr>
          <a:xfrm>
            <a:off x="4620895" y="1409700"/>
            <a:ext cx="6316980" cy="586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15000"/>
              </a:lnSpc>
              <a:buFont typeface="Arial" panose="020B0604020202020204" pitchFamily="34" charset="0"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写出了榕树枝繁叶茂、充满生机的样子。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8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397625" y="784225"/>
            <a:ext cx="4435475" cy="5290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</a:rPr>
              <a:t>渔歌子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</a:rPr>
              <a:t>［唐］张志和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</a:rPr>
              <a:t>西塞山前白鹭飞，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</a:rPr>
              <a:t>桃花流水鳜鱼肥。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</a:rPr>
              <a:t>青箬笠，绿蓑衣，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</a:rPr>
              <a:t>斜风细雨不须归。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 descr="tim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804" y="1743710"/>
            <a:ext cx="5005705" cy="3869690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62255" y="575945"/>
            <a:ext cx="317944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/>
            <a:r>
              <a:rPr lang="zh-CN" altLang="en-US" sz="3200" b="1" strike="noStrike" spc="50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日积月累</a:t>
            </a:r>
            <a:endParaRPr lang="zh-CN" altLang="en-US" sz="3200" b="1" strike="noStrike" spc="50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542540" y="544830"/>
            <a:ext cx="369570" cy="335915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563495" y="862330"/>
            <a:ext cx="325120" cy="363220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6385" name="标题 1"/>
          <p:cNvSpPr>
            <a:spLocks noGrp="1"/>
          </p:cNvSpPr>
          <p:nvPr>
            <p:ph type="title" idx="4294967295"/>
          </p:nvPr>
        </p:nvSpPr>
        <p:spPr>
          <a:xfrm>
            <a:off x="660400" y="571500"/>
            <a:ext cx="3524250" cy="114300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eaLnBrk="0" fontAlgn="base" hangingPunct="0">
              <a:buClr>
                <a:srgbClr val="0070C0"/>
              </a:buClr>
              <a:buSzTx/>
              <a:buFont typeface="Wingdings" panose="05000000000000000000" charset="0"/>
              <a:buChar char="u"/>
            </a:pPr>
            <a:r>
              <a:rPr lang="zh-CN" altLang="en-US" sz="4265" b="1"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汉仪乐喵体W" charset="0"/>
                <a:ea typeface="汉仪乐喵体W" charset="0"/>
                <a:cs typeface="+mn-cs"/>
                <a:sym typeface="+mn-ea"/>
              </a:rPr>
              <a:t>作者简介</a:t>
            </a:r>
            <a:endParaRPr lang="zh-CN" altLang="en-US" sz="4265" b="1"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FillTx/>
              <a:latin typeface="汉仪乐喵体W" charset="0"/>
              <a:ea typeface="汉仪乐喵体W" charset="0"/>
              <a:cs typeface="+mn-cs"/>
              <a:sym typeface="+mn-ea"/>
            </a:endParaRPr>
          </a:p>
        </p:txBody>
      </p:sp>
      <p:sp>
        <p:nvSpPr>
          <p:cNvPr id="16386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4953000" y="1619250"/>
            <a:ext cx="7239000" cy="4286250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 eaLnBrk="0" fontAlgn="base" hangingPunct="0">
              <a:lnSpc>
                <a:spcPct val="150000"/>
              </a:lnSpc>
              <a:buClrTx/>
              <a:buSzTx/>
              <a:buNone/>
            </a:pP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张志和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(732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年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-774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年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)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，字子同，初名龟龄，号玄真子。张志和三岁就能读书，六岁做文章，十六岁明经及第。著作有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《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玄真子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》《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大易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》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，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《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渔夫词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》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。</a:t>
            </a:r>
            <a:endParaRPr lang="zh-CN" altLang="en-US" sz="3735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 eaLnBrk="0" fontAlgn="base" hangingPunct="0">
              <a:lnSpc>
                <a:spcPct val="150000"/>
              </a:lnSpc>
              <a:buClrTx/>
              <a:buSzTx/>
              <a:buNone/>
            </a:pPr>
            <a:endParaRPr lang="zh-CN" altLang="en-US" sz="3735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pic>
        <p:nvPicPr>
          <p:cNvPr id="12290" name="Picture 2" descr="http://y3.ifengimg.com/news_spider/dci_2013/03/dc781cf6af340747d3d7ba09721ef03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31900" y="1905000"/>
            <a:ext cx="3143250" cy="3905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7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94209" name="矩形 4"/>
          <p:cNvSpPr/>
          <p:nvPr>
            <p:custDataLst>
              <p:tags r:id="rId5"/>
            </p:custDataLst>
          </p:nvPr>
        </p:nvSpPr>
        <p:spPr>
          <a:xfrm>
            <a:off x="481013" y="890588"/>
            <a:ext cx="542290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渔歌子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[唐]张志和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西塞山前白鹭飞，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桃花流水鳜鱼肥。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青箬笠，绿蓑衣，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斜风细雨不须归。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86500" y="1193800"/>
            <a:ext cx="47625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西塞山：在今浙江省湖州市西面。一说是在湖北省黄石市。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6286500" y="2908300"/>
            <a:ext cx="47625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桃花流水：桃花盛开的季节正是春水盛涨的时候，俗称桃花汛或桃花水。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7226300" y="4840288"/>
            <a:ext cx="28829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归：回，回家。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8"/>
    </p:custDataLst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8433" name="标题 1"/>
          <p:cNvSpPr>
            <a:spLocks noGrp="1"/>
          </p:cNvSpPr>
          <p:nvPr>
            <p:ph type="title" idx="4294967295"/>
          </p:nvPr>
        </p:nvSpPr>
        <p:spPr>
          <a:xfrm>
            <a:off x="330200" y="673100"/>
            <a:ext cx="3349625" cy="114300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eaLnBrk="0" fontAlgn="base" hangingPunct="0">
              <a:buClr>
                <a:srgbClr val="0070C0"/>
              </a:buClr>
              <a:buSzTx/>
              <a:buFont typeface="Wingdings" panose="05000000000000000000" charset="0"/>
              <a:buChar char="u"/>
            </a:pPr>
            <a:r>
              <a:rPr lang="zh-CN" altLang="en-US" sz="4265" b="1">
                <a:solidFill>
                  <a:schemeClr val="accent1">
                    <a:lumMod val="50000"/>
                  </a:schemeClr>
                </a:solidFill>
                <a:uFillTx/>
                <a:latin typeface="汉仪乐喵体W" charset="0"/>
                <a:ea typeface="汉仪乐喵体W" charset="0"/>
                <a:cs typeface="+mn-cs"/>
                <a:sym typeface="+mn-ea"/>
              </a:rPr>
              <a:t>古诗大意</a:t>
            </a:r>
            <a:endParaRPr lang="zh-CN" altLang="en-US" sz="4265" b="1">
              <a:solidFill>
                <a:schemeClr val="accent1">
                  <a:lumMod val="50000"/>
                </a:schemeClr>
              </a:solidFill>
              <a:uFillTx/>
              <a:latin typeface="汉仪乐喵体W" charset="0"/>
              <a:ea typeface="汉仪乐喵体W" charset="0"/>
              <a:cs typeface="+mn-cs"/>
              <a:sym typeface="+mn-ea"/>
            </a:endParaRPr>
          </a:p>
        </p:txBody>
      </p:sp>
      <p:sp>
        <p:nvSpPr>
          <p:cNvPr id="18434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4629785" y="1663700"/>
            <a:ext cx="7143750" cy="4400550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 eaLnBrk="0" fontAlgn="base" hangingPunct="0">
              <a:lnSpc>
                <a:spcPct val="150000"/>
              </a:lnSpc>
              <a:buClrTx/>
              <a:buSzTx/>
              <a:buNone/>
            </a:pP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373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西塞山前白鹭在自由地飞翔，江岸桃花盛开，春水初涨，水中鳜鱼肥美。渔翁头戴青色的箬笠，身披绿色的蓑衣，冒着斜风细雨，乐然垂钓，用不着回家。</a:t>
            </a:r>
            <a:endParaRPr lang="zh-CN" altLang="en-US" sz="3735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 eaLnBrk="0" fontAlgn="base" hangingPunct="0">
              <a:lnSpc>
                <a:spcPct val="150000"/>
              </a:lnSpc>
              <a:buClrTx/>
              <a:buSzTx/>
              <a:buNone/>
            </a:pPr>
            <a:endParaRPr lang="zh-CN" altLang="en-US" sz="3735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pic>
        <p:nvPicPr>
          <p:cNvPr id="10242" name="Picture 2" descr="http://p1.s.hjfile.cn/thread/201205/2012051262904929_570_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27138" y="1816100"/>
            <a:ext cx="3122613" cy="4095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" name="图片 3" descr="102111dazzskxx4zo76pm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525" y="-635"/>
            <a:ext cx="12201525" cy="68592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67310" y="887094"/>
            <a:ext cx="7086600" cy="4892040"/>
          </a:xfrm>
          <a:prstGeom prst="rect">
            <a:avLst/>
          </a:prstGeom>
          <a:solidFill>
            <a:schemeClr val="lt1">
              <a:alpha val="40000"/>
            </a:schemeClr>
          </a:solidFill>
          <a:effectLst>
            <a:softEdge rad="38100"/>
          </a:effectLst>
        </p:spPr>
        <p:txBody>
          <a:bodyPr wrap="square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春夜喜雨</a:t>
            </a:r>
            <a:endParaRPr lang="zh-CN" altLang="en-US" sz="44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［唐］杜 甫</a:t>
            </a:r>
            <a:endParaRPr lang="zh-CN" altLang="en-US" sz="40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4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好雨知时节，当春乃发生。</a:t>
            </a:r>
            <a:endParaRPr lang="zh-CN" altLang="en-US" sz="44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4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随风潜入夜，润物细无声。</a:t>
            </a:r>
            <a:endParaRPr lang="zh-CN" altLang="en-US" sz="44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4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野径云俱黑，江船火独明。</a:t>
            </a:r>
            <a:endParaRPr lang="zh-CN" altLang="en-US" sz="44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4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晓看红湿处，花重锦官城。</a:t>
            </a:r>
            <a:endParaRPr lang="zh-CN" altLang="en-US" sz="44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322638" y="2128838"/>
            <a:ext cx="8258175" cy="33712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微软雅黑" panose="020B0503020204020204" charset="-122"/>
            </a:pPr>
            <a:r>
              <a:rPr lang="en-US" altLang="zh-CN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我有机会看清它的真面目，真是一株大树，枝干的数目不可计数。枝上又生根，有许多根直垂到地上，伸进泥土里。一部分树枝垂到水面，从远处看，就像一株大树卧在水面上。</a:t>
            </a:r>
            <a:endParaRPr lang="zh-CN" altLang="en-US" sz="32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2860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云形标注 14"/>
          <p:cNvSpPr/>
          <p:nvPr>
            <p:custDataLst>
              <p:tags r:id="rId6"/>
            </p:custDataLst>
          </p:nvPr>
        </p:nvSpPr>
        <p:spPr>
          <a:xfrm>
            <a:off x="4126230" y="1202055"/>
            <a:ext cx="5913120" cy="927100"/>
          </a:xfrm>
          <a:prstGeom prst="cloudCallout">
            <a:avLst>
              <a:gd name="adj1" fmla="val -48811"/>
              <a:gd name="adj2" fmla="val 47769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b="1" strike="noStrike" noProof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2715" name="矩形 6"/>
          <p:cNvSpPr/>
          <p:nvPr>
            <p:custDataLst>
              <p:tags r:id="rId7"/>
            </p:custDataLst>
          </p:nvPr>
        </p:nvSpPr>
        <p:spPr>
          <a:xfrm>
            <a:off x="4674235" y="1372235"/>
            <a:ext cx="5123180" cy="586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15000"/>
              </a:lnSpc>
              <a:buFont typeface="Arial" panose="020B0604020202020204" pitchFamily="34" charset="0"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拟人的手法写出了榕树之大。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920750" y="1758950"/>
            <a:ext cx="6832600" cy="3362325"/>
          </a:xfrm>
          <a:prstGeom prst="wedgeRoundRectCallout">
            <a:avLst>
              <a:gd name="adj1" fmla="val -44554"/>
              <a:gd name="adj2" fmla="val -9511"/>
              <a:gd name="adj3" fmla="val 16667"/>
            </a:avLst>
          </a:prstGeom>
          <a:solidFill>
            <a:srgbClr val="CDFFFF">
              <a:alpha val="51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914400" algn="l" fontAlgn="auto">
              <a:lnSpc>
                <a:spcPct val="130000"/>
              </a:lnSpc>
            </a:pPr>
            <a:r>
              <a:rPr lang="zh-CN" altLang="en-US" sz="3600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作者笔下的榕树枝繁叶茂、翠色欲滴，大得令人惊叹。这两段静态描写让我感受到榕树旺盛的生命力。</a:t>
            </a:r>
            <a:endParaRPr lang="zh-CN" altLang="en-US" sz="3600" b="1" strike="noStrike" noProof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pic>
        <p:nvPicPr>
          <p:cNvPr id="4" name="图片 3" descr="u=2616407273,3406128291&amp;fm=15&amp;gp=0"/>
          <p:cNvPicPr>
            <a:picLocks noChangeAspect="1"/>
          </p:cNvPicPr>
          <p:nvPr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6863" y="3533775"/>
            <a:ext cx="3595687" cy="265271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00" name="文本框 99"/>
          <p:cNvSpPr txBox="1"/>
          <p:nvPr>
            <p:custDataLst>
              <p:tags r:id="rId5"/>
            </p:custDataLst>
          </p:nvPr>
        </p:nvSpPr>
        <p:spPr>
          <a:xfrm>
            <a:off x="2582863" y="2498725"/>
            <a:ext cx="9036050" cy="32905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Clr>
                <a:srgbClr val="FFC000"/>
              </a:buClr>
              <a:buFont typeface="微软雅黑" panose="020B0503020204020204" charset="-122"/>
            </a:pP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我们看时，那竹窗帘儿里果然有了月亮，款款地悄没声儿地溜进来，出现在窗前的穿衣镜上了:原来月亮是长了腿的，爬着那竹帘格儿，先是一个白道儿，再是半圆，渐渐地爬得高了，穿衣镜上的圆便满盈了。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11455" y="617855"/>
            <a:ext cx="266192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云形标注 1"/>
          <p:cNvSpPr/>
          <p:nvPr>
            <p:custDataLst>
              <p:tags r:id="rId6"/>
            </p:custDataLst>
          </p:nvPr>
        </p:nvSpPr>
        <p:spPr>
          <a:xfrm>
            <a:off x="3348355" y="800100"/>
            <a:ext cx="7291070" cy="1962150"/>
          </a:xfrm>
          <a:prstGeom prst="cloudCallout">
            <a:avLst>
              <a:gd name="adj1" fmla="val -48811"/>
              <a:gd name="adj2" fmla="val 4776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b="1" strike="noStrike" noProof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4763" name="矩形 6"/>
          <p:cNvSpPr/>
          <p:nvPr>
            <p:custDataLst>
              <p:tags r:id="rId7"/>
            </p:custDataLst>
          </p:nvPr>
        </p:nvSpPr>
        <p:spPr>
          <a:xfrm>
            <a:off x="3879215" y="1186180"/>
            <a:ext cx="6635115" cy="10814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15000"/>
              </a:lnSpc>
              <a:buFont typeface="Arial" panose="020B0604020202020204" pitchFamily="34" charset="0"/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动态描写，拟人的手法，将月亮的变化过程写得生动有趣。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 descr="2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2471" y="3637170"/>
            <a:ext cx="2014220" cy="2014220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圆角矩形标注 5"/>
          <p:cNvSpPr/>
          <p:nvPr>
            <p:custDataLst>
              <p:tags r:id="rId5"/>
            </p:custDataLst>
          </p:nvPr>
        </p:nvSpPr>
        <p:spPr>
          <a:xfrm>
            <a:off x="1147763" y="1419225"/>
            <a:ext cx="9601200" cy="3398838"/>
          </a:xfrm>
          <a:prstGeom prst="wedgeRoundRectCallout">
            <a:avLst>
              <a:gd name="adj1" fmla="val 47607"/>
              <a:gd name="adj2" fmla="val -14461"/>
              <a:gd name="adj3" fmla="val 16667"/>
            </a:avLst>
          </a:prstGeom>
          <a:solidFill>
            <a:srgbClr val="CDFFFF">
              <a:alpha val="51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016000" algn="l" fontAlgn="auto">
              <a:lnSpc>
                <a:spcPct val="130000"/>
              </a:lnSpc>
            </a:pPr>
            <a:r>
              <a:rPr lang="en-US" altLang="zh-CN" sz="4000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月亮像个淘气的孩子，顺着竹帘格</a:t>
            </a:r>
            <a:r>
              <a:rPr lang="zh-CN" altLang="en-US" sz="4000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儿</a:t>
            </a:r>
            <a:r>
              <a:rPr lang="en-US" altLang="zh-CN" sz="4000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往上爬，竟然跑到穿衣镜</a:t>
            </a:r>
            <a:r>
              <a:rPr lang="zh-CN" altLang="en-US" sz="4000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上</a:t>
            </a:r>
            <a:r>
              <a:rPr lang="en-US" altLang="zh-CN" sz="4000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去了。</a:t>
            </a:r>
            <a:r>
              <a:rPr lang="zh-CN" altLang="en-US" sz="4000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这一段的动态描写</a:t>
            </a:r>
            <a:r>
              <a:rPr lang="en-US" altLang="zh-CN" sz="4000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</a:rPr>
              <a:t>把月亮慢慢升高的过程写得既活泼又有趣。</a:t>
            </a:r>
            <a:endParaRPr lang="en-US" altLang="zh-CN" sz="4000" b="1" strike="noStrike" noProof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</a:endParaRPr>
          </a:p>
        </p:txBody>
      </p:sp>
      <p:pic>
        <p:nvPicPr>
          <p:cNvPr id="2" name="图片 1" descr="u=3958830025,413597148&amp;fm=26&amp;gp=0"/>
          <p:cNvPicPr>
            <a:picLocks noChangeAspect="1"/>
          </p:cNvPicPr>
          <p:nvPr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1988" y="4013200"/>
            <a:ext cx="3043237" cy="21812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90114" name="TextBox 7"/>
          <p:cNvSpPr txBox="1"/>
          <p:nvPr>
            <p:custDataLst>
              <p:tags r:id="rId5"/>
            </p:custDataLst>
          </p:nvPr>
        </p:nvSpPr>
        <p:spPr>
          <a:xfrm>
            <a:off x="3400425" y="1314450"/>
            <a:ext cx="8061325" cy="45231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SzTx/>
            </a:pPr>
            <a:r>
              <a:rPr 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描写景物的方法有很多，示例中主要介绍了两种方法：</a:t>
            </a:r>
            <a:endParaRPr lang="zh-CN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buSzTx/>
            </a:pP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1.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对景物进行静态描写。当景物处在静止状态时，可以用细腻的笔触对景物加以细致的描摹，把景物特点表现出来，给读者留下清晰、完整、深刻的印象。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90114" name="TextBox 7"/>
          <p:cNvSpPr txBox="1"/>
          <p:nvPr>
            <p:custDataLst>
              <p:tags r:id="rId5"/>
            </p:custDataLst>
          </p:nvPr>
        </p:nvSpPr>
        <p:spPr>
          <a:xfrm>
            <a:off x="3400425" y="1314450"/>
            <a:ext cx="8061325" cy="45231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SzTx/>
            </a:pPr>
            <a:r>
              <a:rPr 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描写景物的方法有很多，示例中主要介绍了两种方法：</a:t>
            </a:r>
            <a:endParaRPr lang="zh-CN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buSzTx/>
            </a:pP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2.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对景物进行动态描写。景物处在变化中，把这种变化过程详尽地表述出来，不仅可以更好地描绘出景物的特点，还能让人有身临其境的感觉。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78849" name="文本框 2"/>
          <p:cNvSpPr txBox="1"/>
          <p:nvPr>
            <p:custDataLst>
              <p:tags r:id="rId5"/>
            </p:custDataLst>
          </p:nvPr>
        </p:nvSpPr>
        <p:spPr>
          <a:xfrm>
            <a:off x="1419225" y="2193925"/>
            <a:ext cx="9840913" cy="2491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chemeClr val="dk1"/>
                </a:solidFill>
                <a:latin typeface="幼圆" charset="0"/>
                <a:ea typeface="幼圆" charset="0"/>
              </a:rPr>
              <a:t>元旦快到了，为元旦联欢会设计一</a:t>
            </a: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张</a:t>
            </a:r>
            <a:r>
              <a:rPr lang="en-US" altLang="zh-CN" sz="4000" b="1">
                <a:solidFill>
                  <a:schemeClr val="dk1"/>
                </a:solidFill>
                <a:latin typeface="幼圆" charset="0"/>
                <a:ea typeface="幼圆" charset="0"/>
              </a:rPr>
              <a:t>海报吧。要有打动人的宣传语，还可以配上好看的图画，看看谁制作的海报吸引人。</a:t>
            </a:r>
            <a:endParaRPr lang="en-US" altLang="zh-CN" sz="40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349250" y="698500"/>
            <a:ext cx="318008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/>
            <a:r>
              <a:rPr lang="zh-CN" altLang="en-US" sz="3200" b="1" strike="noStrike" spc="50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词句段运用</a:t>
            </a:r>
            <a:endParaRPr lang="zh-CN" altLang="en-US" sz="3200" b="1" strike="noStrike" spc="50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629535" y="666750"/>
            <a:ext cx="369570" cy="335915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2650490" y="984885"/>
            <a:ext cx="325120" cy="363220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6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03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4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0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13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14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1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23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2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27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2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3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38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3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4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54.xml><?xml version="1.0" encoding="utf-8"?>
<p:tagLst xmlns:p="http://schemas.openxmlformats.org/presentationml/2006/main">
  <p:tag name="KSO_WM_UNIT_FILL_FORE_SCHEMECOLOR_INDEX_BRIGHTNESS" val="0.8"/>
  <p:tag name="KSO_WM_UNIT_FILL_FORE_SCHEMECOLOR_INDEX" val="10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58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</p:tagLst>
</file>

<file path=ppt/tags/tag15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7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19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93.xml><?xml version="1.0" encoding="utf-8"?>
<p:tagLst xmlns:p="http://schemas.openxmlformats.org/presentationml/2006/main">
  <p:tag name="COMMONDATA" val="eyJoZGlkIjoiZWE3NjZlYjJkMjNiZjRmNDUwNDg2MDIyMjNiOTJhMjA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cd93a457-7ad6-47f6-af69-659679aff93d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3f3d658-fcfd-47ac-a97e-93e57a8489e6}"/>
</p:tagLst>
</file>

<file path=ppt/tags/tag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1977</Words>
  <Application>WPS 演示</Application>
  <PresentationFormat>宽屏</PresentationFormat>
  <Paragraphs>104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黑体</vt:lpstr>
      <vt:lpstr>微软雅黑</vt:lpstr>
      <vt:lpstr>楷体</vt:lpstr>
      <vt:lpstr>等线</vt:lpstr>
      <vt:lpstr>Arial Unicode MS</vt:lpstr>
      <vt:lpstr>Calibri</vt:lpstr>
      <vt:lpstr>Wingdings</vt:lpstr>
      <vt:lpstr>幼圆</vt:lpstr>
      <vt:lpstr>汉仪乐喵体W</vt:lpstr>
      <vt:lpstr>汉仪乐喵体W</vt:lpstr>
      <vt:lpstr>Segoe Print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作者简介</vt:lpstr>
      <vt:lpstr>PowerPoint 演示文稿</vt:lpstr>
      <vt:lpstr>古诗大意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dmin</dc:creator>
  <cp:lastModifiedBy>万润仪器贸易公司</cp:lastModifiedBy>
  <cp:revision>12</cp:revision>
  <dcterms:created xsi:type="dcterms:W3CDTF">2021-01-17T16:27:00Z</dcterms:created>
  <dcterms:modified xsi:type="dcterms:W3CDTF">2022-05-23T05:53:40Z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B5FB75E7F6A6476683CFFB6AAF0AAF0B</vt:lpwstr>
  </property>
</Properties>
</file>