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5"/>
  </p:notesMasterIdLst>
  <p:sldIdLst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6"/>
    <p:sldId id="331" r:id="rId17"/>
    <p:sldId id="332" r:id="rId18"/>
    <p:sldId id="333" r:id="rId19"/>
    <p:sldId id="334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  <p:cmAuthor id="3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160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475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7475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680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768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image" Target="../media/image11.png"/><Relationship Id="rId1" Type="http://schemas.openxmlformats.org/officeDocument/2006/relationships/tags" Target="../tags/tag13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9.png"/><Relationship Id="rId3" Type="http://schemas.openxmlformats.org/officeDocument/2006/relationships/tags" Target="../tags/tag135.xml"/><Relationship Id="rId2" Type="http://schemas.openxmlformats.org/officeDocument/2006/relationships/image" Target="../media/image8.png"/><Relationship Id="rId1" Type="http://schemas.openxmlformats.org/officeDocument/2006/relationships/tags" Target="../tags/tag13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9.png"/><Relationship Id="rId3" Type="http://schemas.openxmlformats.org/officeDocument/2006/relationships/tags" Target="../tags/tag140.xml"/><Relationship Id="rId2" Type="http://schemas.openxmlformats.org/officeDocument/2006/relationships/image" Target="../media/image8.png"/><Relationship Id="rId1" Type="http://schemas.openxmlformats.org/officeDocument/2006/relationships/tags" Target="../tags/tag13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46.xml"/><Relationship Id="rId8" Type="http://schemas.openxmlformats.org/officeDocument/2006/relationships/tags" Target="../tags/tag145.xml"/><Relationship Id="rId7" Type="http://schemas.openxmlformats.org/officeDocument/2006/relationships/image" Target="../media/image14.jpe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9.png"/><Relationship Id="rId3" Type="http://schemas.openxmlformats.org/officeDocument/2006/relationships/tags" Target="../tags/tag144.xml"/><Relationship Id="rId2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4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image" Target="../media/image9.png"/><Relationship Id="rId3" Type="http://schemas.openxmlformats.org/officeDocument/2006/relationships/tags" Target="../tags/tag148.xml"/><Relationship Id="rId2" Type="http://schemas.openxmlformats.org/officeDocument/2006/relationships/image" Target="../media/image8.png"/><Relationship Id="rId1" Type="http://schemas.openxmlformats.org/officeDocument/2006/relationships/tags" Target="../tags/tag14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image" Target="../media/image9.png"/><Relationship Id="rId3" Type="http://schemas.openxmlformats.org/officeDocument/2006/relationships/tags" Target="../tags/tag153.xml"/><Relationship Id="rId2" Type="http://schemas.openxmlformats.org/officeDocument/2006/relationships/image" Target="../media/image8.png"/><Relationship Id="rId1" Type="http://schemas.openxmlformats.org/officeDocument/2006/relationships/tags" Target="../tags/tag15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9.xml"/><Relationship Id="rId5" Type="http://schemas.openxmlformats.org/officeDocument/2006/relationships/image" Target="../media/image15.png"/><Relationship Id="rId4" Type="http://schemas.openxmlformats.org/officeDocument/2006/relationships/image" Target="../media/image9.png"/><Relationship Id="rId3" Type="http://schemas.openxmlformats.org/officeDocument/2006/relationships/tags" Target="../tags/tag158.xml"/><Relationship Id="rId2" Type="http://schemas.openxmlformats.org/officeDocument/2006/relationships/image" Target="../media/image8.png"/><Relationship Id="rId1" Type="http://schemas.openxmlformats.org/officeDocument/2006/relationships/tags" Target="../tags/tag15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3" Type="http://schemas.openxmlformats.org/officeDocument/2006/relationships/tags" Target="../tags/tag100.xml"/><Relationship Id="rId2" Type="http://schemas.openxmlformats.org/officeDocument/2006/relationships/image" Target="../media/image8.png"/><Relationship Id="rId1" Type="http://schemas.openxmlformats.org/officeDocument/2006/relationships/tags" Target="../tags/tag9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image" Target="../media/image9.png"/><Relationship Id="rId3" Type="http://schemas.openxmlformats.org/officeDocument/2006/relationships/tags" Target="../tags/tag103.xml"/><Relationship Id="rId2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0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9.png"/><Relationship Id="rId3" Type="http://schemas.openxmlformats.org/officeDocument/2006/relationships/tags" Target="../tags/tag110.xml"/><Relationship Id="rId2" Type="http://schemas.openxmlformats.org/officeDocument/2006/relationships/image" Target="../media/image8.png"/><Relationship Id="rId1" Type="http://schemas.openxmlformats.org/officeDocument/2006/relationships/tags" Target="../tags/tag10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9.png"/><Relationship Id="rId3" Type="http://schemas.openxmlformats.org/officeDocument/2006/relationships/tags" Target="../tags/tag114.xml"/><Relationship Id="rId2" Type="http://schemas.openxmlformats.org/officeDocument/2006/relationships/image" Target="../media/image8.png"/><Relationship Id="rId1" Type="http://schemas.openxmlformats.org/officeDocument/2006/relationships/tags" Target="../tags/tag113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image" Target="../media/image9.png"/><Relationship Id="rId3" Type="http://schemas.openxmlformats.org/officeDocument/2006/relationships/tags" Target="../tags/tag119.xml"/><Relationship Id="rId2" Type="http://schemas.openxmlformats.org/officeDocument/2006/relationships/image" Target="../media/image8.png"/><Relationship Id="rId1" Type="http://schemas.openxmlformats.org/officeDocument/2006/relationships/tags" Target="../tags/tag1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5.xml"/><Relationship Id="rId6" Type="http://schemas.openxmlformats.org/officeDocument/2006/relationships/image" Target="../media/image11.png"/><Relationship Id="rId5" Type="http://schemas.openxmlformats.org/officeDocument/2006/relationships/tags" Target="../tags/tag124.xml"/><Relationship Id="rId4" Type="http://schemas.openxmlformats.org/officeDocument/2006/relationships/image" Target="../media/image9.png"/><Relationship Id="rId3" Type="http://schemas.openxmlformats.org/officeDocument/2006/relationships/tags" Target="../tags/tag123.xml"/><Relationship Id="rId2" Type="http://schemas.openxmlformats.org/officeDocument/2006/relationships/image" Target="../media/image8.png"/><Relationship Id="rId1" Type="http://schemas.openxmlformats.org/officeDocument/2006/relationships/tags" Target="../tags/tag12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image" Target="../media/image9.png"/><Relationship Id="rId3" Type="http://schemas.openxmlformats.org/officeDocument/2006/relationships/tags" Target="../tags/tag127.xml"/><Relationship Id="rId2" Type="http://schemas.openxmlformats.org/officeDocument/2006/relationships/image" Target="../media/image8.png"/><Relationship Id="rId1" Type="http://schemas.openxmlformats.org/officeDocument/2006/relationships/tags" Target="../tags/tag1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口语交际：讲民间故事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82236" y="2835165"/>
            <a:ext cx="2014220" cy="2014220"/>
          </a:xfrm>
          <a:prstGeom prst="rect">
            <a:avLst/>
          </a:prstGeom>
        </p:spPr>
      </p:pic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1"/>
          <p:cNvSpPr/>
          <p:nvPr>
            <p:custDataLst>
              <p:tags r:id="rId4"/>
            </p:custDataLst>
          </p:nvPr>
        </p:nvSpPr>
        <p:spPr>
          <a:xfrm>
            <a:off x="1219229" y="2095765"/>
            <a:ext cx="4825365" cy="2141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400">
                <a:solidFill>
                  <a:schemeClr val="accent1">
                    <a:lumMod val="50000"/>
                  </a:schemeClr>
                </a:solidFill>
              </a:rPr>
              <a:t>自我评价时，讲故事的人向大家介绍自己有没有创造性讲述，哪里做了细节的补充和丰富；同学互评，从讲故事的人是否讲得生动、吸引人的角度评价。</a:t>
            </a:r>
            <a:endParaRPr lang="en-US" sz="240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3553" name="TextBox 3"/>
          <p:cNvSpPr txBox="1"/>
          <p:nvPr>
            <p:custDataLst>
              <p:tags r:id="rId5"/>
            </p:custDataLst>
          </p:nvPr>
        </p:nvSpPr>
        <p:spPr>
          <a:xfrm>
            <a:off x="4792663" y="638175"/>
            <a:ext cx="2308225" cy="5727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125" noProof="1">
                <a:solidFill>
                  <a:schemeClr val="dk1"/>
                </a:solidFill>
                <a:latin typeface="幼圆" charset="0"/>
                <a:ea typeface="幼圆" charset="0"/>
                <a:cs typeface="+mn-cs"/>
              </a:rPr>
              <a:t>田螺姑娘</a:t>
            </a:r>
            <a:endParaRPr lang="zh-CN" altLang="en-US" sz="3125" noProof="1">
              <a:solidFill>
                <a:schemeClr val="dk1"/>
              </a:solidFill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3554" name="矩形 2"/>
          <p:cNvSpPr/>
          <p:nvPr>
            <p:custDataLst>
              <p:tags r:id="rId6"/>
            </p:custDataLst>
          </p:nvPr>
        </p:nvSpPr>
        <p:spPr>
          <a:xfrm>
            <a:off x="736600" y="1804988"/>
            <a:ext cx="10420350" cy="43040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/>
            <a:r>
              <a:rPr lang="zh-CN" altLang="en-US" sz="234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有一天，那个农民照例早上去地里劳动，回家却见到灶上有香喷喷的米饭，厨房里有美味可口的鱼肉蔬菜，茶壶里有烧开的热水，第二天回来又是这样。两天，三天</a:t>
            </a:r>
            <a:r>
              <a:rPr lang="en-US" altLang="zh-CN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r>
              <a:rPr lang="zh-CN" altLang="en-US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天天如此，那个农民决定要把事情弄清楚，第二天鸡叫头遍，他像以往一样，扛着锄头下田去劳动，天一黑他就匆匆赶回家，想看一看是哪一位好心人。他大老远就看到自家屋顶的烟囱已炊烟袅袅，他加快脚步，要亲眼看一下究竟是谁在烧火煮饭。可是当他蹑手蹑脚，贴近门缝往里看时，家里毫无动静，走进门，只见桌上饭菜飘香，灶中火仍在烧着，水在锅里沸腾，还没来得及舀起，只是热心的烧饭人不见了。一天又过去。那个农民又起了个大早，鸡叫下地，天没亮就往家里赶。家里</a:t>
            </a:r>
            <a:endParaRPr lang="zh-CN" altLang="en-US" sz="2735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9075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交际范例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5601" name="矩形 2"/>
          <p:cNvSpPr/>
          <p:nvPr>
            <p:custDataLst>
              <p:tags r:id="rId5"/>
            </p:custDataLst>
          </p:nvPr>
        </p:nvSpPr>
        <p:spPr>
          <a:xfrm>
            <a:off x="736600" y="823913"/>
            <a:ext cx="10418763" cy="5146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fontAlgn="base"/>
            <a:r>
              <a:rPr lang="zh-CN" altLang="en-US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炊烟还未升起，于是青年悄悄靠近篱笆墙，躲在暗处，全神贯注地看着自己屋里的一切。不一会儿，他终于看到一个年轻美丽的姑娘从水缸里缓缓走出，身上的衣裳并没有因水而有稍微的湿润。这姑娘移步到了灶前，就开始烧火做菜煮饭。</a:t>
            </a:r>
            <a:endParaRPr lang="en-US" altLang="zh-CN" sz="2735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base"/>
            <a:r>
              <a:rPr lang="en-US" altLang="zh-CN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年轻人看得真真切切，连忙飞快地跑进门，走到水缸边，一看，自己捡回的大田螺只剩下个空壳。他惊奇地拿着空壳看了又看，然后走到灶前，向正在烧火煮饭的年轻姑娘问道：“请问这位姑娘，您从什么地方来</a:t>
            </a:r>
            <a:r>
              <a:rPr lang="en-US" altLang="zh-CN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r>
              <a:rPr lang="zh-CN" altLang="en-US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为什么要帮我烧饭</a:t>
            </a:r>
            <a:r>
              <a:rPr lang="en-US" altLang="zh-CN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?”</a:t>
            </a:r>
            <a:r>
              <a:rPr lang="zh-CN" altLang="en-US" sz="2735" strike="noStrike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姑娘没想到他会在这个时候出现，大吃一惊，又听他盘问自己的来历，便不知如何是好。年轻姑娘想回到水缸中，却被挡住了去路。青年农民一再追问，年轻姑娘没有办法，只得把实情告诉了他，她就是田螺姑娘。 青年非常喜欢田螺姑娘，后来他们就结了婚。</a:t>
            </a:r>
            <a:endParaRPr lang="zh-CN" altLang="en-US" sz="2735" strike="noStrike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10" name="内容占位符 9" descr="timg (3).jpg"/>
          <p:cNvPicPr>
            <a:picLocks noGrp="1" noChangeAspect="1"/>
          </p:cNvPicPr>
          <p:nvPr>
            <p:ph idx="4294967295"/>
          </p:nvPr>
        </p:nvPicPr>
        <p:blipFill>
          <a:blip r:embed="rId5"/>
          <a:stretch>
            <a:fillRect/>
          </a:stretch>
        </p:blipFill>
        <p:spPr>
          <a:xfrm>
            <a:off x="233680" y="1638300"/>
            <a:ext cx="3867150" cy="3403600"/>
          </a:xfrm>
        </p:spPr>
      </p:pic>
      <p:pic>
        <p:nvPicPr>
          <p:cNvPr id="11" name="图片 10" descr="timg (4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359" y="1555750"/>
            <a:ext cx="3632200" cy="361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标题 4"/>
          <p:cNvSpPr txBox="1"/>
          <p:nvPr/>
        </p:nvSpPr>
        <p:spPr>
          <a:xfrm>
            <a:off x="997109" y="4999038"/>
            <a:ext cx="3752850" cy="11922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0" hangingPunct="0">
              <a:buSzTx/>
            </a:pPr>
            <a:r>
              <a:rPr lang="en-US" altLang="zh-CN" sz="36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36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嫦娥奔月</a:t>
            </a:r>
            <a:r>
              <a:rPr lang="en-US" altLang="zh-CN" sz="3600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》</a:t>
            </a:r>
            <a:endParaRPr lang="en-US" altLang="zh-CN" sz="3600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13" name="图片 12" descr="timg (5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0335" y="1663700"/>
            <a:ext cx="4165600" cy="3441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标题 4"/>
          <p:cNvSpPr txBox="1"/>
          <p:nvPr>
            <p:custDataLst>
              <p:tags r:id="rId8"/>
            </p:custDataLst>
          </p:nvPr>
        </p:nvSpPr>
        <p:spPr>
          <a:xfrm>
            <a:off x="6852890" y="4999038"/>
            <a:ext cx="3752850" cy="11922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eaLnBrk="0" hangingPunct="0">
              <a:buSzTx/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夸父追日</a:t>
            </a: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endParaRPr lang="en-US" altLang="zh-CN" sz="3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78849" name="TextBox 5"/>
          <p:cNvSpPr txBox="1"/>
          <p:nvPr>
            <p:custDataLst>
              <p:tags r:id="rId5"/>
            </p:custDataLst>
          </p:nvPr>
        </p:nvSpPr>
        <p:spPr>
          <a:xfrm>
            <a:off x="1162050" y="1868488"/>
            <a:ext cx="104203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8850" name="标题 1"/>
          <p:cNvSpPr>
            <a:spLocks noGrp="1"/>
          </p:cNvSpPr>
          <p:nvPr>
            <p:ph type="title" idx="4294967295"/>
          </p:nvPr>
        </p:nvSpPr>
        <p:spPr>
          <a:xfrm>
            <a:off x="0" y="640080"/>
            <a:ext cx="3127375" cy="88392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《</a:t>
            </a: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夸父追日</a:t>
            </a: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》</a:t>
            </a:r>
            <a:endParaRPr lang="en-US" altLang="zh-CN" sz="3600" b="1" dirty="0">
              <a:solidFill>
                <a:schemeClr val="accent1">
                  <a:lumMod val="50000"/>
                </a:schemeClr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16" name="TextBox 15"/>
          <p:cNvSpPr txBox="1"/>
          <p:nvPr>
            <p:custDataLst>
              <p:tags r:id="rId6"/>
            </p:custDataLst>
          </p:nvPr>
        </p:nvSpPr>
        <p:spPr>
          <a:xfrm>
            <a:off x="349885" y="1450975"/>
            <a:ext cx="11580495" cy="5169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很久很久以前，有个名叫夸父的巨人。他看见太阳每天从东方升起，在西方落下，接着就是漫长的黑夜，直到第二天早晨太阳才又从东方升起。夸父心想：“每天夜里，太阳躲到哪里去了呢？我不喜欢黑暗，我喜欢光明！我要去追赶太阳，把它抓住，叫它固定在天上，让大地永远充满光明。”</a:t>
            </a:r>
            <a:br>
              <a:rPr lang="zh-CN" altLang="en-US" sz="2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于是夸父拿着手杖，提起长腿，迈开大步，像风似的奔跑，向着西斜的太阳追去，一眨眼就跑了两千里。他一直追到虞渊，也就是太阳落下去的地方。还没等太阳落下去，夸父就追到了。一团又红又亮的火球，照着他的全身，他无比欢喜地举起两条巨大的手臂，想把这团火球抓住。</a:t>
            </a:r>
            <a:br>
              <a:rPr lang="zh-CN" altLang="en-US" sz="2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就在这时候，夸父的喉咙干得直冒烟。他实在是太渴、太累了。夸父伏下身子，去喝黄河、渭河里的水。咕嘟咕嘟，霎时间两条大河都给他喝干了，可是还没止住口渴。</a:t>
            </a:r>
            <a:endParaRPr lang="zh-CN" altLang="en-US" sz="2200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1162050" y="1868488"/>
            <a:ext cx="1042035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9874" name="标题 1"/>
          <p:cNvSpPr>
            <a:spLocks noGrp="1"/>
          </p:cNvSpPr>
          <p:nvPr>
            <p:ph type="title" idx="4294967295"/>
          </p:nvPr>
        </p:nvSpPr>
        <p:spPr>
          <a:xfrm>
            <a:off x="0" y="414655"/>
            <a:ext cx="3127375" cy="88392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《</a:t>
            </a: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夸父追日</a:t>
            </a:r>
            <a:r>
              <a:rPr lang="en-US" altLang="zh-CN" sz="3600" b="1" dirty="0">
                <a:solidFill>
                  <a:schemeClr val="accent1">
                    <a:lumMod val="50000"/>
                  </a:schemeClr>
                </a:solidFill>
                <a:latin typeface="汉仪乐喵体W" charset="0"/>
                <a:ea typeface="汉仪乐喵体W" charset="0"/>
                <a:sym typeface="+mn-ea"/>
              </a:rPr>
              <a:t>》</a:t>
            </a:r>
            <a:endParaRPr lang="en-US" altLang="zh-CN" sz="3600" b="1" dirty="0">
              <a:solidFill>
                <a:schemeClr val="accent1">
                  <a:lumMod val="50000"/>
                </a:schemeClr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16" name="TextBox 15"/>
          <p:cNvSpPr txBox="1"/>
          <p:nvPr>
            <p:custDataLst>
              <p:tags r:id="rId6"/>
            </p:custDataLst>
          </p:nvPr>
        </p:nvSpPr>
        <p:spPr>
          <a:xfrm>
            <a:off x="759460" y="1298575"/>
            <a:ext cx="1098169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夸父又向北方跑去，想去喝大泽里的水。那大泽，又叫“瀚海”，有上千里宽。他还没到大泽，就像一座大山颓然倒了下来，大地和山河都因为他的倒下而发出巨响。这时，太阳正在虞渊落下去，把最后几缕金色的光辉洒在夸父的脸上。夸父遗憾地看着西沉的太阳，长叹一声，便把手杖奋力向前一抛，闭上眼睛长眠了。</a:t>
            </a:r>
            <a:b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</a:br>
            <a:r>
              <a:rPr lang="zh-CN" altLang="en-US" sz="2400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第二天早晨，当太阳从东方升起，金光普照大地的时候，昨天倒在原野的夸父，已经变成了一座大山。山的南边，有一大片枝叶茂密、鲜果累累的桃林，那是夸父的手杖变成的。树上味道鲜美的桃子，给追寻光明的人解渴，使他们精神百倍，奋勇前行。</a:t>
            </a:r>
            <a:endParaRPr lang="zh-CN" altLang="en-US" sz="2400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9" name="矩形 1"/>
          <p:cNvSpPr/>
          <p:nvPr/>
        </p:nvSpPr>
        <p:spPr>
          <a:xfrm>
            <a:off x="1028700" y="793750"/>
            <a:ext cx="10058400" cy="2334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fontAlgn="base" hangingPunct="1">
              <a:lnSpc>
                <a:spcPct val="130000"/>
              </a:lnSpc>
            </a:pPr>
            <a:r>
              <a:rPr lang="zh-CN" altLang="en-US" sz="3735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</a:rPr>
              <a:t>比一比：</a:t>
            </a:r>
            <a:endParaRPr lang="zh-CN" altLang="en-US" sz="3735" b="1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lvl="0" eaLnBrk="1" fontAlgn="base" hangingPunct="1">
              <a:lnSpc>
                <a:spcPct val="130000"/>
              </a:lnSpc>
            </a:pPr>
            <a:r>
              <a:rPr lang="zh-CN" altLang="en-US" sz="3735" b="1" strike="noStrike" noProof="1">
                <a:solidFill>
                  <a:srgbClr val="000000"/>
                </a:solidFill>
                <a:latin typeface="幼圆" charset="0"/>
                <a:ea typeface="幼圆" charset="0"/>
                <a:cs typeface="+mn-cs"/>
              </a:rPr>
              <a:t>各小组派代表上台表演，看看谁讲的故事最有吸引人、最有创意？</a:t>
            </a:r>
            <a:endParaRPr lang="zh-CN" altLang="en-US" sz="3735" b="1" strike="noStrike" noProof="1">
              <a:solidFill>
                <a:srgbClr val="000000"/>
              </a:solidFill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lum contrast="36000"/>
          </a:blip>
          <a:srcRect l="53434" t="13241" r="202" b="26351"/>
          <a:stretch>
            <a:fillRect/>
          </a:stretch>
        </p:blipFill>
        <p:spPr>
          <a:xfrm>
            <a:off x="3320415" y="3133725"/>
            <a:ext cx="7604760" cy="3058795"/>
          </a:xfrm>
          <a:prstGeom prst="flowChartPunchedTape">
            <a:avLst/>
          </a:prstGeom>
          <a:effectLst>
            <a:softEdge rad="127000"/>
          </a:effectLst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3545" y="598170"/>
            <a:ext cx="294322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交际内容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590165" y="567055"/>
            <a:ext cx="415290" cy="33083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613660" y="879475"/>
            <a:ext cx="365125" cy="35687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257300" y="2060575"/>
            <a:ext cx="10012363" cy="2738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4265" b="1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3600" b="1" noProof="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民间故事语言平实，情节生动，深受人们的喜爱。除了《猎人海力布》《牛郎织女》，你还知道哪些民间故事？我们来开个民间故事会吧。</a:t>
            </a:r>
            <a:endParaRPr lang="zh-CN" altLang="en-US" sz="3600" b="1" noProof="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12" name="图片 11" descr="timg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013" y="1323975"/>
            <a:ext cx="10414000" cy="44132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1538288" y="1063625"/>
            <a:ext cx="9155113" cy="1597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 strike="noStrike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要想把故事讲得生动、有吸引力，你可以试试下面的方法。</a:t>
            </a:r>
            <a:endParaRPr lang="zh-CN" altLang="en-US" sz="3200" b="1" strike="noStrike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cs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1587500" y="3063875"/>
            <a:ext cx="8728075" cy="612775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shade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121917" tIns="60958" rIns="121917" bIns="60958">
            <a:spAutoFit/>
          </a:bodyPr>
          <a:lstStyle/>
          <a:p>
            <a:pPr fontAlgn="base"/>
            <a:r>
              <a:rPr lang="zh-CN" altLang="en-US" sz="32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可以丰富故事里的细节，</a:t>
            </a:r>
            <a:r>
              <a:rPr lang="zh-CN" altLang="en-US" sz="3200" b="1" strike="noStrike" noProof="1">
                <a:solidFill>
                  <a:schemeClr val="lt1"/>
                </a:solidFill>
                <a:latin typeface="幼圆" charset="0"/>
                <a:ea typeface="幼圆" charset="0"/>
                <a:sym typeface="+mn-ea"/>
              </a:rPr>
              <a:t>适当添加人物对话</a:t>
            </a:r>
            <a:r>
              <a:rPr lang="zh-CN" altLang="en-US" sz="3200" b="1" strike="noStrike" noProof="1">
                <a:solidFill>
                  <a:schemeClr val="lt1"/>
                </a:solidFill>
                <a:latin typeface="幼圆" charset="0"/>
                <a:ea typeface="幼圆" charset="0"/>
              </a:rPr>
              <a:t>。</a:t>
            </a:r>
            <a:endParaRPr lang="zh-CN" altLang="en-US" sz="3200" b="1" strike="noStrike" noProof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7"/>
            </p:custDataLst>
          </p:nvPr>
        </p:nvSpPr>
        <p:spPr>
          <a:xfrm>
            <a:off x="2549525" y="4098925"/>
            <a:ext cx="8526463" cy="612775"/>
          </a:xfrm>
          <a:prstGeom prst="rect">
            <a:avLst/>
          </a:prstGeom>
          <a:solidFill>
            <a:schemeClr val="accent4"/>
          </a:solidFill>
          <a:ln>
            <a:solidFill>
              <a:schemeClr val="lt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121917" tIns="60958" rIns="121917" bIns="60958">
            <a:spAutoFit/>
          </a:bodyPr>
          <a:lstStyle/>
          <a:p>
            <a:pPr fontAlgn="base"/>
            <a:r>
              <a:rPr lang="zh-CN" altLang="en-US" sz="3200" b="1" strike="noStrike" noProof="1">
                <a:solidFill>
                  <a:srgbClr val="FFFFFF"/>
                </a:solidFill>
                <a:latin typeface="幼圆" charset="0"/>
                <a:ea typeface="幼圆" charset="0"/>
              </a:rPr>
              <a:t>可以细致描绘人物形象，添加更多具体的描写。</a:t>
            </a:r>
            <a:endParaRPr lang="zh-CN" altLang="en-US" sz="3200" b="1" strike="noStrike" noProof="1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3117850" y="5408613"/>
            <a:ext cx="8501063" cy="612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121917" tIns="60958" rIns="121917" bIns="60958">
            <a:spAutoFit/>
          </a:bodyPr>
          <a:lstStyle/>
          <a:p>
            <a:pPr fontAlgn="base"/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幼圆" charset="0"/>
              </a:rPr>
              <a:t>还可以配上相应的动作和表情，听众身临其境。</a:t>
            </a:r>
            <a:endParaRPr lang="zh-CN" altLang="en-US" sz="3200" b="1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2" grpId="0" bldLvl="0" animBg="1"/>
      <p:bldP spid="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3545" y="598170"/>
            <a:ext cx="294322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交际目标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590165" y="567055"/>
            <a:ext cx="415290" cy="330835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613660" y="879475"/>
            <a:ext cx="365125" cy="356870"/>
          </a:xfrm>
          <a:prstGeom prst="line">
            <a:avLst/>
          </a:prstGeom>
          <a:ln w="317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815975" y="2436813"/>
            <a:ext cx="10709275" cy="17583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zh-CN" altLang="zh-CN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）讲故事时能适当丰富故事里的细节；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>
              <a:lnSpc>
                <a:spcPct val="125000"/>
              </a:lnSpc>
              <a:spcBef>
                <a:spcPts val="1000"/>
              </a:spcBef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）讲故事时能配上相应的动作和表情。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圆角矩形 7"/>
          <p:cNvSpPr/>
          <p:nvPr>
            <p:custDataLst>
              <p:tags r:id="rId5"/>
            </p:custDataLst>
          </p:nvPr>
        </p:nvSpPr>
        <p:spPr bwMode="auto">
          <a:xfrm>
            <a:off x="3142615" y="2254250"/>
            <a:ext cx="7484110" cy="317754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solidFill>
              <a:srgbClr val="4BACC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3270885" y="2517140"/>
            <a:ext cx="7228840" cy="2651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1.</a:t>
            </a:r>
            <a:r>
              <a:rPr lang="zh-CN" altLang="en-US" sz="3200" b="1" strike="noStrike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活动前，我们可以通过书籍、网络、报纸等渠道搜集相关的民间故事，也可以访问附近会讲民间故事的人，听他们讲故事。</a:t>
            </a:r>
            <a:endParaRPr lang="zh-CN" altLang="en-US" sz="3200" b="1" strike="noStrike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3368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2710815" y="1921510"/>
            <a:ext cx="8658225" cy="33229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zh-CN" altLang="en-US" sz="28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28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选定一个自己感兴趣、内容积极健康的民间故事，运用梳理主要情节、抓住人物线索、借助图示等方法将故事内容梳理清楚，再把故事中有趣的部分多读几遍，在脑海中留下深刻的印象。可以讲述故事中一个情节，也可以是整个故事。</a:t>
            </a:r>
            <a:endParaRPr lang="zh-CN" altLang="en-US" sz="2800" b="1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6289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090613" y="2062163"/>
            <a:ext cx="7918450" cy="3784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3.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讲述故事时，发挥自己的想象，适当丰富故事的情节，可以设想人物会怎样说、怎样做。还可以细致描绘人物形象，添加人物心理活动。</a:t>
            </a:r>
            <a:r>
              <a:rPr lang="zh-CN" altLang="en-US" sz="3200" b="1" u="sng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  <a:sym typeface="+mn-ea"/>
              </a:rPr>
              <a:t>注意，人物对话把间接引语改为直接引语。</a:t>
            </a:r>
            <a:endParaRPr lang="zh-CN" altLang="en-US" sz="3200" b="1" u="sng" noProof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368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6" name="图片 5" descr="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8841" y="3123455"/>
            <a:ext cx="2014220" cy="20142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395663" y="2306638"/>
            <a:ext cx="7675562" cy="2306955"/>
          </a:xfrm>
          <a:prstGeom prst="rect">
            <a:avLst/>
          </a:prstGeom>
          <a:solidFill>
            <a:srgbClr val="F8CBAD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buSzTx/>
              <a:buFont typeface="Arial" panose="020B0604020202020204" pitchFamily="34" charset="0"/>
            </a:pPr>
            <a:r>
              <a:rPr lang="en-US" altLang="zh-CN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4.</a:t>
            </a: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根据故事中人物的动作、神态和对话，模仿人物的动作、表情和语气，把故事讲得生动、有吸引力，使听众身临其境。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3680" y="617855"/>
            <a:ext cx="2662555" cy="5835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1200" cap="none" spc="1200" normalizeH="0" baseline="0" noProof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cs typeface="+mn-cs"/>
              </a:rPr>
              <a:t>交际指导</a:t>
            </a:r>
            <a:endParaRPr kumimoji="0" lang="zh-CN" altLang="en-US" sz="3200" b="1" i="0" u="none" strike="noStrike" kern="1200" cap="none" spc="1200" normalizeH="0" baseline="0" noProof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0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4"/>
  <p:tag name="KSO_WM_UNIT_TEXT_FILL_TYPE" val="1"/>
</p:tagLst>
</file>

<file path=ppt/tags/tag106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LINE_FORE_SCHEMECOLOR_INDEX_BRIGHTNESS" val="0"/>
  <p:tag name="KSO_WM_UNIT_LINE_FORE_SCHEMECOLOR_INDEX" val="2"/>
  <p:tag name="KSO_WM_UNIT_LINE_FILL_TYPE" val="2"/>
</p:tagLst>
</file>

<file path=ppt/tags/tag107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LINE_FORE_SCHEMECOLOR_INDEX_BRIGHTNESS" val="0"/>
  <p:tag name="KSO_WM_UNIT_LINE_FORE_SCHEMECOLOR_INDEX" val="7"/>
  <p:tag name="KSO_WM_UNIT_LINE_FILL_TYPE" val="2"/>
</p:tagLst>
</file>

<file path=ppt/tags/tag10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15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116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11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12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24.xml><?xml version="1.0" encoding="utf-8"?>
<p:tagLst xmlns:p="http://schemas.openxmlformats.org/presentationml/2006/main">
  <p:tag name="KSO_WM_UNIT_FILL_FORE_SCHEMECOLOR_INDEX_BRIGHTNESS" val="0.6"/>
  <p:tag name="KSO_WM_UNIT_FILL_FORE_SCHEMECOLOR_INDEX" val="10"/>
  <p:tag name="KSO_WM_UNIT_FILL_TYPE" val="1"/>
</p:tagLst>
</file>

<file path=ppt/tags/tag12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PLACING_PICTURE_USER_VIEWPORT" val="{&quot;height&quot;:3172,&quot;width&quot;:3172}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0-11-26T16:18:21&quot;,&#10;    &quot;max&quot;: 2.2635872880982788e-05,&#10;    &quot;parentMax&quot;: {&#10;        &quot;max&quot;: 23.220000000000027&#10;    },&#10;    &quot;topChanged&quot;: 2.263587288098279e-05&#10;}&#10;"/>
  <p:tag name="KSO_WM_UNIT_LAST_MAX_FONTSIZE" val="1200"/>
</p:tagLst>
</file>

<file path=ppt/tags/tag133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62.8537776240596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15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COMMONDATA" val="eyJoZGlkIjoiZWE3NjZlYjJkMjNiZjRmNDUwNDg2MDIyMjNiOTJhMjA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6002dfa5-2e6a-4599-a84e-95e5bd2254e4}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cd5aab1-1fde-418a-846f-5081e768d711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1912</Words>
  <Application>WPS 演示</Application>
  <PresentationFormat>宽屏</PresentationFormat>
  <Paragraphs>69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黑体</vt:lpstr>
      <vt:lpstr>楷体</vt:lpstr>
      <vt:lpstr>Calibri Light</vt:lpstr>
      <vt:lpstr>Calibri</vt:lpstr>
      <vt:lpstr>等线</vt:lpstr>
      <vt:lpstr>微软雅黑</vt:lpstr>
      <vt:lpstr>等线 Light</vt:lpstr>
      <vt:lpstr>Arial Unicode MS</vt:lpstr>
      <vt:lpstr>幼圆</vt:lpstr>
      <vt:lpstr>汉仪乐喵体W</vt:lpstr>
      <vt:lpstr>汉仪乐喵体W</vt:lpstr>
      <vt:lpstr>Segoe Print</vt:lpstr>
      <vt:lpstr>3_Office 主题​​</vt:lpstr>
      <vt:lpstr>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《夸父追日》</vt:lpstr>
      <vt:lpstr>《夸父追日》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13</cp:revision>
  <dcterms:created xsi:type="dcterms:W3CDTF">2021-01-17T16:27:00Z</dcterms:created>
  <dcterms:modified xsi:type="dcterms:W3CDTF">2022-05-23T06:08:18Z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9733B2179BBC47F0B4B2841D7AB719F5</vt:lpwstr>
  </property>
</Properties>
</file>