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18"/>
  </p:notesMasterIdLst>
  <p:sldIdLst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191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gs" Target="tags/tag354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DBF2BF9-02FA-44CC-9BC1-EE73436BAF6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DBF2BF9-02FA-44CC-9BC1-EE73436BAF6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6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tags" Target="../tags/tag324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26.xml"/><Relationship Id="rId1" Type="http://schemas.openxmlformats.org/officeDocument/2006/relationships/tags" Target="../tags/tag31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5.xml"/><Relationship Id="rId8" Type="http://schemas.openxmlformats.org/officeDocument/2006/relationships/tags" Target="../tags/tag334.xml"/><Relationship Id="rId7" Type="http://schemas.openxmlformats.org/officeDocument/2006/relationships/tags" Target="../tags/tag333.xml"/><Relationship Id="rId6" Type="http://schemas.openxmlformats.org/officeDocument/2006/relationships/tags" Target="../tags/tag33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40.xml"/><Relationship Id="rId13" Type="http://schemas.openxmlformats.org/officeDocument/2006/relationships/tags" Target="../tags/tag339.xml"/><Relationship Id="rId12" Type="http://schemas.openxmlformats.org/officeDocument/2006/relationships/tags" Target="../tags/tag338.xml"/><Relationship Id="rId11" Type="http://schemas.openxmlformats.org/officeDocument/2006/relationships/tags" Target="../tags/tag337.xml"/><Relationship Id="rId10" Type="http://schemas.openxmlformats.org/officeDocument/2006/relationships/tags" Target="../tags/tag336.xml"/><Relationship Id="rId1" Type="http://schemas.openxmlformats.org/officeDocument/2006/relationships/tags" Target="../tags/tag32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9.xml"/><Relationship Id="rId8" Type="http://schemas.openxmlformats.org/officeDocument/2006/relationships/tags" Target="../tags/tag348.xml"/><Relationship Id="rId7" Type="http://schemas.openxmlformats.org/officeDocument/2006/relationships/tags" Target="../tags/tag347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" Type="http://schemas.openxmlformats.org/officeDocument/2006/relationships/tags" Target="../tags/tag342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50.xml"/><Relationship Id="rId1" Type="http://schemas.openxmlformats.org/officeDocument/2006/relationships/tags" Target="../tags/tag341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image" Target="../media/image9.png"/><Relationship Id="rId1" Type="http://schemas.openxmlformats.org/officeDocument/2006/relationships/tags" Target="../tags/tag35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43.xml"/><Relationship Id="rId11" Type="http://schemas.openxmlformats.org/officeDocument/2006/relationships/image" Target="../media/image12.jpeg"/><Relationship Id="rId10" Type="http://schemas.openxmlformats.org/officeDocument/2006/relationships/image" Target="../media/image11.jpeg"/><Relationship Id="rId1" Type="http://schemas.openxmlformats.org/officeDocument/2006/relationships/tags" Target="../tags/tag2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53.xml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63.xml"/><Relationship Id="rId1" Type="http://schemas.openxmlformats.org/officeDocument/2006/relationships/tags" Target="../tags/tag25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73.xml"/><Relationship Id="rId11" Type="http://schemas.openxmlformats.org/officeDocument/2006/relationships/image" Target="../media/image14.GIF"/><Relationship Id="rId10" Type="http://schemas.openxmlformats.org/officeDocument/2006/relationships/image" Target="../media/image13.jpeg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84.xml"/><Relationship Id="rId13" Type="http://schemas.openxmlformats.org/officeDocument/2006/relationships/tags" Target="../tags/tag283.xml"/><Relationship Id="rId12" Type="http://schemas.openxmlformats.org/officeDocument/2006/relationships/image" Target="../media/image15.GIF"/><Relationship Id="rId11" Type="http://schemas.openxmlformats.org/officeDocument/2006/relationships/hyperlink" Target="http://www.3lian.com/gif/DetailView.htm?Detail=http://img4.3lian.com/sucai/img1/79/052916.gif" TargetMode="External"/><Relationship Id="rId10" Type="http://schemas.openxmlformats.org/officeDocument/2006/relationships/image" Target="../media/image11.jpeg"/><Relationship Id="rId1" Type="http://schemas.openxmlformats.org/officeDocument/2006/relationships/tags" Target="../tags/tag27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95.xml"/><Relationship Id="rId13" Type="http://schemas.openxmlformats.org/officeDocument/2006/relationships/tags" Target="../tags/tag294.xml"/><Relationship Id="rId12" Type="http://schemas.openxmlformats.org/officeDocument/2006/relationships/image" Target="../media/image15.GIF"/><Relationship Id="rId11" Type="http://schemas.openxmlformats.org/officeDocument/2006/relationships/hyperlink" Target="http://www.3lian.com/gif/DetailView.htm?Detail=http://img4.3lian.com/sucai/img1/79/052916.gif" TargetMode="External"/><Relationship Id="rId10" Type="http://schemas.openxmlformats.org/officeDocument/2006/relationships/image" Target="../media/image11.jpeg"/><Relationship Id="rId1" Type="http://schemas.openxmlformats.org/officeDocument/2006/relationships/tags" Target="../tags/tag28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4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3" Type="http://schemas.openxmlformats.org/officeDocument/2006/relationships/tags" Target="../tags/tag298.xml"/><Relationship Id="rId2" Type="http://schemas.openxmlformats.org/officeDocument/2006/relationships/tags" Target="../tags/tag297.xml"/><Relationship Id="rId16" Type="http://schemas.openxmlformats.org/officeDocument/2006/relationships/slideLayout" Target="../slideLayouts/slideLayout11.xml"/><Relationship Id="rId15" Type="http://schemas.openxmlformats.org/officeDocument/2006/relationships/tags" Target="../tags/tag306.xml"/><Relationship Id="rId14" Type="http://schemas.openxmlformats.org/officeDocument/2006/relationships/image" Target="../media/image16.png"/><Relationship Id="rId13" Type="http://schemas.openxmlformats.org/officeDocument/2006/relationships/slide" Target="slide1.xml"/><Relationship Id="rId12" Type="http://schemas.openxmlformats.org/officeDocument/2006/relationships/tags" Target="../tags/tag305.xml"/><Relationship Id="rId11" Type="http://schemas.openxmlformats.org/officeDocument/2006/relationships/image" Target="../media/image15.GIF"/><Relationship Id="rId10" Type="http://schemas.openxmlformats.org/officeDocument/2006/relationships/hyperlink" Target="http://www.3lian.com/gif/DetailView.htm?Detail=http://img4.3lian.com/sucai/img1/79/052916.gif" TargetMode="External"/><Relationship Id="rId1" Type="http://schemas.openxmlformats.org/officeDocument/2006/relationships/tags" Target="../tags/tag29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tags" Target="../tags/tag313.xml"/><Relationship Id="rId6" Type="http://schemas.openxmlformats.org/officeDocument/2006/relationships/tags" Target="../tags/tag312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" Type="http://schemas.openxmlformats.org/officeDocument/2006/relationships/tags" Target="../tags/tag308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16.xml"/><Relationship Id="rId1" Type="http://schemas.openxmlformats.org/officeDocument/2006/relationships/tags" Target="../tags/tag3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817513" y="1574632"/>
            <a:ext cx="5037122" cy="45012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版六年级上册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第七单元 21课 文言文二则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sym typeface="+mn-ea"/>
              </a:rPr>
              <a:t>书戴嵩画牛  (第二课时)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926908" y="2572068"/>
            <a:ext cx="8229600" cy="114300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b="1" dirty="0">
                <a:solidFill>
                  <a:srgbClr val="000000"/>
                </a:solidFill>
                <a:latin typeface="汉仪乐喵体W" charset="0"/>
                <a:ea typeface="汉仪乐喵体W" charset="0"/>
                <a:sym typeface="+mn-ea"/>
              </a:rPr>
              <a:t>处士</a:t>
            </a:r>
            <a:r>
              <a:rPr lang="zh-CN" altLang="en-US" b="1" dirty="0">
                <a:solidFill>
                  <a:srgbClr val="000000"/>
                </a:solidFill>
                <a:latin typeface="汉仪乐喵体W" charset="0"/>
                <a:ea typeface="汉仪乐喵体W" charset="0"/>
                <a:sym typeface="+mn-ea"/>
              </a:rPr>
              <a:t>笑</a:t>
            </a:r>
            <a:r>
              <a:rPr lang="zh-CN" altLang="en-US" b="1" dirty="0">
                <a:solidFill>
                  <a:srgbClr val="000000"/>
                </a:solidFill>
                <a:latin typeface="汉仪乐喵体W" charset="0"/>
                <a:ea typeface="汉仪乐喵体W" charset="0"/>
                <a:sym typeface="+mn-ea"/>
              </a:rPr>
              <a:t>而</a:t>
            </a:r>
            <a:r>
              <a:rPr lang="zh-CN" altLang="en-US" b="1" dirty="0">
                <a:solidFill>
                  <a:srgbClr val="000000"/>
                </a:solidFill>
                <a:latin typeface="汉仪乐喵体W" charset="0"/>
                <a:ea typeface="汉仪乐喵体W" charset="0"/>
                <a:sym typeface="+mn-ea"/>
              </a:rPr>
              <a:t>然之</a:t>
            </a:r>
            <a:endParaRPr lang="zh-CN" altLang="en-US" b="1" dirty="0">
              <a:solidFill>
                <a:srgbClr val="000000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40463" y="3715068"/>
            <a:ext cx="41402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认为他说得对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291" name="TextBox 8"/>
          <p:cNvSpPr txBox="1"/>
          <p:nvPr/>
        </p:nvSpPr>
        <p:spPr>
          <a:xfrm>
            <a:off x="1703388" y="634365"/>
            <a:ext cx="867727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 eaLnBrk="0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杜处士如此珍爱的画被牧童“拊掌大笑”，他是什么样的态度？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5403215" y="3775710"/>
            <a:ext cx="0" cy="8636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77043" y="4638993"/>
            <a:ext cx="2881312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化解尴尬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对牧童的赞许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6" name="组合 1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416685" y="847090"/>
            <a:ext cx="9144000" cy="1081088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 eaLnBrk="0" fontAlgn="base" hangingPunct="0">
              <a:lnSpc>
                <a:spcPct val="100000"/>
              </a:lnSpc>
              <a:buClrTx/>
              <a:buSzTx/>
              <a:buFontTx/>
            </a:pPr>
            <a:r>
              <a:rPr lang="zh-CN" altLang="en-US" sz="3555" b="1" dirty="0" smtClean="0">
                <a:solidFill>
                  <a:srgbClr val="000000"/>
                </a:solidFill>
                <a:latin typeface="汉仪乐喵体W" charset="0"/>
                <a:ea typeface="汉仪乐喵体W" charset="0"/>
                <a:sym typeface="+mn-ea"/>
              </a:rPr>
              <a:t>用简洁的语言提炼本文所叙故事的要点</a:t>
            </a:r>
            <a:endParaRPr lang="zh-CN" altLang="en-US" sz="3555" b="1" dirty="0" smtClean="0">
              <a:solidFill>
                <a:srgbClr val="000000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13314" name="内容占位符 2"/>
          <p:cNvSpPr>
            <a:spLocks noGrp="1"/>
          </p:cNvSpPr>
          <p:nvPr>
            <p:ph idx="4294967295"/>
          </p:nvPr>
        </p:nvSpPr>
        <p:spPr>
          <a:xfrm>
            <a:off x="1736090" y="1584325"/>
            <a:ext cx="10668000" cy="2708275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时间：</a:t>
            </a: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</a:t>
            </a: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</a:t>
            </a:r>
            <a:endParaRPr lang="zh-CN" altLang="en-US" sz="3555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地点：</a:t>
            </a: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</a:t>
            </a: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</a:t>
            </a:r>
            <a:endParaRPr lang="zh-CN" altLang="en-US" sz="3555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人物：</a:t>
            </a: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       </a:t>
            </a: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</a:t>
            </a:r>
            <a:endParaRPr lang="zh-CN" altLang="en-US" sz="3555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事件经过：处士尤爱戴嵩</a:t>
            </a: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《</a:t>
            </a: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牛</a:t>
            </a:r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》</a:t>
            </a:r>
            <a:endParaRPr lang="zh-CN" altLang="en-US" sz="3555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下箭头 3"/>
          <p:cNvSpPr/>
          <p:nvPr>
            <p:custDataLst>
              <p:tags r:id="rId10"/>
            </p:custDataLst>
          </p:nvPr>
        </p:nvSpPr>
        <p:spPr>
          <a:xfrm>
            <a:off x="5951538" y="3933825"/>
            <a:ext cx="73025" cy="358775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3555" b="1" strike="noStrike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>
            <p:custDataLst>
              <p:tags r:id="rId11"/>
            </p:custDataLst>
          </p:nvPr>
        </p:nvSpPr>
        <p:spPr>
          <a:xfrm>
            <a:off x="4295775" y="4365625"/>
            <a:ext cx="3384550" cy="576263"/>
          </a:xfrm>
          <a:prstGeom prst="rect">
            <a:avLst/>
          </a:prstGeom>
          <a:solidFill>
            <a:schemeClr val="lt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3555" b="1" strike="noStrike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下箭头 5"/>
          <p:cNvSpPr/>
          <p:nvPr>
            <p:custDataLst>
              <p:tags r:id="rId12"/>
            </p:custDataLst>
          </p:nvPr>
        </p:nvSpPr>
        <p:spPr>
          <a:xfrm>
            <a:off x="5951538" y="5013325"/>
            <a:ext cx="73025" cy="360363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3555" b="1" strike="noStrike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4295775" y="5445125"/>
            <a:ext cx="3384550" cy="576263"/>
          </a:xfrm>
          <a:prstGeom prst="rect">
            <a:avLst/>
          </a:prstGeom>
          <a:solidFill>
            <a:schemeClr val="lt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3555" b="1" strike="noStrike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5050" y="1557338"/>
            <a:ext cx="1296988" cy="638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幼圆" charset="0"/>
              </a:rPr>
              <a:t>一日</a:t>
            </a:r>
            <a:endParaRPr lang="zh-CN" altLang="en-US" sz="355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8075" y="2185988"/>
            <a:ext cx="1295400" cy="638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幼圆" charset="0"/>
              </a:rPr>
              <a:t>蜀中</a:t>
            </a:r>
            <a:endParaRPr lang="zh-CN" altLang="en-US" sz="355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5050" y="2745740"/>
            <a:ext cx="3604260" cy="638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幼圆" charset="0"/>
              </a:rPr>
              <a:t>杜处士、牧童</a:t>
            </a:r>
            <a:endParaRPr lang="zh-CN" altLang="en-US" sz="355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95775" y="4365625"/>
            <a:ext cx="3526155" cy="638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幼圆" charset="0"/>
              </a:rPr>
              <a:t>牧童见画笑指谬</a:t>
            </a:r>
            <a:endParaRPr lang="zh-CN" altLang="en-US" sz="355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40238" y="5445125"/>
            <a:ext cx="3095625" cy="638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555" b="1" dirty="0">
                <a:solidFill>
                  <a:srgbClr val="000000"/>
                </a:solidFill>
                <a:latin typeface="幼圆" charset="0"/>
                <a:ea typeface="幼圆" charset="0"/>
              </a:rPr>
              <a:t>处士笑而然之</a:t>
            </a:r>
            <a:endParaRPr lang="zh-CN" altLang="en-US" sz="355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3143250" y="1700213"/>
            <a:ext cx="5483225" cy="820737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耕当问奴，织当问婢。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3142933" y="2792730"/>
            <a:ext cx="5483225" cy="820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indent="-342900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600" b="1" kern="1200" cap="none" spc="0" normalizeH="0" baseline="0" noProof="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画牛当问（        ）</a:t>
            </a:r>
            <a:endParaRPr kumimoji="0" lang="zh-CN" altLang="en-US" sz="3600" b="1" kern="1200" cap="none" spc="0" normalizeH="0" baseline="0" noProof="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51538" y="2792413"/>
            <a:ext cx="20161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牧童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24000" y="3716655"/>
            <a:ext cx="98285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做事情应该向内行请教，不管他的地位如何。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341" name="TextBox 8"/>
          <p:cNvSpPr txBox="1"/>
          <p:nvPr/>
        </p:nvSpPr>
        <p:spPr>
          <a:xfrm>
            <a:off x="1524000" y="589915"/>
            <a:ext cx="91440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苏轼写作这篇文章的目的是什么？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097" name="Picture 2" descr="BJ10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4000" y="1137285"/>
            <a:ext cx="9144000" cy="572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67213" y="2420938"/>
            <a:ext cx="3455987" cy="2481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矩形 3080"/>
          <p:cNvSpPr/>
          <p:nvPr/>
        </p:nvSpPr>
        <p:spPr>
          <a:xfrm>
            <a:off x="4151313" y="1484313"/>
            <a:ext cx="3600450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书戴嵩画牛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2" name="内容占位符 2"/>
          <p:cNvSpPr>
            <a:spLocks noGrp="1"/>
          </p:cNvSpPr>
          <p:nvPr>
            <p:ph idx="4294967295"/>
          </p:nvPr>
        </p:nvSpPr>
        <p:spPr>
          <a:xfrm>
            <a:off x="671195" y="1600200"/>
            <a:ext cx="10592435" cy="4565650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30000"/>
              </a:lnSpc>
              <a:buClrTx/>
              <a:buSzTx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苏轼，字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，号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，宋代文学家。是“唐宋八大家”之一。苏轼不仅能诗善文，在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书法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和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绘画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方面也有很深的造诣。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我们还学过他的一首诗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  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唐宋八大家：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韩愈、柳宗元、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苏洵、苏轼、苏辙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、欧阳修、王安石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</a:pP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52713" y="1600200"/>
            <a:ext cx="1728787" cy="730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子瞻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32668" y="1600200"/>
            <a:ext cx="2735262" cy="730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东坡居士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2985" y="3517265"/>
            <a:ext cx="5584190" cy="730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六月二十七日望湖楼醉书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》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6" name="内容占位符 2"/>
          <p:cNvSpPr>
            <a:spLocks noGrp="1"/>
          </p:cNvSpPr>
          <p:nvPr>
            <p:ph idx="4294967295"/>
          </p:nvPr>
        </p:nvSpPr>
        <p:spPr>
          <a:xfrm>
            <a:off x="1076325" y="1352550"/>
            <a:ext cx="9918065" cy="4526280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30000"/>
              </a:lnSpc>
              <a:buClrTx/>
              <a:buSzTx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戴嵩 ，唐代画家。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擅画田家、川原之景，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画水牛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尤为著名，后人谓得“野性筋骨之妙”。相传曾画饮水之牛，水中倒影，唇鼻相连，可见之观察之精微。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从唐代起，画牛、画马成为独立的画科，如韩幹擅长画马，与戴嵩并称为“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韩马戴牛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”。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传世作品有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斗牛图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</a:pP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  <a:sym typeface="+mn-ea"/>
              </a:rPr>
              <a:t>戴嵩其人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169" name="Picture 2" descr="BAS0025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4000" y="873760"/>
            <a:ext cx="9144000" cy="59842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0" name="Picture 4" descr="gif024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91175" y="5229225"/>
            <a:ext cx="858838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5" descr="gif024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11675" y="5229225"/>
            <a:ext cx="858838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Picture 8" descr="gif024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04063" y="5300663"/>
            <a:ext cx="858837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Text Box 11"/>
          <p:cNvSpPr txBox="1"/>
          <p:nvPr/>
        </p:nvSpPr>
        <p:spPr>
          <a:xfrm>
            <a:off x="4079875" y="5445125"/>
            <a:ext cx="4321175" cy="768350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字 词 关</a:t>
            </a:r>
            <a:endParaRPr lang="zh-CN" altLang="en-US" sz="4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4" name="Text Box 12"/>
          <p:cNvSpPr txBox="1"/>
          <p:nvPr/>
        </p:nvSpPr>
        <p:spPr>
          <a:xfrm>
            <a:off x="2099310" y="873760"/>
            <a:ext cx="38163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处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士（       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6813" name="Text Box 13"/>
          <p:cNvSpPr txBox="1"/>
          <p:nvPr/>
        </p:nvSpPr>
        <p:spPr>
          <a:xfrm>
            <a:off x="3792538" y="765175"/>
            <a:ext cx="172878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chǔ</a:t>
            </a:r>
            <a:endParaRPr lang="en-US" altLang="zh-CN" sz="3600" b="1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6" name="Rectangle 16"/>
          <p:cNvSpPr/>
          <p:nvPr/>
        </p:nvSpPr>
        <p:spPr>
          <a:xfrm>
            <a:off x="2135188" y="1626870"/>
            <a:ext cx="3816350" cy="64516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曝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书画（     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6820" name="Text Box 20"/>
          <p:cNvSpPr txBox="1"/>
          <p:nvPr/>
        </p:nvSpPr>
        <p:spPr>
          <a:xfrm>
            <a:off x="4224338" y="1628775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pù</a:t>
            </a:r>
            <a:endParaRPr lang="en-US" altLang="zh-CN" sz="3600" b="1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8" name="Rectangle 22"/>
          <p:cNvSpPr/>
          <p:nvPr/>
        </p:nvSpPr>
        <p:spPr>
          <a:xfrm>
            <a:off x="2135188" y="2361248"/>
            <a:ext cx="3744912" cy="119888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3.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拊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掌（            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6824" name="Text Box 24"/>
          <p:cNvSpPr txBox="1"/>
          <p:nvPr/>
        </p:nvSpPr>
        <p:spPr>
          <a:xfrm>
            <a:off x="4151313" y="2636838"/>
            <a:ext cx="143986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fǔ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80" name="Rectangle 26"/>
          <p:cNvSpPr/>
          <p:nvPr/>
        </p:nvSpPr>
        <p:spPr>
          <a:xfrm>
            <a:off x="1610996" y="3573463"/>
            <a:ext cx="498538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36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4.</a:t>
            </a:r>
            <a:r>
              <a:rPr lang="zh-CN" altLang="en-US" sz="3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戴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嵩</a:t>
            </a:r>
            <a:r>
              <a:rPr lang="zh-CN" altLang="en-US" sz="36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           ）</a:t>
            </a:r>
            <a:endParaRPr lang="zh-CN" altLang="en-US" sz="36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6827" name="Text Box 27"/>
          <p:cNvSpPr txBox="1"/>
          <p:nvPr/>
        </p:nvSpPr>
        <p:spPr>
          <a:xfrm>
            <a:off x="4008438" y="3573463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600" b="1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sōng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82" name="Text Box 30"/>
          <p:cNvSpPr txBox="1"/>
          <p:nvPr/>
        </p:nvSpPr>
        <p:spPr>
          <a:xfrm>
            <a:off x="6450013" y="873760"/>
            <a:ext cx="31686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5.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谬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矣（    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6831" name="Text Box 31"/>
          <p:cNvSpPr txBox="1"/>
          <p:nvPr/>
        </p:nvSpPr>
        <p:spPr>
          <a:xfrm>
            <a:off x="7962900" y="873760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miù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84" name="Rectangle 40"/>
          <p:cNvSpPr/>
          <p:nvPr/>
        </p:nvSpPr>
        <p:spPr>
          <a:xfrm>
            <a:off x="6303011" y="1628775"/>
            <a:ext cx="385953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6.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织当问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婢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  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6843" name="Text Box 43"/>
          <p:cNvSpPr txBox="1"/>
          <p:nvPr/>
        </p:nvSpPr>
        <p:spPr>
          <a:xfrm>
            <a:off x="8543925" y="1628775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bì</a:t>
            </a:r>
            <a:endParaRPr lang="en-US" altLang="zh-CN" sz="3600" b="1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86" name="Rectangle 44"/>
          <p:cNvSpPr/>
          <p:nvPr/>
        </p:nvSpPr>
        <p:spPr>
          <a:xfrm>
            <a:off x="6167438" y="2636838"/>
            <a:ext cx="417671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7.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好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书画（   ）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 </a:t>
            </a:r>
            <a:r>
              <a:rPr lang="zh-CN" altLang="en-US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 </a:t>
            </a:r>
            <a:endParaRPr lang="zh-CN" altLang="en-US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6846" name="Text Box 46"/>
          <p:cNvSpPr txBox="1"/>
          <p:nvPr/>
        </p:nvSpPr>
        <p:spPr>
          <a:xfrm>
            <a:off x="8183563" y="2636838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hào</a:t>
            </a:r>
            <a:endParaRPr lang="en-US" altLang="zh-CN" sz="3600" b="1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88" name="Rectangle 47"/>
          <p:cNvSpPr/>
          <p:nvPr/>
        </p:nvSpPr>
        <p:spPr>
          <a:xfrm>
            <a:off x="5951538" y="3573780"/>
            <a:ext cx="5400675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8.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锦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囊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玉轴（        ）</a:t>
            </a:r>
            <a:r>
              <a:rPr lang="zh-CN" altLang="en-US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 </a:t>
            </a:r>
            <a:r>
              <a:rPr lang="zh-CN" altLang="en-US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 </a:t>
            </a:r>
            <a:endParaRPr lang="zh-CN" altLang="en-US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6848" name="Text Box 48"/>
          <p:cNvSpPr txBox="1"/>
          <p:nvPr/>
        </p:nvSpPr>
        <p:spPr>
          <a:xfrm>
            <a:off x="8820150" y="3573780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náng</a:t>
            </a:r>
            <a:endParaRPr lang="en-US" altLang="zh-CN" sz="3600" b="1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83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83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84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84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684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684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3" grpId="0"/>
      <p:bldP spid="76820" grpId="0"/>
      <p:bldP spid="76824" grpId="0"/>
      <p:bldP spid="76827" grpId="0"/>
      <p:bldP spid="768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8193" name="Picture 2" descr="BJ10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49425" y="1052830"/>
            <a:ext cx="9144000" cy="580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4" name="Picture 5" descr="052916">
            <a:hlinkClick r:id="rId11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43925" y="1052513"/>
            <a:ext cx="1238250" cy="1238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Rectangle 6"/>
          <p:cNvSpPr/>
          <p:nvPr/>
        </p:nvSpPr>
        <p:spPr>
          <a:xfrm>
            <a:off x="2973705" y="1324769"/>
            <a:ext cx="750252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一日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曝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书画晒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所宝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所珍藏的宝贝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u="sng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3.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搐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入 抽缩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4.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谬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矣错误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5.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然之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认为他说得对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6.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锦囊玉轴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用锦缎作画囊，用玉作画轴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7.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拊掌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大笑拍手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8.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两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股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间大腿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9.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今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乃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掉尾而斗却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2800" b="1" u="sng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sz="2800" b="1" u="sng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196" name="AutoShape 18"/>
          <p:cNvSpPr/>
          <p:nvPr>
            <p:custDataLst>
              <p:tags r:id="rId13"/>
            </p:custDataLst>
          </p:nvPr>
        </p:nvSpPr>
        <p:spPr>
          <a:xfrm>
            <a:off x="9409113" y="5949950"/>
            <a:ext cx="431800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algn="ctr"/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197" name="Text Box 19"/>
          <p:cNvSpPr txBox="1"/>
          <p:nvPr/>
        </p:nvSpPr>
        <p:spPr>
          <a:xfrm>
            <a:off x="3358515" y="345758"/>
            <a:ext cx="2952750" cy="706755"/>
          </a:xfrm>
          <a:prstGeom prst="rect">
            <a:avLst/>
          </a:prstGeom>
          <a:solidFill>
            <a:srgbClr val="CCFFFF"/>
          </a:solidFill>
          <a:ln w="19050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学而时习之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217" name="Picture 2" descr="BJ10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4000" y="1052830"/>
            <a:ext cx="9144000" cy="56495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Picture 4" descr="052916">
            <a:hlinkClick r:id="rId11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43925" y="1052513"/>
            <a:ext cx="1238250" cy="1238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AutoShape 12"/>
          <p:cNvSpPr/>
          <p:nvPr>
            <p:custDataLst>
              <p:tags r:id="rId13"/>
            </p:custDataLst>
          </p:nvPr>
        </p:nvSpPr>
        <p:spPr>
          <a:xfrm>
            <a:off x="9551988" y="5805488"/>
            <a:ext cx="576262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algn="ctr"/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220" name="文本框 1"/>
          <p:cNvSpPr txBox="1"/>
          <p:nvPr/>
        </p:nvSpPr>
        <p:spPr>
          <a:xfrm>
            <a:off x="2530475" y="1052513"/>
            <a:ext cx="7597775" cy="5559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处士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有德才而不愿去做官的人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尤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所爱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尤其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笑而然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之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代指牧童说的话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4.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有一牧童见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之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代指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牛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这幅画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5.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常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以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自随把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6.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所宝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以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百数用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7.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好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书画 爱好，喜欢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8.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今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乃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掉尾而斗却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241" name="Picture 4" descr="052916">
            <a:hlinkClick r:id="rId10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29875" y="1140778"/>
            <a:ext cx="1238250" cy="1238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955" name="Rectangle 11"/>
          <p:cNvSpPr/>
          <p:nvPr>
            <p:custDataLst>
              <p:tags r:id="rId12"/>
            </p:custDataLst>
          </p:nvPr>
        </p:nvSpPr>
        <p:spPr>
          <a:xfrm>
            <a:off x="1643380" y="1057593"/>
            <a:ext cx="8905875" cy="474281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20000"/>
              </a:lnSpc>
              <a:spcBef>
                <a:spcPct val="100000"/>
              </a:spcBef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译文：四川有个杜处士，喜爱书画，他所珍藏的书画有几百种。其中有一幅是戴嵩画的牛，尤其珍爱。他用锦缝制了画套，用玉做了画轴，经常随身带着。有一天，他摊开了书画晒太阳，有个牧童看见了戴嵩画的牛，拍手大笑着说：“这张画是画的斗牛啊！斗牛的力气用在角上，尾巴紧紧地夹在两腿中间。现在这幅画上的牛却是摇着尾巴在斗，错了！”杜处士笑笑，感到他说得很有道理。古人有句话说：“耕种的事应该去问农民，织布的事应该去问女佣。”这个道理是不会改变的呀！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0243" name="Picture 13" descr="5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317" y="5073650"/>
            <a:ext cx="2159000" cy="1784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文章翻译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5" name="标题 1"/>
          <p:cNvSpPr>
            <a:spLocks noGrp="1"/>
          </p:cNvSpPr>
          <p:nvPr>
            <p:ph type="title" idx="4294967295"/>
          </p:nvPr>
        </p:nvSpPr>
        <p:spPr>
          <a:xfrm>
            <a:off x="2012950" y="773113"/>
            <a:ext cx="10972800" cy="114300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3600" b="1" dirty="0">
                <a:solidFill>
                  <a:srgbClr val="000000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杜处士“尤所爱”的具体体现：</a:t>
            </a:r>
            <a:endParaRPr lang="zh-CN" altLang="en-US" sz="3600" b="1" dirty="0">
              <a:solidFill>
                <a:srgbClr val="000000"/>
              </a:solidFill>
              <a:latin typeface="汉仪乐喵体W" charset="0"/>
              <a:ea typeface="黑体" panose="02010609060101010101" pitchFamily="49" charset="-122"/>
              <a:cs typeface="汉仪乐喵体W" charset="0"/>
              <a:sym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0178" y="1825943"/>
            <a:ext cx="6119812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①锦囊玉轴，常以自随。</a:t>
            </a:r>
            <a:endParaRPr lang="en-US" altLang="zh-CN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eaLnBrk="0" hangingPunct="0"/>
            <a:endParaRPr lang="en-US" altLang="zh-CN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5913" y="3357563"/>
            <a:ext cx="467995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②（一日）曝书画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5975" y="2632710"/>
            <a:ext cx="1095311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用锦缎做画囊，用玉做画轴，常常把它们带在身边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5975" y="4279900"/>
            <a:ext cx="945705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（有一天杜处士）在晒他的书画收藏品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29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37.xml><?xml version="1.0" encoding="utf-8"?>
<p:tagLst xmlns:p="http://schemas.openxmlformats.org/presentationml/2006/main">
  <p:tag name="KSO_WM_UNIT_FILL_FORE_SCHEMECOLOR_INDEX_BRIGHTNESS" val="-0.15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39.xml><?xml version="1.0" encoding="utf-8"?>
<p:tagLst xmlns:p="http://schemas.openxmlformats.org/presentationml/2006/main">
  <p:tag name="KSO_WM_UNIT_FILL_FORE_SCHEMECOLOR_INDEX_BRIGHTNESS" val="-0.15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af9fccf-dd05-467b-9490-91ce772f519d}"/>
  <p:tag name="KSO_WM_UNIT_TYPE" val="i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353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354.xml><?xml version="1.0" encoding="utf-8"?>
<p:tagLst xmlns:p="http://schemas.openxmlformats.org/presentationml/2006/main">
  <p:tag name="COMMONDATA" val="eyJoZGlkIjoiZWE3NjZlYjJkMjNiZjRmNDUwNDg2MDIyMjNiOTJhMjAifQ==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1166</Words>
  <Application>WPS 演示</Application>
  <PresentationFormat>宽屏</PresentationFormat>
  <Paragraphs>156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32" baseType="lpstr">
      <vt:lpstr>Arial</vt:lpstr>
      <vt:lpstr>宋体</vt:lpstr>
      <vt:lpstr>Wingdings</vt:lpstr>
      <vt:lpstr>黑体</vt:lpstr>
      <vt:lpstr>Songti SC Black</vt:lpstr>
      <vt:lpstr>微软雅黑</vt:lpstr>
      <vt:lpstr>等线 Light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杜处士“尤所爱”的具体体现：</vt:lpstr>
      <vt:lpstr>处士笑而然之</vt:lpstr>
      <vt:lpstr>用简洁的语言提炼本文所叙故事的要点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36</cp:revision>
  <dcterms:created xsi:type="dcterms:W3CDTF">2020-06-05T01:16:00Z</dcterms:created>
  <dcterms:modified xsi:type="dcterms:W3CDTF">2022-06-02T01:45:05Z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A5F1374FF18341108D2B2CA46DD1929A</vt:lpwstr>
  </property>
</Properties>
</file>