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3" r:id="rId3"/>
    <p:sldMasterId id="2147483655" r:id="rId4"/>
  </p:sldMasterIdLst>
  <p:notesMasterIdLst>
    <p:notesMasterId r:id="rId7"/>
  </p:notesMasterIdLst>
  <p:sldIdLst>
    <p:sldId id="301" r:id="rId5"/>
    <p:sldId id="302" r:id="rId6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191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gs" Target="tags/tag408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b="1" dirty="0"/>
          </a:p>
        </p:txBody>
      </p:sp>
      <p:sp>
        <p:nvSpPr>
          <p:cNvPr id="40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r>
              <a:rPr lang="en-US" altLang="zh-CN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此图画春秋名士伯牙过汉阳在舟内鼓琴时路遇知音钟子期的故事。画中二人对坐，左边清瘦、蓄长髯、坐巨石上弹琴者为伯牙，对坐垂首凝神静 听者为钟子期。侍者三人分立左右。 </a:t>
            </a:r>
            <a:endParaRPr lang="en-US" altLang="zh-CN" b="1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作者：王振鹏，绢本，墨笔，纵</a:t>
            </a:r>
            <a:r>
              <a:rPr lang="en-US" altLang="zh-CN" dirty="0">
                <a:latin typeface="方正姚体" panose="02010601030101010101" pitchFamily="2" charset="-122"/>
                <a:ea typeface="方正姚体" panose="02010601030101010101" pitchFamily="2" charset="-122"/>
              </a:rPr>
              <a:t>31.4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厘米，横</a:t>
            </a:r>
            <a:r>
              <a:rPr lang="en-US" altLang="zh-CN" dirty="0">
                <a:latin typeface="方正姚体" panose="02010601030101010101" pitchFamily="2" charset="-122"/>
                <a:ea typeface="方正姚体" panose="02010601030101010101" pitchFamily="2" charset="-122"/>
              </a:rPr>
              <a:t>92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厘米，现藏于故宫博物院。</a:t>
            </a:r>
            <a:endParaRPr lang="zh-CN" altLang="en-US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志：志趣、心意。</a:t>
            </a:r>
            <a:r>
              <a:rPr lang="zh-CN" altLang="en-US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FF"/>
                </a:solidFill>
                <a:ea typeface="楷体_GB2312" pitchFamily="49" charset="-122"/>
              </a:rPr>
              <a:t>善：好</a:t>
            </a:r>
            <a:endParaRPr lang="zh-CN" altLang="en-US" b="1" dirty="0">
              <a:solidFill>
                <a:srgbClr val="0000FF"/>
              </a:solidFill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峨峨：高耸的样子。</a:t>
            </a:r>
            <a:endParaRPr lang="zh-CN" altLang="en-US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洋洋：宽广的样子。</a:t>
            </a:r>
            <a:r>
              <a:rPr lang="zh-CN" altLang="en-US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念：想。</a:t>
            </a:r>
            <a:r>
              <a:rPr lang="zh-CN" altLang="en-US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得：领会，听得出。</a:t>
            </a:r>
            <a:r>
              <a:rPr lang="zh-CN" altLang="en-US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109728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7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31.xml"/><Relationship Id="rId11" Type="http://schemas.openxmlformats.org/officeDocument/2006/relationships/tags" Target="../tags/tag330.xml"/><Relationship Id="rId10" Type="http://schemas.openxmlformats.org/officeDocument/2006/relationships/tags" Target="../tags/tag329.xml"/><Relationship Id="rId1" Type="http://schemas.openxmlformats.org/officeDocument/2006/relationships/tags" Target="../tags/tag32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5" Type="http://schemas.openxmlformats.org/officeDocument/2006/relationships/notesSlide" Target="../notesSlides/notesSlide6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344.xml"/><Relationship Id="rId12" Type="http://schemas.openxmlformats.org/officeDocument/2006/relationships/tags" Target="../tags/tag343.xml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tags" Target="../tags/tag33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3.xml"/><Relationship Id="rId8" Type="http://schemas.openxmlformats.org/officeDocument/2006/relationships/tags" Target="../tags/tag352.xml"/><Relationship Id="rId7" Type="http://schemas.openxmlformats.org/officeDocument/2006/relationships/tags" Target="../tags/tag351.xml"/><Relationship Id="rId6" Type="http://schemas.openxmlformats.org/officeDocument/2006/relationships/tags" Target="../tags/tag350.xml"/><Relationship Id="rId5" Type="http://schemas.openxmlformats.org/officeDocument/2006/relationships/tags" Target="../tags/tag349.xml"/><Relationship Id="rId4" Type="http://schemas.openxmlformats.org/officeDocument/2006/relationships/tags" Target="../tags/tag348.xml"/><Relationship Id="rId3" Type="http://schemas.openxmlformats.org/officeDocument/2006/relationships/tags" Target="../tags/tag347.xml"/><Relationship Id="rId2" Type="http://schemas.openxmlformats.org/officeDocument/2006/relationships/tags" Target="../tags/tag346.xml"/><Relationship Id="rId14" Type="http://schemas.openxmlformats.org/officeDocument/2006/relationships/notesSlide" Target="../notesSlides/notesSlide7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56.xml"/><Relationship Id="rId11" Type="http://schemas.openxmlformats.org/officeDocument/2006/relationships/tags" Target="../tags/tag355.xml"/><Relationship Id="rId10" Type="http://schemas.openxmlformats.org/officeDocument/2006/relationships/tags" Target="../tags/tag354.xml"/><Relationship Id="rId1" Type="http://schemas.openxmlformats.org/officeDocument/2006/relationships/tags" Target="../tags/tag34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5.xml"/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tags" Target="../tags/tag360.xml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67.xml"/><Relationship Id="rId10" Type="http://schemas.openxmlformats.org/officeDocument/2006/relationships/tags" Target="../tags/tag366.xml"/><Relationship Id="rId1" Type="http://schemas.openxmlformats.org/officeDocument/2006/relationships/tags" Target="../tags/tag35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tags" Target="../tags/tag370.xml"/><Relationship Id="rId2" Type="http://schemas.openxmlformats.org/officeDocument/2006/relationships/tags" Target="../tags/tag369.xml"/><Relationship Id="rId14" Type="http://schemas.openxmlformats.org/officeDocument/2006/relationships/notesSlide" Target="../notesSlides/notesSlide8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79.xml"/><Relationship Id="rId11" Type="http://schemas.openxmlformats.org/officeDocument/2006/relationships/tags" Target="../tags/tag378.xml"/><Relationship Id="rId10" Type="http://schemas.openxmlformats.org/officeDocument/2006/relationships/tags" Target="../tags/tag377.xml"/><Relationship Id="rId1" Type="http://schemas.openxmlformats.org/officeDocument/2006/relationships/tags" Target="../tags/tag36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8.xml"/><Relationship Id="rId8" Type="http://schemas.openxmlformats.org/officeDocument/2006/relationships/tags" Target="../tags/tag387.xml"/><Relationship Id="rId7" Type="http://schemas.openxmlformats.org/officeDocument/2006/relationships/tags" Target="../tags/tag386.xml"/><Relationship Id="rId6" Type="http://schemas.openxmlformats.org/officeDocument/2006/relationships/tags" Target="../tags/tag385.xml"/><Relationship Id="rId5" Type="http://schemas.openxmlformats.org/officeDocument/2006/relationships/tags" Target="../tags/tag384.xml"/><Relationship Id="rId4" Type="http://schemas.openxmlformats.org/officeDocument/2006/relationships/tags" Target="../tags/tag383.xml"/><Relationship Id="rId3" Type="http://schemas.openxmlformats.org/officeDocument/2006/relationships/tags" Target="../tags/tag382.xml"/><Relationship Id="rId2" Type="http://schemas.openxmlformats.org/officeDocument/2006/relationships/tags" Target="../tags/tag381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389.xml"/><Relationship Id="rId1" Type="http://schemas.openxmlformats.org/officeDocument/2006/relationships/tags" Target="../tags/tag380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image" Target="../media/image9.png"/><Relationship Id="rId1" Type="http://schemas.openxmlformats.org/officeDocument/2006/relationships/tags" Target="../tags/tag39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2.xml"/><Relationship Id="rId8" Type="http://schemas.openxmlformats.org/officeDocument/2006/relationships/tags" Target="../tags/tag401.xml"/><Relationship Id="rId7" Type="http://schemas.openxmlformats.org/officeDocument/2006/relationships/tags" Target="../tags/tag400.xml"/><Relationship Id="rId6" Type="http://schemas.openxmlformats.org/officeDocument/2006/relationships/tags" Target="../tags/tag399.xml"/><Relationship Id="rId5" Type="http://schemas.openxmlformats.org/officeDocument/2006/relationships/tags" Target="../tags/tag398.xml"/><Relationship Id="rId4" Type="http://schemas.openxmlformats.org/officeDocument/2006/relationships/tags" Target="../tags/tag397.xml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404.xml"/><Relationship Id="rId13" Type="http://schemas.openxmlformats.org/officeDocument/2006/relationships/hyperlink" Target="&#39640;&#23665;&#27969;&#27700;%20(&#21476;&#31581;&#26354;)&#65288;&#27969;&#30021;&#65289;_448x336_2.00M_h.264.flv" TargetMode="External"/><Relationship Id="rId12" Type="http://schemas.openxmlformats.org/officeDocument/2006/relationships/tags" Target="../tags/tag403.xml"/><Relationship Id="rId11" Type="http://schemas.openxmlformats.org/officeDocument/2006/relationships/image" Target="../media/image16.jpeg"/><Relationship Id="rId10" Type="http://schemas.openxmlformats.org/officeDocument/2006/relationships/image" Target="../media/image15.jpeg"/><Relationship Id="rId1" Type="http://schemas.openxmlformats.org/officeDocument/2006/relationships/tags" Target="../tags/tag394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image" Target="../media/image9.png"/><Relationship Id="rId1" Type="http://schemas.openxmlformats.org/officeDocument/2006/relationships/tags" Target="../tags/tag40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43.xml"/><Relationship Id="rId10" Type="http://schemas.openxmlformats.org/officeDocument/2006/relationships/image" Target="../media/image11.jpeg"/><Relationship Id="rId1" Type="http://schemas.openxmlformats.org/officeDocument/2006/relationships/tags" Target="../tags/tag2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256.xml"/><Relationship Id="rId13" Type="http://schemas.openxmlformats.org/officeDocument/2006/relationships/tags" Target="../tags/tag255.xml"/><Relationship Id="rId12" Type="http://schemas.openxmlformats.org/officeDocument/2006/relationships/tags" Target="../tags/tag254.xml"/><Relationship Id="rId11" Type="http://schemas.openxmlformats.org/officeDocument/2006/relationships/tags" Target="../tags/tag253.xml"/><Relationship Id="rId10" Type="http://schemas.openxmlformats.org/officeDocument/2006/relationships/image" Target="../media/image12.jpeg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5.xml"/><Relationship Id="rId8" Type="http://schemas.openxmlformats.org/officeDocument/2006/relationships/tags" Target="../tags/tag264.xml"/><Relationship Id="rId7" Type="http://schemas.openxmlformats.org/officeDocument/2006/relationships/tags" Target="../tags/tag263.xml"/><Relationship Id="rId6" Type="http://schemas.openxmlformats.org/officeDocument/2006/relationships/tags" Target="../tags/tag262.xml"/><Relationship Id="rId5" Type="http://schemas.openxmlformats.org/officeDocument/2006/relationships/tags" Target="../tags/tag261.xml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66.xml"/><Relationship Id="rId11" Type="http://schemas.openxmlformats.org/officeDocument/2006/relationships/image" Target="../media/image14.jpeg"/><Relationship Id="rId10" Type="http://schemas.openxmlformats.org/officeDocument/2006/relationships/image" Target="../media/image13.jpeg"/><Relationship Id="rId1" Type="http://schemas.openxmlformats.org/officeDocument/2006/relationships/tags" Target="../tags/tag25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tags" Target="../tags/tag274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77.xml"/><Relationship Id="rId10" Type="http://schemas.openxmlformats.org/officeDocument/2006/relationships/tags" Target="../tags/tag276.xml"/><Relationship Id="rId1" Type="http://schemas.openxmlformats.org/officeDocument/2006/relationships/tags" Target="../tags/tag26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6.xml"/><Relationship Id="rId8" Type="http://schemas.openxmlformats.org/officeDocument/2006/relationships/tags" Target="../tags/tag285.xml"/><Relationship Id="rId7" Type="http://schemas.openxmlformats.org/officeDocument/2006/relationships/tags" Target="../tags/tag284.xml"/><Relationship Id="rId6" Type="http://schemas.openxmlformats.org/officeDocument/2006/relationships/tags" Target="../tags/tag283.xml"/><Relationship Id="rId5" Type="http://schemas.openxmlformats.org/officeDocument/2006/relationships/tags" Target="../tags/tag282.xml"/><Relationship Id="rId4" Type="http://schemas.openxmlformats.org/officeDocument/2006/relationships/tags" Target="../tags/tag281.xml"/><Relationship Id="rId3" Type="http://schemas.openxmlformats.org/officeDocument/2006/relationships/tags" Target="../tags/tag280.xml"/><Relationship Id="rId2" Type="http://schemas.openxmlformats.org/officeDocument/2006/relationships/tags" Target="../tags/tag279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88.xml"/><Relationship Id="rId10" Type="http://schemas.openxmlformats.org/officeDocument/2006/relationships/tags" Target="../tags/tag287.xml"/><Relationship Id="rId1" Type="http://schemas.openxmlformats.org/officeDocument/2006/relationships/tags" Target="../tags/tag27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99.xml"/><Relationship Id="rId10" Type="http://schemas.openxmlformats.org/officeDocument/2006/relationships/tags" Target="../tags/tag298.xml"/><Relationship Id="rId1" Type="http://schemas.openxmlformats.org/officeDocument/2006/relationships/tags" Target="../tags/tag28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309.xml"/><Relationship Id="rId1" Type="http://schemas.openxmlformats.org/officeDocument/2006/relationships/tags" Target="../tags/tag30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319.xml"/><Relationship Id="rId1" Type="http://schemas.openxmlformats.org/officeDocument/2006/relationships/tags" Target="../tags/tag3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版六年级上册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第七单元 21课 文言文二则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sym typeface="+mn-ea"/>
              </a:rPr>
              <a:t>伯牙鼓琴 (第一课时)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3" name="Rectangle 1"/>
          <p:cNvSpPr/>
          <p:nvPr>
            <p:custDataLst>
              <p:tags r:id="rId10"/>
            </p:custDataLst>
          </p:nvPr>
        </p:nvSpPr>
        <p:spPr>
          <a:xfrm>
            <a:off x="1676400" y="1039178"/>
            <a:ext cx="8915400" cy="78041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152400" eaLnBrk="0" hangingPunct="0">
              <a:lnSpc>
                <a:spcPct val="14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、文中如何写伯牙善鼓琴的？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76400" y="5638800"/>
            <a:ext cx="8496300" cy="78041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anchor="t">
            <a:spAutoFit/>
          </a:bodyPr>
          <a:p>
            <a:pPr>
              <a:lnSpc>
                <a:spcPct val="140000"/>
              </a:lnSpc>
            </a:pPr>
            <a:endParaRPr lang="zh-CN" altLang="en-US" sz="3200" b="1" dirty="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1520" y="1819910"/>
            <a:ext cx="8251825" cy="19621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p>
            <a:pPr eaLnBrk="0" hangingPunct="0"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伯牙善鼓琴：心中想什么就能弹什么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（志在太山        志在流水）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0" hangingPunct="0"/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366" name="TextBox 7"/>
          <p:cNvSpPr txBox="1"/>
          <p:nvPr>
            <p:custDataLst>
              <p:tags r:id="rId11"/>
            </p:custDataLst>
          </p:nvPr>
        </p:nvSpPr>
        <p:spPr>
          <a:xfrm>
            <a:off x="1544320" y="3479800"/>
            <a:ext cx="7620000" cy="2159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伯牙将自己的情操和志向融入琴声，用琴声表达他像高山一样巍然屹立于天地之间的心志，像江河一般奔腾不息的情感。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4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charRg st="24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charRg st="24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1" name="Rectangle 1"/>
          <p:cNvSpPr/>
          <p:nvPr>
            <p:custDataLst>
              <p:tags r:id="rId10"/>
            </p:custDataLst>
          </p:nvPr>
        </p:nvSpPr>
        <p:spPr>
          <a:xfrm>
            <a:off x="1793240" y="730885"/>
            <a:ext cx="8915400" cy="78041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152400" eaLnBrk="0" hangingPunct="0">
              <a:lnSpc>
                <a:spcPct val="14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、文中如何写钟子期善听的？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11"/>
            </p:custDataLst>
          </p:nvPr>
        </p:nvSpPr>
        <p:spPr>
          <a:xfrm>
            <a:off x="473710" y="2860675"/>
            <a:ext cx="10928985" cy="7804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“善哉乎鼓琴”表现了锺子期对伯牙高超琴艺的由衷赞叹。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TextBox 8"/>
          <p:cNvSpPr txBox="1"/>
          <p:nvPr>
            <p:custDataLst>
              <p:tags r:id="rId12"/>
            </p:custDataLst>
          </p:nvPr>
        </p:nvSpPr>
        <p:spPr>
          <a:xfrm>
            <a:off x="473710" y="3819525"/>
            <a:ext cx="11124565" cy="2159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“巍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汤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”是锺子期对琴声的描述，更表明他真正听懂了伯牙通过琴声表现出的情怀，可谓知其“音”，更知其“志”。同时，也印证了锺子期欣赏水平之高。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4075" y="1511300"/>
            <a:ext cx="9854565" cy="14700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eaLnBrk="0" hangingPunct="0"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伯牙弹什么，钟子期就能听出什么  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（善哉乎鼓琴    巍巍乎若太山     汤汤乎若流水）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9" grpId="0"/>
      <p:bldP spid="8" grpId="0"/>
      <p:bldP spid="17411" grpId="1"/>
      <p:bldP spid="9" grpId="1"/>
      <p:bldP spid="8" grpId="1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9" name="Rectangle 1"/>
          <p:cNvSpPr/>
          <p:nvPr>
            <p:custDataLst>
              <p:tags r:id="rId10"/>
            </p:custDataLst>
          </p:nvPr>
        </p:nvSpPr>
        <p:spPr>
          <a:xfrm>
            <a:off x="1367155" y="946150"/>
            <a:ext cx="9186545" cy="147002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152400" eaLnBrk="0" hangingPunct="0">
              <a:lnSpc>
                <a:spcPct val="14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、“伯牙破琴绝弦，终身不复鼓琴”的行为说明了什么？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7400" y="5189855"/>
            <a:ext cx="8496300" cy="78041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知音难得，知己难求。（要倍加珍惜）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365" name="矩形 7"/>
          <p:cNvSpPr/>
          <p:nvPr>
            <p:custDataLst>
              <p:tags r:id="rId11"/>
            </p:custDataLst>
          </p:nvPr>
        </p:nvSpPr>
        <p:spPr>
          <a:xfrm>
            <a:off x="1706245" y="4409440"/>
            <a:ext cx="7481570" cy="78041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indent="152400" eaLnBrk="0" hangingPunct="0">
              <a:lnSpc>
                <a:spcPct val="14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、这篇古文蕴含的道理和启示是什么？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9030" y="2250440"/>
            <a:ext cx="9933940" cy="21590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solidFill>
              <a:srgbClr val="000000">
                <a:alpha val="0"/>
              </a:srgbClr>
            </a:solidFill>
          </a:ln>
        </p:spPr>
        <p:txBody>
          <a:bodyPr wrap="square" anchor="t">
            <a:spAutoFit/>
          </a:bodyPr>
          <a:p>
            <a:pPr eaLnBrk="0" hangingPunct="0"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充分表现了伯牙失去知音巨大痛苦和不再弹琴的决绝态度。世上再无锺子期，琴弹得再美妙，没有人懂，又有什么意义呢？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5" name="矩形 1"/>
          <p:cNvSpPr/>
          <p:nvPr>
            <p:custDataLst>
              <p:tags r:id="rId10"/>
            </p:custDataLst>
          </p:nvPr>
        </p:nvSpPr>
        <p:spPr>
          <a:xfrm>
            <a:off x="1149985" y="1386205"/>
            <a:ext cx="9801225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152400" eaLnBrk="0" hangingPunct="0">
              <a:lnSpc>
                <a:spcPct val="13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5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、“高山流水觅知音”的故事至今广为传颂，请结合文意，谈谈你对“知音”的理解。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23340" y="3401060"/>
            <a:ext cx="9453880" cy="15316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p>
            <a:pPr indent="228600" eaLnBrk="0" hangingPunct="0">
              <a:lnSpc>
                <a:spcPct val="13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真正的知音是指能彼此了解，心心相印，心意相通的人。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1" name="Rectangle 1"/>
          <p:cNvSpPr/>
          <p:nvPr>
            <p:custDataLst>
              <p:tags r:id="rId10"/>
            </p:custDataLst>
          </p:nvPr>
        </p:nvSpPr>
        <p:spPr>
          <a:xfrm>
            <a:off x="1638300" y="757873"/>
            <a:ext cx="8915400" cy="137096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152400" eaLnBrk="0" hangingPunct="0">
              <a:lnSpc>
                <a:spcPct val="13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、你知道从文中可以概括出什么成语吗？现在喻为什么？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08175" y="4386263"/>
            <a:ext cx="8521700" cy="20110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A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、君子之交淡如水，小人之交甘若醴。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、海内存知己，天涯若比邻。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、人生贵相知，何必金与钱。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7" name="矩形 7"/>
          <p:cNvSpPr/>
          <p:nvPr>
            <p:custDataLst>
              <p:tags r:id="rId11"/>
            </p:custDataLst>
          </p:nvPr>
        </p:nvSpPr>
        <p:spPr>
          <a:xfrm>
            <a:off x="1447800" y="3616325"/>
            <a:ext cx="8343900" cy="7308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152400" eaLnBrk="0" hangingPunct="0">
              <a:lnSpc>
                <a:spcPct val="13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5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、你还知道那些交友的名言？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55750" y="2129155"/>
            <a:ext cx="8997950" cy="137096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高山流水（遇知音）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比喻好听的音乐或遇到很好的知音。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7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charRg st="17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9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charRg st="19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charRg st="19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34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charRg st="34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charRg st="34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7" name="内容占位符 2"/>
          <p:cNvSpPr>
            <a:spLocks noGrp="1"/>
          </p:cNvSpPr>
          <p:nvPr>
            <p:ph idx="4294967295"/>
          </p:nvPr>
        </p:nvSpPr>
        <p:spPr>
          <a:xfrm>
            <a:off x="1980883" y="1685290"/>
            <a:ext cx="8229600" cy="4525963"/>
          </a:xfrm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4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知音：</a:t>
            </a:r>
            <a:endParaRPr lang="zh-CN" altLang="en-US" sz="4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4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志趣相投，彼此了解，心心相印，心意相通的人。</a:t>
            </a:r>
            <a:endParaRPr lang="zh-CN" altLang="en-US" sz="4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2"/>
          <p:cNvSpPr>
            <a:spLocks noGrp="1"/>
          </p:cNvSpPr>
          <p:nvPr>
            <p:ph idx="1"/>
          </p:nvPr>
        </p:nvSpPr>
        <p:spPr>
          <a:xfrm>
            <a:off x="2208213" y="2060575"/>
            <a:ext cx="8229600" cy="4525963"/>
          </a:xfrm>
        </p:spPr>
        <p:txBody>
          <a:bodyPr vert="horz" wrap="square" lIns="91440" tIns="45720" rIns="91440" bIns="45720" anchor="t"/>
          <a:p>
            <a:pPr>
              <a:buNone/>
            </a:pPr>
            <a:r>
              <a:rPr lang="zh-CN" altLang="en-US" sz="6000" b="1" dirty="0">
                <a:solidFill>
                  <a:srgbClr val="000000"/>
                </a:solidFill>
              </a:rPr>
              <a:t>人生有一知己足矣！</a:t>
            </a:r>
            <a:endParaRPr lang="zh-CN" altLang="en-US" sz="6000" b="1" dirty="0">
              <a:solidFill>
                <a:srgbClr val="00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6625" name="图片 11" descr="2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4000" y="1024255"/>
            <a:ext cx="9144000" cy="5833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6" name="Picture 2" descr="rb05101800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83463" y="1184275"/>
            <a:ext cx="3284537" cy="5673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Rectangle 3"/>
          <p:cNvSpPr>
            <a:spLocks noGrp="1"/>
          </p:cNvSpPr>
          <p:nvPr>
            <p:ph idx="4294967295"/>
            <p:custDataLst>
              <p:tags r:id="rId12"/>
            </p:custDataLst>
          </p:nvPr>
        </p:nvSpPr>
        <p:spPr>
          <a:xfrm>
            <a:off x="1524000" y="1297305"/>
            <a:ext cx="5715000" cy="4876800"/>
          </a:xfrm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华文新魏" panose="02010800040101010101" pitchFamily="2" charset="-122"/>
                <a:cs typeface="幼圆" charset="0"/>
                <a:sym typeface="+mn-ea"/>
              </a:rPr>
              <a:t>     </a:t>
            </a: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华文新魏" panose="02010800040101010101" pitchFamily="2" charset="-122"/>
                <a:cs typeface="幼圆" charset="0"/>
                <a:sym typeface="+mn-ea"/>
                <a:hlinkClick r:id="rId13" action="ppaction://hlinkfile"/>
              </a:rPr>
              <a:t>高山流水</a:t>
            </a: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华文新魏" panose="02010800040101010101" pitchFamily="2" charset="-122"/>
                <a:cs typeface="幼圆" charset="0"/>
                <a:sym typeface="+mn-ea"/>
              </a:rPr>
              <a:t>，琴台知音。这则发生在一位音乐家和一位樵夫之间的故事，浪漫而诗意。我们无须去验证这则传说的真实性，但我们依然可以从中感受到我们民族的精神、心灵与情怀。</a:t>
            </a:r>
            <a:endParaRPr lang="en-US" altLang="zh-CN" sz="3600" dirty="0">
              <a:solidFill>
                <a:schemeClr val="dk1"/>
              </a:solidFill>
              <a:latin typeface="幼圆" charset="0"/>
              <a:ea typeface="华文新魏" panose="02010800040101010101" pitchFamily="2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charRg st="0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>
                                            <p:txEl>
                                              <p:charRg st="0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>
                                            <p:txEl>
                                              <p:charRg st="0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073" name="图片 3" descr="80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27785" y="1050290"/>
            <a:ext cx="9144000" cy="58077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Rectangle 2"/>
          <p:cNvSpPr>
            <a:spLocks noGrp="1"/>
          </p:cNvSpPr>
          <p:nvPr>
            <p:ph type="title" idx="4294967295"/>
          </p:nvPr>
        </p:nvSpPr>
        <p:spPr>
          <a:xfrm>
            <a:off x="4953000" y="914400"/>
            <a:ext cx="5610225" cy="2057400"/>
          </a:xfrm>
        </p:spPr>
        <p:txBody>
          <a:bodyPr vert="horz" wrap="square" lIns="91440" tIns="45720" rIns="91440" bIns="4572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8000" dirty="0">
                <a:solidFill>
                  <a:srgbClr val="000000"/>
                </a:solidFill>
                <a:latin typeface="汉仪乐喵体W" charset="0"/>
                <a:ea typeface="汉仪乐喵体W" charset="0"/>
                <a:sym typeface="+mn-ea"/>
              </a:rPr>
              <a:t>伯牙鼓琴</a:t>
            </a:r>
            <a:endParaRPr lang="zh-CN" altLang="en-US" sz="8000" dirty="0">
              <a:solidFill>
                <a:srgbClr val="000000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1" name="Picture 2" descr="1250ccca015g213"/>
          <p:cNvPicPr>
            <a:picLocks noChangeAspect="1"/>
          </p:cNvPicPr>
          <p:nvPr/>
        </p:nvPicPr>
        <p:blipFill>
          <a:blip r:embed="rId10">
            <a:lum bright="35999" contrast="-72000"/>
          </a:blip>
          <a:stretch>
            <a:fillRect/>
          </a:stretch>
        </p:blipFill>
        <p:spPr>
          <a:xfrm>
            <a:off x="1494155" y="1101090"/>
            <a:ext cx="9144000" cy="57569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TextBox 3"/>
          <p:cNvSpPr txBox="1"/>
          <p:nvPr/>
        </p:nvSpPr>
        <p:spPr>
          <a:xfrm>
            <a:off x="2058670" y="1226185"/>
            <a:ext cx="57150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何谓“知音”？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TextBox 4"/>
          <p:cNvSpPr txBox="1"/>
          <p:nvPr>
            <p:custDataLst>
              <p:tags r:id="rId11"/>
            </p:custDataLst>
          </p:nvPr>
        </p:nvSpPr>
        <p:spPr>
          <a:xfrm>
            <a:off x="2058670" y="2054860"/>
            <a:ext cx="65532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对音律有研究的人。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12"/>
            </p:custDataLst>
          </p:nvPr>
        </p:nvSpPr>
        <p:spPr>
          <a:xfrm>
            <a:off x="2098040" y="2820035"/>
            <a:ext cx="7936230" cy="2416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传说古代有个叫伯牙的人，他弹琴只有钟子期听得懂。后来用“</a:t>
            </a:r>
            <a:r>
              <a:rPr lang="zh-CN" altLang="en-US" sz="3600" b="1" i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知音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”比喻知己。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TextBox 6"/>
          <p:cNvSpPr txBox="1"/>
          <p:nvPr>
            <p:custDataLst>
              <p:tags r:id="rId13"/>
            </p:custDataLst>
          </p:nvPr>
        </p:nvSpPr>
        <p:spPr>
          <a:xfrm>
            <a:off x="5767070" y="5236845"/>
            <a:ext cx="42672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——《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百度汉语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endParaRPr lang="en-US" altLang="zh-CN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6145" name="图片 5" descr="218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4000" y="965835"/>
            <a:ext cx="9144000" cy="58921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6" name="Picture 4" descr="18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4000" y="2051685"/>
            <a:ext cx="9144000" cy="350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Rectangle 7"/>
          <p:cNvSpPr/>
          <p:nvPr/>
        </p:nvSpPr>
        <p:spPr>
          <a:xfrm>
            <a:off x="1673860" y="2051685"/>
            <a:ext cx="688340" cy="34766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 dirty="0">
                <a:solidFill>
                  <a:srgbClr val="FFFFFF"/>
                </a:solidFill>
                <a:latin typeface="幼圆" charset="0"/>
                <a:ea typeface="幼圆" charset="0"/>
              </a:rPr>
              <a:t>伯牙鼓琴图</a:t>
            </a:r>
            <a:endParaRPr lang="zh-CN" altLang="en-US" sz="4400" dirty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742950" y="1327150"/>
            <a:ext cx="10415905" cy="4526280"/>
          </a:xfrm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 eaLnBrk="0" fontAlgn="base" hangingPunct="0">
              <a:lnSpc>
                <a:spcPct val="13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 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    伯牙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鼓琴，钟子期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听之。方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鼓琴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而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志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在太山。钟子期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曰：“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善哉乎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鼓琴，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巍巍乎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若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太山。”少选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之间，而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志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在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流水，钟子期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又曰：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“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善哉乎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鼓琴，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汤汤乎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若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流水。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”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钟子期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死，伯牙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破琴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绝弦，终身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不复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鼓琴，以为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世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无足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复为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/</a:t>
            </a:r>
            <a:r>
              <a:rPr lang="zh-CN" altLang="en-US" sz="3600" kern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ea"/>
              </a:rPr>
              <a:t>鼓琴者。</a:t>
            </a:r>
            <a:endParaRPr lang="zh-CN" altLang="en-US" sz="3600" kern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8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1334135" y="1675130"/>
            <a:ext cx="9989820" cy="2897505"/>
          </a:xfrm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少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选之间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shǎo</a:t>
            </a:r>
            <a:endParaRPr lang="en-US" altLang="zh-CN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2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汤汤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乎若流水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shāng shāng</a:t>
            </a:r>
            <a:endParaRPr lang="en-US" altLang="zh-CN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3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、以为世无足复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为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鼓琴者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w</a:t>
            </a: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èi</a:t>
            </a:r>
            <a:endParaRPr lang="en-US" altLang="zh-CN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1" name="Rectangle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1283335" y="991870"/>
            <a:ext cx="10078085" cy="5866130"/>
          </a:xfrm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伯牙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鼓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琴，锺子期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听之。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方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鼓琴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而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志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在太山，</a:t>
            </a: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锺子期曰：“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善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哉乎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鼓琴！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巍巍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乎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若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太山。” </a:t>
            </a: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少选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之间，而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志在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流水，锺子期又曰：“善哉乎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鼓琴！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汤汤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乎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若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流水。锺子期死，伯牙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破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琴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绝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弦，</a:t>
            </a: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9219" name="Rectangle 3"/>
          <p:cNvSpPr/>
          <p:nvPr/>
        </p:nvSpPr>
        <p:spPr>
          <a:xfrm>
            <a:off x="7162800" y="1601153"/>
            <a:ext cx="322262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志：心志、情志。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220" name="Rectangle 4"/>
          <p:cNvSpPr/>
          <p:nvPr/>
        </p:nvSpPr>
        <p:spPr>
          <a:xfrm>
            <a:off x="4923790" y="2913063"/>
            <a:ext cx="340042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巍巍：高大的样子。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221" name="Rectangle 5"/>
          <p:cNvSpPr/>
          <p:nvPr/>
        </p:nvSpPr>
        <p:spPr>
          <a:xfrm>
            <a:off x="1905000" y="5479098"/>
            <a:ext cx="4191000" cy="52197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汤汤：水流大而急的样子。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45" name="Rectangle 6"/>
          <p:cNvSpPr/>
          <p:nvPr/>
        </p:nvSpPr>
        <p:spPr>
          <a:xfrm>
            <a:off x="3020695" y="5650072"/>
            <a:ext cx="1677988" cy="52197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301" name="Rectangle 13"/>
          <p:cNvSpPr/>
          <p:nvPr/>
        </p:nvSpPr>
        <p:spPr>
          <a:xfrm>
            <a:off x="3020695" y="2913380"/>
            <a:ext cx="148431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善：好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05000" y="1524000"/>
            <a:ext cx="407511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鼓：弹奏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02930" y="2913380"/>
            <a:ext cx="18288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若：像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4905" y="4209415"/>
            <a:ext cx="41148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少选：一会儿，不久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10200" y="1600200"/>
            <a:ext cx="12954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方：刚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62800" y="5479415"/>
            <a:ext cx="13716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破：毁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79510" y="5479415"/>
            <a:ext cx="17526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绝：断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12301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89" name="Rectangle 4"/>
          <p:cNvSpPr/>
          <p:nvPr/>
        </p:nvSpPr>
        <p:spPr>
          <a:xfrm>
            <a:off x="1676400" y="2103755"/>
            <a:ext cx="3441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290" name="Rectangle 5"/>
          <p:cNvSpPr/>
          <p:nvPr/>
        </p:nvSpPr>
        <p:spPr>
          <a:xfrm>
            <a:off x="7429500" y="3871595"/>
            <a:ext cx="3441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09800" y="473075"/>
            <a:ext cx="3441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292" name="矩形 10"/>
          <p:cNvSpPr/>
          <p:nvPr/>
        </p:nvSpPr>
        <p:spPr>
          <a:xfrm>
            <a:off x="4462780" y="2143125"/>
            <a:ext cx="3441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293" name="矩形 11"/>
          <p:cNvSpPr/>
          <p:nvPr/>
        </p:nvSpPr>
        <p:spPr>
          <a:xfrm>
            <a:off x="1752600" y="2895600"/>
            <a:ext cx="3441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049395" y="2520950"/>
            <a:ext cx="37242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以为：认为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295" name="TextBox 13"/>
          <p:cNvSpPr txBox="1"/>
          <p:nvPr/>
        </p:nvSpPr>
        <p:spPr>
          <a:xfrm>
            <a:off x="1752600" y="1937385"/>
            <a:ext cx="90576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终身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不复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鼓琴，以为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世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无足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复为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鼓琴者。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09800" y="2520950"/>
            <a:ext cx="19469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复：再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32320" y="2520950"/>
            <a:ext cx="228536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足：值得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0657" name="Rectangle 1"/>
          <p:cNvSpPr/>
          <p:nvPr/>
        </p:nvSpPr>
        <p:spPr>
          <a:xfrm>
            <a:off x="1164590" y="970598"/>
            <a:ext cx="9331325" cy="49161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266700" eaLnBrk="0" hangingPunct="0">
              <a:lnSpc>
                <a:spcPct val="14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伯牙弹琴，锺子期听他弹奏。伯牙刚开始弹琴时，表现出巍巍高山的心志，锺子期说：“琴弹得好啊！像大山一样高峻。”过了一会儿，琴声弹出了流水激荡的境界，锺子期又说：“琴弹得好啊！像流水一样浩荡。”锺子期死后，伯牙毁琴断弦，一生不再弹琴，认为世上再没有值得他为之弹琴的人了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文章翻译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29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391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93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206a1-3a91-46a1-a989-f582b1118271}"/>
  <p:tag name="KSO_WM_UNIT_TYPE" val="i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5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07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08.xml><?xml version="1.0" encoding="utf-8"?>
<p:tagLst xmlns:p="http://schemas.openxmlformats.org/presentationml/2006/main">
  <p:tag name="COMMONDATA" val="eyJoZGlkIjoiZWE3NjZlYjJkMjNiZjRmNDUwNDg2MDIyMjNiOTJhMjAifQ==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1399</Words>
  <Application>WPS 演示</Application>
  <PresentationFormat>宽屏</PresentationFormat>
  <Paragraphs>161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42" baseType="lpstr">
      <vt:lpstr>Arial</vt:lpstr>
      <vt:lpstr>宋体</vt:lpstr>
      <vt:lpstr>Wingdings</vt:lpstr>
      <vt:lpstr>黑体</vt:lpstr>
      <vt:lpstr>华文行楷</vt:lpstr>
      <vt:lpstr>微软雅黑</vt:lpstr>
      <vt:lpstr>Songti SC Black</vt:lpstr>
      <vt:lpstr>华文新魏</vt:lpstr>
      <vt:lpstr>方正姚体</vt:lpstr>
      <vt:lpstr>楷体_GB2312</vt:lpstr>
      <vt:lpstr>新宋体</vt:lpstr>
      <vt:lpstr>等线 Light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5_Office 主题​​</vt:lpstr>
      <vt:lpstr>PowerPoint 演示文稿</vt:lpstr>
      <vt:lpstr>伯牙鼓琴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细读感悟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37</cp:revision>
  <dcterms:created xsi:type="dcterms:W3CDTF">2020-06-05T01:16:00Z</dcterms:created>
  <dcterms:modified xsi:type="dcterms:W3CDTF">2022-06-02T01:45:01Z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540D9276FDA347D1B5D5070B8F5A5D2B</vt:lpwstr>
  </property>
</Properties>
</file>