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30" r:id="rId4"/>
    <p:sldId id="631" r:id="rId6"/>
    <p:sldId id="632" r:id="rId7"/>
    <p:sldId id="633" r:id="rId8"/>
    <p:sldId id="634" r:id="rId9"/>
    <p:sldId id="635" r:id="rId10"/>
    <p:sldId id="636" r:id="rId11"/>
    <p:sldId id="637" r:id="rId12"/>
    <p:sldId id="638" r:id="rId13"/>
    <p:sldId id="639" r:id="rId14"/>
    <p:sldId id="640" r:id="rId15"/>
    <p:sldId id="641" r:id="rId16"/>
    <p:sldId id="642" r:id="rId17"/>
    <p:sldId id="643" r:id="rId18"/>
    <p:sldId id="644" r:id="rId19"/>
    <p:sldId id="645" r:id="rId20"/>
    <p:sldId id="646" r:id="rId21"/>
    <p:sldId id="647" r:id="rId22"/>
    <p:sldId id="648" r:id="rId23"/>
    <p:sldId id="649" r:id="rId24"/>
    <p:sldId id="650" r:id="rId25"/>
  </p:sldIdLst>
  <p:sldSz cx="9144000" cy="5143500" type="screen16x9"/>
  <p:notesSz cx="6858000" cy="9144000"/>
  <p:custDataLst>
    <p:tags r:id="rId3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tags" Target="tags/tag479.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1" Type="http://schemas.openxmlformats.org/officeDocument/2006/relationships/slideLayout" Target="../slideLayouts/slideLayout13.xml"/><Relationship Id="rId30" Type="http://schemas.openxmlformats.org/officeDocument/2006/relationships/tags" Target="../tags/tag342.xml"/><Relationship Id="rId3" Type="http://schemas.openxmlformats.org/officeDocument/2006/relationships/tags" Target="../tags/tag315.xml"/><Relationship Id="rId29" Type="http://schemas.openxmlformats.org/officeDocument/2006/relationships/tags" Target="../tags/tag341.xml"/><Relationship Id="rId28" Type="http://schemas.openxmlformats.org/officeDocument/2006/relationships/tags" Target="../tags/tag340.xml"/><Relationship Id="rId27" Type="http://schemas.openxmlformats.org/officeDocument/2006/relationships/tags" Target="../tags/tag339.xml"/><Relationship Id="rId26" Type="http://schemas.openxmlformats.org/officeDocument/2006/relationships/tags" Target="../tags/tag338.xml"/><Relationship Id="rId25" Type="http://schemas.openxmlformats.org/officeDocument/2006/relationships/tags" Target="../tags/tag337.xml"/><Relationship Id="rId24" Type="http://schemas.openxmlformats.org/officeDocument/2006/relationships/tags" Target="../tags/tag336.xml"/><Relationship Id="rId23" Type="http://schemas.openxmlformats.org/officeDocument/2006/relationships/tags" Target="../tags/tag335.xml"/><Relationship Id="rId22" Type="http://schemas.openxmlformats.org/officeDocument/2006/relationships/tags" Target="../tags/tag334.xml"/><Relationship Id="rId21" Type="http://schemas.openxmlformats.org/officeDocument/2006/relationships/tags" Target="../tags/tag333.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1.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1" Type="http://schemas.openxmlformats.org/officeDocument/2006/relationships/slideLayout" Target="../slideLayouts/slideLayout13.xml"/><Relationship Id="rId20" Type="http://schemas.openxmlformats.org/officeDocument/2006/relationships/tags" Target="../tags/tag362.xml"/><Relationship Id="rId2" Type="http://schemas.openxmlformats.org/officeDocument/2006/relationships/tags" Target="../tags/tag344.xml"/><Relationship Id="rId19" Type="http://schemas.openxmlformats.org/officeDocument/2006/relationships/tags" Target="../tags/tag361.xml"/><Relationship Id="rId18" Type="http://schemas.openxmlformats.org/officeDocument/2006/relationships/tags" Target="../tags/tag360.xml"/><Relationship Id="rId17" Type="http://schemas.openxmlformats.org/officeDocument/2006/relationships/tags" Target="../tags/tag359.xml"/><Relationship Id="rId16" Type="http://schemas.openxmlformats.org/officeDocument/2006/relationships/tags" Target="../tags/tag358.xml"/><Relationship Id="rId15" Type="http://schemas.openxmlformats.org/officeDocument/2006/relationships/tags" Target="../tags/tag357.xml"/><Relationship Id="rId14" Type="http://schemas.openxmlformats.org/officeDocument/2006/relationships/tags" Target="../tags/tag356.xml"/><Relationship Id="rId13" Type="http://schemas.openxmlformats.org/officeDocument/2006/relationships/tags" Target="../tags/tag355.xml"/><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tags" Target="../tags/tag343.xml"/></Relationships>
</file>

<file path=ppt/slides/_rels/slide12.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2" Type="http://schemas.openxmlformats.org/officeDocument/2006/relationships/slideLayout" Target="../slideLayouts/slideLayout13.xml"/><Relationship Id="rId11" Type="http://schemas.openxmlformats.org/officeDocument/2006/relationships/tags" Target="../tags/tag373.xml"/><Relationship Id="rId10" Type="http://schemas.openxmlformats.org/officeDocument/2006/relationships/tags" Target="../tags/tag372.xml"/><Relationship Id="rId1" Type="http://schemas.openxmlformats.org/officeDocument/2006/relationships/tags" Target="../tags/tag363.xml"/></Relationships>
</file>

<file path=ppt/slides/_rels/slide13.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2" Type="http://schemas.openxmlformats.org/officeDocument/2006/relationships/slideLayout" Target="../slideLayouts/slideLayout13.xml"/><Relationship Id="rId11" Type="http://schemas.openxmlformats.org/officeDocument/2006/relationships/tags" Target="../tags/tag384.xml"/><Relationship Id="rId10" Type="http://schemas.openxmlformats.org/officeDocument/2006/relationships/tags" Target="../tags/tag383.xml"/><Relationship Id="rId1" Type="http://schemas.openxmlformats.org/officeDocument/2006/relationships/tags" Target="../tags/tag374.xml"/></Relationships>
</file>

<file path=ppt/slides/_rels/slide14.xml.rels><?xml version="1.0" encoding="UTF-8" standalone="yes"?>
<Relationships xmlns="http://schemas.openxmlformats.org/package/2006/relationships"><Relationship Id="rId9" Type="http://schemas.openxmlformats.org/officeDocument/2006/relationships/tags" Target="../tags/tag393.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6" Type="http://schemas.openxmlformats.org/officeDocument/2006/relationships/slideLayout" Target="../slideLayouts/slideLayout13.xml"/><Relationship Id="rId25" Type="http://schemas.openxmlformats.org/officeDocument/2006/relationships/tags" Target="../tags/tag409.xml"/><Relationship Id="rId24" Type="http://schemas.openxmlformats.org/officeDocument/2006/relationships/tags" Target="../tags/tag408.xml"/><Relationship Id="rId23" Type="http://schemas.openxmlformats.org/officeDocument/2006/relationships/tags" Target="../tags/tag407.xml"/><Relationship Id="rId22" Type="http://schemas.openxmlformats.org/officeDocument/2006/relationships/tags" Target="../tags/tag406.xml"/><Relationship Id="rId21" Type="http://schemas.openxmlformats.org/officeDocument/2006/relationships/tags" Target="../tags/tag405.xml"/><Relationship Id="rId20" Type="http://schemas.openxmlformats.org/officeDocument/2006/relationships/tags" Target="../tags/tag404.xml"/><Relationship Id="rId2" Type="http://schemas.openxmlformats.org/officeDocument/2006/relationships/tags" Target="../tags/tag386.xml"/><Relationship Id="rId19" Type="http://schemas.openxmlformats.org/officeDocument/2006/relationships/tags" Target="../tags/tag403.xml"/><Relationship Id="rId18" Type="http://schemas.openxmlformats.org/officeDocument/2006/relationships/tags" Target="../tags/tag402.xml"/><Relationship Id="rId17" Type="http://schemas.openxmlformats.org/officeDocument/2006/relationships/tags" Target="../tags/tag401.xml"/><Relationship Id="rId16" Type="http://schemas.openxmlformats.org/officeDocument/2006/relationships/tags" Target="../tags/tag400.xml"/><Relationship Id="rId15" Type="http://schemas.openxmlformats.org/officeDocument/2006/relationships/tags" Target="../tags/tag399.xml"/><Relationship Id="rId14" Type="http://schemas.openxmlformats.org/officeDocument/2006/relationships/tags" Target="../tags/tag398.xml"/><Relationship Id="rId13" Type="http://schemas.openxmlformats.org/officeDocument/2006/relationships/tags" Target="../tags/tag397.xml"/><Relationship Id="rId12" Type="http://schemas.openxmlformats.org/officeDocument/2006/relationships/tags" Target="../tags/tag396.xml"/><Relationship Id="rId11" Type="http://schemas.openxmlformats.org/officeDocument/2006/relationships/tags" Target="../tags/tag395.xml"/><Relationship Id="rId10" Type="http://schemas.openxmlformats.org/officeDocument/2006/relationships/tags" Target="../tags/tag394.xml"/><Relationship Id="rId1" Type="http://schemas.openxmlformats.org/officeDocument/2006/relationships/tags" Target="../tags/tag385.xml"/></Relationships>
</file>

<file path=ppt/slides/_rels/slide15.xml.rels><?xml version="1.0" encoding="UTF-8" standalone="yes"?>
<Relationships xmlns="http://schemas.openxmlformats.org/package/2006/relationships"><Relationship Id="rId9" Type="http://schemas.openxmlformats.org/officeDocument/2006/relationships/tags" Target="../tags/tag418.xml"/><Relationship Id="rId8" Type="http://schemas.openxmlformats.org/officeDocument/2006/relationships/tags" Target="../tags/tag417.xml"/><Relationship Id="rId7" Type="http://schemas.openxmlformats.org/officeDocument/2006/relationships/tags" Target="../tags/tag416.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3" Type="http://schemas.openxmlformats.org/officeDocument/2006/relationships/tags" Target="../tags/tag412.xml"/><Relationship Id="rId2" Type="http://schemas.openxmlformats.org/officeDocument/2006/relationships/tags" Target="../tags/tag411.xml"/><Relationship Id="rId12" Type="http://schemas.openxmlformats.org/officeDocument/2006/relationships/slideLayout" Target="../slideLayouts/slideLayout13.xml"/><Relationship Id="rId11" Type="http://schemas.openxmlformats.org/officeDocument/2006/relationships/tags" Target="../tags/tag420.xml"/><Relationship Id="rId10" Type="http://schemas.openxmlformats.org/officeDocument/2006/relationships/tags" Target="../tags/tag419.xml"/><Relationship Id="rId1" Type="http://schemas.openxmlformats.org/officeDocument/2006/relationships/tags" Target="../tags/tag410.xml"/></Relationships>
</file>

<file path=ppt/slides/_rels/slide16.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tags" Target="../tags/tag422.xml"/><Relationship Id="rId12" Type="http://schemas.openxmlformats.org/officeDocument/2006/relationships/slideLayout" Target="../slideLayouts/slideLayout13.xml"/><Relationship Id="rId11" Type="http://schemas.openxmlformats.org/officeDocument/2006/relationships/tags" Target="../tags/tag431.xml"/><Relationship Id="rId10" Type="http://schemas.openxmlformats.org/officeDocument/2006/relationships/tags" Target="../tags/tag430.xml"/><Relationship Id="rId1" Type="http://schemas.openxmlformats.org/officeDocument/2006/relationships/tags" Target="../tags/tag421.xml"/></Relationships>
</file>

<file path=ppt/slides/_rels/slide17.xml.rels><?xml version="1.0" encoding="UTF-8" standalone="yes"?>
<Relationships xmlns="http://schemas.openxmlformats.org/package/2006/relationships"><Relationship Id="rId9" Type="http://schemas.openxmlformats.org/officeDocument/2006/relationships/tags" Target="../tags/tag440.xml"/><Relationship Id="rId8" Type="http://schemas.openxmlformats.org/officeDocument/2006/relationships/tags" Target="../tags/tag439.xml"/><Relationship Id="rId7" Type="http://schemas.openxmlformats.org/officeDocument/2006/relationships/tags" Target="../tags/tag438.xml"/><Relationship Id="rId6" Type="http://schemas.openxmlformats.org/officeDocument/2006/relationships/tags" Target="../tags/tag437.xml"/><Relationship Id="rId5" Type="http://schemas.openxmlformats.org/officeDocument/2006/relationships/tags" Target="../tags/tag436.xml"/><Relationship Id="rId4" Type="http://schemas.openxmlformats.org/officeDocument/2006/relationships/tags" Target="../tags/tag435.xml"/><Relationship Id="rId3" Type="http://schemas.openxmlformats.org/officeDocument/2006/relationships/tags" Target="../tags/tag434.xml"/><Relationship Id="rId2" Type="http://schemas.openxmlformats.org/officeDocument/2006/relationships/tags" Target="../tags/tag433.xml"/><Relationship Id="rId12" Type="http://schemas.openxmlformats.org/officeDocument/2006/relationships/slideLayout" Target="../slideLayouts/slideLayout13.xml"/><Relationship Id="rId11" Type="http://schemas.openxmlformats.org/officeDocument/2006/relationships/tags" Target="../tags/tag442.xml"/><Relationship Id="rId10" Type="http://schemas.openxmlformats.org/officeDocument/2006/relationships/tags" Target="../tags/tag441.xml"/><Relationship Id="rId1" Type="http://schemas.openxmlformats.org/officeDocument/2006/relationships/tags" Target="../tags/tag432.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s>
</file>

<file path=ppt/slides/_rels/slide19.xml.rels><?xml version="1.0" encoding="UTF-8" standalone="yes"?>
<Relationships xmlns="http://schemas.openxmlformats.org/package/2006/relationships"><Relationship Id="rId9" Type="http://schemas.openxmlformats.org/officeDocument/2006/relationships/tags" Target="../tags/tag454.xml"/><Relationship Id="rId8" Type="http://schemas.openxmlformats.org/officeDocument/2006/relationships/tags" Target="../tags/tag453.xml"/><Relationship Id="rId7" Type="http://schemas.openxmlformats.org/officeDocument/2006/relationships/tags" Target="../tags/tag452.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56.xml"/><Relationship Id="rId11" Type="http://schemas.openxmlformats.org/officeDocument/2006/relationships/image" Target="../media/image10.png"/><Relationship Id="rId10" Type="http://schemas.openxmlformats.org/officeDocument/2006/relationships/tags" Target="../tags/tag455.xml"/><Relationship Id="rId1" Type="http://schemas.openxmlformats.org/officeDocument/2006/relationships/tags" Target="../tags/tag446.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67.xml"/><Relationship Id="rId11" Type="http://schemas.openxmlformats.org/officeDocument/2006/relationships/image" Target="../media/image10.png"/><Relationship Id="rId10" Type="http://schemas.openxmlformats.org/officeDocument/2006/relationships/tags" Target="../tags/tag466.xml"/><Relationship Id="rId1" Type="http://schemas.openxmlformats.org/officeDocument/2006/relationships/tags" Target="../tags/tag457.xml"/></Relationships>
</file>

<file path=ppt/slides/_rels/slide21.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478.xml"/><Relationship Id="rId11" Type="http://schemas.openxmlformats.org/officeDocument/2006/relationships/image" Target="../media/image10.png"/><Relationship Id="rId10" Type="http://schemas.openxmlformats.org/officeDocument/2006/relationships/tags" Target="../tags/tag477.xml"/><Relationship Id="rId1" Type="http://schemas.openxmlformats.org/officeDocument/2006/relationships/tags" Target="../tags/tag468.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1" Type="http://schemas.openxmlformats.org/officeDocument/2006/relationships/slideLayout" Target="../slideLayouts/slideLayout13.xml"/><Relationship Id="rId10" Type="http://schemas.openxmlformats.org/officeDocument/2006/relationships/tags" Target="../tags/tag290.xml"/><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2" Type="http://schemas.openxmlformats.org/officeDocument/2006/relationships/slideLayout" Target="../slideLayouts/slideLayout13.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2" Type="http://schemas.openxmlformats.org/officeDocument/2006/relationships/slideLayout" Target="../slideLayouts/slideLayout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tags" Target="../tags/tag3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第四单元复习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六年级上册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36715"/>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孝</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淌</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倘</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汹</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凶</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1820069" y="150384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820069" y="24706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1854994" y="3437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5114925" y="830833"/>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糟</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嘈</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皱</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邹</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勺</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勾</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5"/>
            </p:custDataLst>
          </p:nvPr>
        </p:nvSpPr>
        <p:spPr>
          <a:xfrm>
            <a:off x="4956175" y="155019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6"/>
            </p:custDataLst>
          </p:nvPr>
        </p:nvSpPr>
        <p:spPr>
          <a:xfrm>
            <a:off x="4956175" y="254095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7"/>
            </p:custDataLst>
          </p:nvPr>
        </p:nvSpPr>
        <p:spPr>
          <a:xfrm>
            <a:off x="4956175" y="345910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18"/>
            </p:custDataLst>
          </p:nvPr>
        </p:nvSpPr>
        <p:spPr>
          <a:xfrm>
            <a:off x="2418092" y="134631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哮喘</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9"/>
            </p:custDataLst>
          </p:nvPr>
        </p:nvSpPr>
        <p:spPr>
          <a:xfrm>
            <a:off x="2414314" y="185987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孝顺</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20"/>
            </p:custDataLst>
          </p:nvPr>
        </p:nvSpPr>
        <p:spPr>
          <a:xfrm>
            <a:off x="5542525" y="142898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糟心</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1"/>
            </p:custDataLst>
          </p:nvPr>
        </p:nvSpPr>
        <p:spPr>
          <a:xfrm>
            <a:off x="5515495" y="194029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嘈杂</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2"/>
            </p:custDataLst>
          </p:nvPr>
        </p:nvSpPr>
        <p:spPr>
          <a:xfrm>
            <a:off x="2434467" y="235320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流淌</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3"/>
            </p:custDataLst>
          </p:nvPr>
        </p:nvSpPr>
        <p:spPr>
          <a:xfrm>
            <a:off x="2434709" y="286225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倘若</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4"/>
            </p:custDataLst>
          </p:nvPr>
        </p:nvSpPr>
        <p:spPr>
          <a:xfrm>
            <a:off x="5515494" y="24313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皱纹</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5"/>
            </p:custDataLst>
          </p:nvPr>
        </p:nvSpPr>
        <p:spPr>
          <a:xfrm>
            <a:off x="5515493" y="291322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姓邹</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6"/>
            </p:custDataLst>
          </p:nvPr>
        </p:nvSpPr>
        <p:spPr>
          <a:xfrm>
            <a:off x="2438611" y="337879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汹涌</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7"/>
            </p:custDataLst>
          </p:nvPr>
        </p:nvSpPr>
        <p:spPr>
          <a:xfrm>
            <a:off x="2441116" y="38878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凶恶</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8"/>
            </p:custDataLst>
          </p:nvPr>
        </p:nvSpPr>
        <p:spPr>
          <a:xfrm>
            <a:off x="5519262" y="341991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勺子</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9"/>
            </p:custDataLst>
          </p:nvPr>
        </p:nvSpPr>
        <p:spPr>
          <a:xfrm>
            <a:off x="5542524" y="397757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勾当</a:t>
            </a:r>
            <a:endParaRPr lang="zh-CN" altLang="en-US" sz="2200" dirty="0">
              <a:solidFill>
                <a:schemeClr val="dk1"/>
              </a:solidFill>
              <a:latin typeface="幼圆" charset="0"/>
              <a:ea typeface="幼圆" charset="0"/>
              <a:cs typeface="?"/>
            </a:endParaRPr>
          </a:p>
        </p:txBody>
      </p:sp>
    </p:spTree>
    <p:custDataLst>
      <p:tags r:id="rId3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199606" y="972933"/>
            <a:ext cx="2515393" cy="3646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
              </a:rPr>
              <a:t>五、多音字</a:t>
            </a:r>
            <a:endParaRPr lang="en-US" altLang="zh-CN" sz="2200" b="1" dirty="0">
              <a:solidFill>
                <a:schemeClr val="accent1"/>
              </a:solidFill>
              <a:effectLst/>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p:txBody>
      </p:sp>
      <p:sp>
        <p:nvSpPr>
          <p:cNvPr id="3" name="左大括号 2"/>
          <p:cNvSpPr/>
          <p:nvPr>
            <p:custDataLst>
              <p:tags r:id="rId10"/>
            </p:custDataLst>
          </p:nvPr>
        </p:nvSpPr>
        <p:spPr>
          <a:xfrm>
            <a:off x="3020219" y="1868992"/>
            <a:ext cx="141247" cy="1074907"/>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1"/>
            </p:custDataLst>
          </p:nvPr>
        </p:nvSpPr>
        <p:spPr>
          <a:xfrm>
            <a:off x="3114988" y="3311088"/>
            <a:ext cx="141247" cy="1074906"/>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2"/>
            </p:custDataLst>
          </p:nvPr>
        </p:nvSpPr>
        <p:spPr>
          <a:xfrm>
            <a:off x="2450306" y="2072049"/>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折</a:t>
            </a:r>
            <a:endParaRPr lang="zh-CN" altLang="en-US" sz="2200" dirty="0">
              <a:solidFill>
                <a:schemeClr val="dk1"/>
              </a:solidFill>
              <a:latin typeface="幼圆" charset="0"/>
              <a:ea typeface="幼圆" charset="0"/>
            </a:endParaRPr>
          </a:p>
        </p:txBody>
      </p:sp>
      <p:sp>
        <p:nvSpPr>
          <p:cNvPr id="8" name="文本框 7"/>
          <p:cNvSpPr txBox="1"/>
          <p:nvPr>
            <p:custDataLst>
              <p:tags r:id="rId13"/>
            </p:custDataLst>
          </p:nvPr>
        </p:nvSpPr>
        <p:spPr>
          <a:xfrm>
            <a:off x="2471243" y="3557875"/>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强</a:t>
            </a:r>
            <a:endParaRPr lang="zh-CN" altLang="en-US" sz="2200" dirty="0">
              <a:solidFill>
                <a:schemeClr val="dk1"/>
              </a:solidFill>
              <a:latin typeface="幼圆" charset="0"/>
              <a:ea typeface="幼圆" charset="0"/>
              <a:cs typeface="?"/>
            </a:endParaRPr>
          </a:p>
        </p:txBody>
      </p:sp>
      <p:sp>
        <p:nvSpPr>
          <p:cNvPr id="2" name="文本框 1"/>
          <p:cNvSpPr txBox="1"/>
          <p:nvPr>
            <p:custDataLst>
              <p:tags r:id="rId14"/>
            </p:custDataLst>
          </p:nvPr>
        </p:nvSpPr>
        <p:spPr>
          <a:xfrm>
            <a:off x="3154398" y="1610928"/>
            <a:ext cx="14401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zhé</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折断</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9" name="文本框 8"/>
          <p:cNvSpPr txBox="1"/>
          <p:nvPr>
            <p:custDataLst>
              <p:tags r:id="rId15"/>
            </p:custDataLst>
          </p:nvPr>
        </p:nvSpPr>
        <p:spPr>
          <a:xfrm>
            <a:off x="3161736" y="1978117"/>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zhē</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折腾</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0" name="文本框 9"/>
          <p:cNvSpPr txBox="1"/>
          <p:nvPr>
            <p:custDataLst>
              <p:tags r:id="rId16"/>
            </p:custDataLst>
          </p:nvPr>
        </p:nvSpPr>
        <p:spPr>
          <a:xfrm>
            <a:off x="3161736" y="2466678"/>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shé</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折本</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1" name="文本框 10"/>
          <p:cNvSpPr txBox="1"/>
          <p:nvPr>
            <p:custDataLst>
              <p:tags r:id="rId17"/>
            </p:custDataLst>
          </p:nvPr>
        </p:nvSpPr>
        <p:spPr>
          <a:xfrm>
            <a:off x="3208003" y="3040342"/>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jiǎng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倔强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2" name="文本框 11"/>
          <p:cNvSpPr txBox="1"/>
          <p:nvPr>
            <p:custDataLst>
              <p:tags r:id="rId18"/>
            </p:custDataLst>
          </p:nvPr>
        </p:nvSpPr>
        <p:spPr>
          <a:xfrm>
            <a:off x="3214765" y="3490406"/>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qiáng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强大</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3" name="文本框 12"/>
          <p:cNvSpPr txBox="1"/>
          <p:nvPr>
            <p:custDataLst>
              <p:tags r:id="rId19"/>
            </p:custDataLst>
          </p:nvPr>
        </p:nvSpPr>
        <p:spPr>
          <a:xfrm>
            <a:off x="3233982" y="3940470"/>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qiǎng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勉强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71498" y="647899"/>
            <a:ext cx="8301038" cy="3815080"/>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咆哮</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怒吼     拥戴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拥护     沙哑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嘶哑     放肆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任意</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惊慌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惊恐     祭奠</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祭拜     潮湿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湿润     蜷缩</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蜷曲</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忧虑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担忧     黧黑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黝黑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势不可当</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锐不可当            忐忑不安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惴惴不安</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汹涌澎湃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波澜壮阔            心惊肉跳</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胆战心惊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自言自语</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自说自话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792957" y="673722"/>
            <a:ext cx="7970640" cy="347662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咆哮</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低语   拥戴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唾弃   沙哑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清脆   放肆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拘谨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黧黑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白皙   蜷缩</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伸展   潮湿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干燥   僵硬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柔软</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势不可当</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强弩之末       忐忑不安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坦然自若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汹涌澎湃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风平浪静       心惊肉跳</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镇定自若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92931" y="562219"/>
            <a:ext cx="8372475" cy="4661535"/>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地喊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地喊话</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地说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地舔着</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地呻吟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地想</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的野马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的木桥</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的脸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的世界</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的海浪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的海风</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的手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的渔夫</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755856" y="1175573"/>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惊慌</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4752850" y="119813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嘶哑</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755855" y="169206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冷冷</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4752850" y="169700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放肆</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801751" y="215104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痛苦</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4744664" y="2175574"/>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忐忑不安</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755855" y="269562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受惊</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4740330" y="266094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窄窄</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755855" y="318939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清瘦</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4752850" y="3182079"/>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白茫茫</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755855" y="3683170"/>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汹涌澎湃</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4740330" y="370321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清新</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755855" y="4172643"/>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苍白僵硬</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4740330" y="4209021"/>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魁梧黧黑</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92943" y="280000"/>
            <a:ext cx="7758113"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九、词语归类</a:t>
            </a:r>
            <a:endParaRPr lang="zh-CN" altLang="en-US" sz="2200" b="1" dirty="0">
              <a:solidFill>
                <a:schemeClr val="dk1"/>
              </a:solidFill>
              <a:effectLst/>
              <a:latin typeface="幼圆" charset="0"/>
              <a:ea typeface="宋体" panose="02010600030101010101" pitchFamily="2" charset="-122"/>
              <a:cs typeface="幼圆" charset="0"/>
            </a:endParaRPr>
          </a:p>
          <a:p>
            <a:pPr marL="457200" indent="-457200" algn="just">
              <a:lnSpc>
                <a:spcPct val="150000"/>
              </a:lnSpc>
              <a:buAutoNum type="arabicPeriod"/>
            </a:pPr>
            <a:r>
              <a:rPr lang="zh-CN" altLang="en-US" sz="2200" dirty="0">
                <a:solidFill>
                  <a:schemeClr val="dk1"/>
                </a:solidFill>
                <a:effectLst/>
                <a:latin typeface="幼圆" charset="0"/>
                <a:ea typeface="宋体" panose="02010600030101010101" pitchFamily="2" charset="-122"/>
                <a:cs typeface="幼圆" charset="0"/>
              </a:rPr>
              <a:t>形容水势很大的词语：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汪洋大海   浩浩荡荡	  翻江倒海     一泻千里</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形容人品质高尚的词语：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光明磊落   鞠躬尽瘁	  奋不顾身     舍己为人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描写恶劣自然环境的词语：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暴风骤雨	北风怒号    飞沙走石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寒风凛冽</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 </a:t>
            </a:r>
            <a:r>
              <a:rPr lang="zh-CN" altLang="en-US" sz="2200" dirty="0">
                <a:solidFill>
                  <a:schemeClr val="dk1"/>
                </a:solidFill>
                <a:effectLst/>
                <a:latin typeface="幼圆" charset="0"/>
                <a:ea typeface="宋体" panose="02010600030101010101" pitchFamily="2" charset="-122"/>
                <a:cs typeface="幼圆" charset="0"/>
              </a:rPr>
              <a:t>表示人物内心不安的词语：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忐忑不安	心惊肉跳     如坐针毡    提心吊胆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10790" y="1172237"/>
            <a:ext cx="8022432"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比喻句：老汉凶得像只豹子。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拟人句：死亡在洪水的狞笑声中逼近。</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环境描写：海上正起着风暴，外面又黑又冷，这间渔家的小屋里却温暖而舒适。</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75072" y="1158681"/>
            <a:ext cx="8118872"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背诵“日积月累”中的</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回乡偶书</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结合</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说说环境描写对表现人物的作用。</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体会</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穷人</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一文中，通过对话和心理描写表现人物的方式。</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 </a:t>
            </a:r>
            <a:r>
              <a:rPr lang="zh-CN" altLang="en-US" sz="2200" dirty="0">
                <a:solidFill>
                  <a:schemeClr val="dk1"/>
                </a:solidFill>
                <a:effectLst/>
                <a:latin typeface="幼圆" charset="0"/>
                <a:ea typeface="宋体" panose="02010600030101010101" pitchFamily="2" charset="-122"/>
                <a:cs typeface="幼圆" charset="0"/>
              </a:rPr>
              <a:t>发挥想象，创编故事。</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第四单元课文知识点</a:t>
            </a:r>
            <a:endParaRPr lang="zh-CN" altLang="en-US" dirty="0">
              <a:solidFill>
                <a:schemeClr val="accent1">
                  <a:lumMod val="75000"/>
                </a:schemeClr>
              </a:solidFill>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169" y="1602160"/>
            <a:ext cx="7961662" cy="2561590"/>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桥</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记叙了一位村党支部书记在洪水到来时，沉着镇定地指挥村民撤离，把生的希望留给别人，把死的危险留给自己的感人故事。表现了老支书在危难面前舍己为人、不徇私情、英勇献身的崇高精神。</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621507" y="1499300"/>
            <a:ext cx="7736680" cy="203009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本单元课文主要是围绕“小说是虚构的”这个专题进行编排的。主要由</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桥</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穷人</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两篇精读课文和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在柏林</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一篇略读课文组成。</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169" y="1641952"/>
            <a:ext cx="7961662" cy="237680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穷人</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记叙了在一个寒风呼啸的夜晚，桑娜和渔夫在自身生活困苦的情况下坚持收养已故邻居西蒙的两个孤儿的故事，赞美了以桑娜和渔夫为代表的的穷人淳朴善良、乐于助人的高尚品质。</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313260" y="1352635"/>
            <a:ext cx="8631555" cy="348488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在柏林</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是一篇微型小说，构思精巧，讲了一个关于战争的故事：一个战时后备役老兵，在上战场之前，把因战争而精神失常的妻子送往疯人院。在车厢里，老妇人奇怪的举动引起两个小姑娘的嘲笑。老兵道出原因后，车厢里一片寂静。文章通过刻画战争中平民百姓的悲剧形象，表现出战争给人民带来的深重灾难，表达出作者对战争的厌恶和对和平的渴望。</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0020" y="1041747"/>
            <a:ext cx="8565356" cy="313817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楷体" panose="02010609060101010101" pitchFamily="49" charset="-122"/>
                <a:cs typeface="幼圆" charset="0"/>
              </a:rPr>
              <a:t>    </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桥</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描写了老支书在洪水袭来的时刻，镇定指挥全村人过桥撤离，舍己为人的故事；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穷人</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记叙了一个动人的故事：桑娜和渔夫在自己家生活十分贫穷的情况下，收养了邻居家的两个孤儿。赞美了穷人心地善良，乐于助人的美好品德；</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在柏林</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为我们描述了一个令人凄楚的故事：一位后备役老兵已经在战争中失去了三个儿子，但还是被迫把妻子送进疯人院后再去参战。</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0020" y="1041747"/>
            <a:ext cx="8565356"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    习作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笔尖流出的故事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以本单元的三篇课文为例，根据已提供的环境和人物展开丰富的想象，创编虚构的故事。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语文园地</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学习运用语言、动作、心理活动描写和情节描写刻画人物，通过环境描写来凸显人物形象。了解情节描写的作用，了解关键词语在句子中的作用，尝试写出人物忐忑不安或犹豫不决时的心理活动。积累古诗</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回乡偶书</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7160" y="533916"/>
            <a:ext cx="8522495" cy="4154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读小说，关注情节、环境，感受人物形象。作者利用多种手法塑造出了一个个性格鲜明、形象丰满的人物。我们要深刻体会作者是怎样运用想象来虚构出动人故事的，并学习运用语言、动作描写和心理活动描写以及情节描写来刻画人物。另外，我们在读小说的时候，要逐步学会与文本对话，感受人物的内心情感。学习老支书舍己为人的高尚品质，感受桑娜乐于助人的美好心灵，可怜老兵的悲惨命运，愤恨可恶的战争。</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00036" y="931332"/>
            <a:ext cx="8368903" cy="2630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习作时发挥想象，创编生活故事。在学习过程中获得真实的体验和感受；去感受，去想象，从而达到丰富的想象力。要知道“艺术来源于生活”，在生活中要做有心人，要善于观察，从生活中提起素材，再加以想象，从而成为创编生活故事的基础。</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482203" y="1320353"/>
            <a:ext cx="8422481" cy="2122805"/>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嗓（</a:t>
            </a:r>
            <a:r>
              <a:rPr lang="en-US" altLang="zh-CN" sz="2200" dirty="0" err="1">
                <a:solidFill>
                  <a:srgbClr val="000000"/>
                </a:solidFill>
                <a:effectLst/>
                <a:latin typeface="幼圆" charset="0"/>
                <a:ea typeface="宋体" panose="02010600030101010101" pitchFamily="2" charset="-122"/>
                <a:cs typeface="幼圆" charset="0"/>
              </a:rPr>
              <a:t>sǎng</a:t>
            </a:r>
            <a:r>
              <a:rPr lang="zh-CN" altLang="en-US" sz="2200" dirty="0">
                <a:solidFill>
                  <a:srgbClr val="000000"/>
                </a:solidFill>
                <a:effectLst/>
                <a:latin typeface="幼圆" charset="0"/>
                <a:ea typeface="宋体" panose="02010600030101010101" pitchFamily="2" charset="-122"/>
                <a:cs typeface="幼圆" charset="0"/>
              </a:rPr>
              <a:t>）子      呻（</a:t>
            </a:r>
            <a:r>
              <a:rPr lang="en-US" altLang="zh-CN" sz="2200" dirty="0" err="1">
                <a:solidFill>
                  <a:srgbClr val="000000"/>
                </a:solidFill>
                <a:effectLst/>
                <a:latin typeface="幼圆" charset="0"/>
                <a:ea typeface="宋体" panose="02010600030101010101" pitchFamily="2" charset="-122"/>
                <a:cs typeface="幼圆" charset="0"/>
              </a:rPr>
              <a:t>shēn</a:t>
            </a:r>
            <a:r>
              <a:rPr lang="zh-CN" altLang="en-US" sz="2200" dirty="0">
                <a:solidFill>
                  <a:srgbClr val="000000"/>
                </a:solidFill>
                <a:effectLst/>
                <a:latin typeface="幼圆" charset="0"/>
                <a:ea typeface="宋体" panose="02010600030101010101" pitchFamily="2" charset="-122"/>
                <a:cs typeface="幼圆" charset="0"/>
              </a:rPr>
              <a:t>）吟       流淌（</a:t>
            </a:r>
            <a:r>
              <a:rPr lang="en-US" altLang="zh-CN" sz="2200" dirty="0" err="1">
                <a:solidFill>
                  <a:srgbClr val="000000"/>
                </a:solidFill>
                <a:effectLst/>
                <a:latin typeface="幼圆" charset="0"/>
                <a:ea typeface="宋体" panose="02010600030101010101" pitchFamily="2" charset="-122"/>
                <a:cs typeface="幼圆" charset="0"/>
              </a:rPr>
              <a:t>tǎng</a:t>
            </a:r>
            <a:r>
              <a:rPr lang="zh-CN" altLang="en-US"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汹（</a:t>
            </a:r>
            <a:r>
              <a:rPr lang="en-US" altLang="zh-CN" sz="2200" dirty="0" err="1">
                <a:solidFill>
                  <a:srgbClr val="000000"/>
                </a:solidFill>
                <a:effectLst/>
                <a:latin typeface="幼圆" charset="0"/>
                <a:ea typeface="宋体" panose="02010600030101010101" pitchFamily="2" charset="-122"/>
                <a:cs typeface="幼圆" charset="0"/>
              </a:rPr>
              <a:t>xiōng</a:t>
            </a:r>
            <a:r>
              <a:rPr lang="zh-CN" altLang="en-US" sz="2200" dirty="0">
                <a:solidFill>
                  <a:srgbClr val="000000"/>
                </a:solidFill>
                <a:effectLst/>
                <a:latin typeface="幼圆" charset="0"/>
                <a:ea typeface="宋体" panose="02010600030101010101" pitchFamily="2" charset="-122"/>
                <a:cs typeface="幼圆" charset="0"/>
              </a:rPr>
              <a:t>）涌     澎（</a:t>
            </a:r>
            <a:r>
              <a:rPr lang="en-US" altLang="zh-CN" sz="2200" dirty="0" err="1">
                <a:solidFill>
                  <a:srgbClr val="000000"/>
                </a:solidFill>
                <a:effectLst/>
                <a:latin typeface="幼圆" charset="0"/>
                <a:ea typeface="宋体" panose="02010600030101010101" pitchFamily="2" charset="-122"/>
                <a:cs typeface="幼圆" charset="0"/>
              </a:rPr>
              <a:t>péng</a:t>
            </a:r>
            <a:r>
              <a:rPr lang="zh-CN" altLang="en-US" sz="2200" dirty="0">
                <a:solidFill>
                  <a:srgbClr val="000000"/>
                </a:solidFill>
                <a:effectLst/>
                <a:latin typeface="幼圆" charset="0"/>
                <a:ea typeface="宋体" panose="02010600030101010101" pitchFamily="2" charset="-122"/>
                <a:cs typeface="幼圆" charset="0"/>
              </a:rPr>
              <a:t>）湃       淋（</a:t>
            </a:r>
            <a:r>
              <a:rPr lang="en-US" altLang="zh-CN" sz="2200" dirty="0" err="1">
                <a:solidFill>
                  <a:srgbClr val="000000"/>
                </a:solidFill>
                <a:effectLst/>
                <a:latin typeface="幼圆" charset="0"/>
                <a:ea typeface="宋体" panose="02010600030101010101" pitchFamily="2" charset="-122"/>
                <a:cs typeface="幼圆" charset="0"/>
              </a:rPr>
              <a:t>lín</a:t>
            </a:r>
            <a:r>
              <a:rPr lang="zh-CN" altLang="en-US" sz="2200" dirty="0">
                <a:solidFill>
                  <a:srgbClr val="000000"/>
                </a:solidFill>
                <a:effectLst/>
                <a:latin typeface="幼圆" charset="0"/>
                <a:ea typeface="宋体" panose="02010600030101010101" pitchFamily="2" charset="-122"/>
                <a:cs typeface="幼圆" charset="0"/>
              </a:rPr>
              <a:t>）雨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糟（</a:t>
            </a:r>
            <a:r>
              <a:rPr lang="en-US" altLang="zh-CN" sz="2200" dirty="0" err="1">
                <a:solidFill>
                  <a:srgbClr val="000000"/>
                </a:solidFill>
                <a:effectLst/>
                <a:latin typeface="幼圆" charset="0"/>
                <a:ea typeface="宋体" panose="02010600030101010101" pitchFamily="2" charset="-122"/>
                <a:cs typeface="幼圆" charset="0"/>
              </a:rPr>
              <a:t>zāo</a:t>
            </a:r>
            <a:r>
              <a:rPr lang="zh-CN" altLang="en-US" sz="2200" dirty="0">
                <a:solidFill>
                  <a:srgbClr val="000000"/>
                </a:solidFill>
                <a:effectLst/>
                <a:latin typeface="幼圆" charset="0"/>
                <a:ea typeface="宋体" panose="02010600030101010101" pitchFamily="2" charset="-122"/>
                <a:cs typeface="幼圆" charset="0"/>
              </a:rPr>
              <a:t>）糕       皱（</a:t>
            </a:r>
            <a:r>
              <a:rPr lang="en-US" altLang="zh-CN" sz="2200" dirty="0" err="1">
                <a:solidFill>
                  <a:srgbClr val="000000"/>
                </a:solidFill>
                <a:effectLst/>
                <a:latin typeface="幼圆" charset="0"/>
                <a:ea typeface="宋体" panose="02010600030101010101" pitchFamily="2" charset="-122"/>
                <a:cs typeface="幼圆" charset="0"/>
              </a:rPr>
              <a:t>zhòu</a:t>
            </a:r>
            <a:r>
              <a:rPr lang="zh-CN" altLang="en-US" sz="2200" dirty="0">
                <a:solidFill>
                  <a:srgbClr val="000000"/>
                </a:solidFill>
                <a:effectLst/>
                <a:latin typeface="幼圆" charset="0"/>
                <a:ea typeface="宋体" panose="02010600030101010101" pitchFamily="2" charset="-122"/>
                <a:cs typeface="幼圆" charset="0"/>
              </a:rPr>
              <a:t>）眉       勺（</a:t>
            </a:r>
            <a:r>
              <a:rPr lang="en-US" altLang="zh-CN" sz="2200" dirty="0" err="1">
                <a:solidFill>
                  <a:srgbClr val="000000"/>
                </a:solidFill>
                <a:effectLst/>
                <a:latin typeface="幼圆" charset="0"/>
                <a:ea typeface="宋体" panose="02010600030101010101" pitchFamily="2" charset="-122"/>
                <a:cs typeface="幼圆" charset="0"/>
              </a:rPr>
              <a:t>sháo</a:t>
            </a:r>
            <a:r>
              <a:rPr lang="zh-CN" altLang="en-US" sz="2200" dirty="0">
                <a:solidFill>
                  <a:srgbClr val="000000"/>
                </a:solidFill>
                <a:effectLst/>
                <a:latin typeface="幼圆" charset="0"/>
                <a:ea typeface="宋体" panose="02010600030101010101" pitchFamily="2" charset="-122"/>
                <a:cs typeface="幼圆" charset="0"/>
              </a:rPr>
              <a:t>）子 </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660921" y="1295663"/>
            <a:ext cx="6422230"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哮：右下部分是“子”。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废：被包围部分是“发”。</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湃：“拜”左边是两横，右边是四横。</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唉：右下边是“矢”。</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82203" y="787832"/>
            <a:ext cx="7893843"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咆哮   嗓子   流淌   沙哑   揪心   呻吟   废话   惊慌</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拥戴   吞没   党员   猛然   熄灭   掀起   困难   湿淋淋</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嘿嘿   糟糕   去</a:t>
            </a:r>
            <a:r>
              <a:rPr lang="zh-CN" altLang="en-US" sz="2200" dirty="0">
                <a:solidFill>
                  <a:schemeClr val="dk1"/>
                </a:solidFill>
                <a:latin typeface="幼圆" charset="0"/>
                <a:ea typeface="宋体" panose="02010600030101010101" pitchFamily="2" charset="-122"/>
                <a:cs typeface="幼圆" charset="0"/>
              </a:rPr>
              <a:t>嘛   皱眉   渔网   渔夫   轰鸣   后脑勺</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沉思   风暴   抱怨   倾听   探望   照顾   阴冷   忧虑</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心惊肉跳             跌跌撞撞</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汹涌澎湃             自作自受</a:t>
            </a:r>
            <a:endParaRPr lang="zh-CN" altLang="en-US" sz="22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SLIDE_BK_DARK_LIGHT" val="2"/>
  <p:tag name="KSO_WM_SLIDE_BACKGROUND_TYPE" val="general"/>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SLIDE_BK_DARK_LIGHT" val="2"/>
  <p:tag name="KSO_WM_SLIDE_BACKGROUND_TYPE" val="general"/>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SLIDE_BK_DARK_LIGHT" val="2"/>
  <p:tag name="KSO_WM_SLIDE_BACKGROUND_TYPE" val="general"/>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SLIDE_BK_DARK_LIGHT" val="2"/>
  <p:tag name="KSO_WM_SLIDE_BACKGROUND_TYPE" val="general"/>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SLIDE_BK_DARK_LIGHT" val="2"/>
  <p:tag name="KSO_WM_SLIDE_BACKGROUND_TYPE" val="general"/>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9.xml><?xml version="1.0" encoding="utf-8"?>
<p:tagLst xmlns:p="http://schemas.openxmlformats.org/presentationml/2006/main">
  <p:tag name="KSO_WM_SLIDE_BK_DARK_LIGHT" val="2"/>
  <p:tag name="KSO_WM_SLIDE_BACKGROUND_TYPE" val="gener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K_DARK_LIGHT" val="2"/>
  <p:tag name="KSO_WM_SLIDE_BACKGROUND_TYPE" val="general"/>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1.xml><?xml version="1.0" encoding="utf-8"?>
<p:tagLst xmlns:p="http://schemas.openxmlformats.org/presentationml/2006/main">
  <p:tag name="KSO_WM_SLIDE_BK_DARK_LIGHT" val="2"/>
  <p:tag name="KSO_WM_SLIDE_BACKGROUND_TYPE" val="general"/>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2.xml><?xml version="1.0" encoding="utf-8"?>
<p:tagLst xmlns:p="http://schemas.openxmlformats.org/presentationml/2006/main">
  <p:tag name="KSO_WM_SLIDE_BK_DARK_LIGHT" val="2"/>
  <p:tag name="KSO_WM_SLIDE_BACKGROUND_TYPE" val="general"/>
</p:tagLst>
</file>

<file path=ppt/tags/tag44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445.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37630d81-ba89-408a-95f6-dad77c992762}"/>
  <p:tag name="KSO_WM_UNIT_TYPE" val="i"/>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79.xml><?xml version="1.0" encoding="utf-8"?>
<p:tagLst xmlns:p="http://schemas.openxmlformats.org/presentationml/2006/main">
  <p:tag name="COMMONDATA" val="eyJoZGlkIjoiZWE3NjZlYjJkMjNiZjRmNDUwNDg2MDIyMjNiOTJhMjAifQ=="/>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2540</Words>
  <Application>WPS 演示</Application>
  <PresentationFormat>全屏显示(16:9)</PresentationFormat>
  <Paragraphs>187</Paragraphs>
  <Slides>21</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21</vt:i4>
      </vt:variant>
    </vt:vector>
  </HeadingPairs>
  <TitlesOfParts>
    <vt:vector size="39" baseType="lpstr">
      <vt:lpstr>Arial</vt:lpstr>
      <vt:lpstr>宋体</vt:lpstr>
      <vt:lpstr>Wingdings</vt:lpstr>
      <vt:lpstr>黑体</vt:lpstr>
      <vt:lpstr>微软雅黑</vt:lpstr>
      <vt:lpstr>?</vt:lpstr>
      <vt:lpstr>Segoe Print</vt:lpstr>
      <vt:lpstr>楷体</vt:lpstr>
      <vt:lpstr>Times New Roman</vt:lpstr>
      <vt:lpstr>等线</vt:lpstr>
      <vt:lpstr>Calibri</vt:lpstr>
      <vt:lpstr>Arial Unicode MS</vt:lpstr>
      <vt:lpstr>幼圆</vt:lpstr>
      <vt:lpstr>汉仪乐喵体W</vt:lpstr>
      <vt:lpstr>Arial</vt:lpstr>
      <vt:lpstr>幼圆</vt:lpstr>
      <vt:lpstr>3_Office 主题​​</vt:lpstr>
      <vt:lpstr>11_Office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188</cp:revision>
  <dcterms:created xsi:type="dcterms:W3CDTF">2020-02-14T00:12:00Z</dcterms:created>
  <dcterms:modified xsi:type="dcterms:W3CDTF">2022-06-02T02:11:49Z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8BEFAA3904B8469CB15E857E7A47C16A</vt:lpwstr>
  </property>
</Properties>
</file>