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69" r:id="rId3"/>
    <p:sldId id="406" r:id="rId4"/>
    <p:sldId id="408" r:id="rId5"/>
    <p:sldId id="409" r:id="rId6"/>
    <p:sldId id="407" r:id="rId7"/>
    <p:sldId id="397" r:id="rId8"/>
    <p:sldId id="410" r:id="rId9"/>
    <p:sldId id="411" r:id="rId10"/>
    <p:sldId id="412" r:id="rId11"/>
    <p:sldId id="413" r:id="rId12"/>
    <p:sldId id="415" r:id="rId13"/>
    <p:sldId id="414" r:id="rId14"/>
    <p:sldId id="416" r:id="rId15"/>
    <p:sldId id="344" r:id="rId16"/>
    <p:sldId id="375" r:id="rId17"/>
    <p:sldId id="288" r:id="rId18"/>
    <p:sldId id="267" r:id="rId19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BC4C7-71C2-45FA-9926-4ECF1D333DE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A79D6-C78A-4FCB-8007-F01BBD05EDE6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79D6-C78A-4FCB-8007-F01BBD05EDE6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787896" cy="1325880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21230-157C-7B4B-B0E1-571018EC0F5B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2A19-C607-5D4F-B08B-DD6EAFB08C7C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A36-8162-430C-A9A3-274C4B06B70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0B6F5-495F-45C5-BFCF-6DD5C51D2B2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A36-8162-430C-A9A3-274C4B06B70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0B6F5-495F-45C5-BFCF-6DD5C51D2B27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787896" cy="1325880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image" Target="file:///D:\qq&#25991;&#20214;\712321467\Image\C2C\Image2\%7b75232B38-A165-1FB7-499C-2E1C792CACB5%7d.png" TargetMode="External" /><Relationship Id="rId12" Type="http://schemas.openxmlformats.org/officeDocument/2006/relationships/image" Target="../media/image1.png" /><Relationship Id="rId13" Type="http://schemas.openxmlformats.org/officeDocument/2006/relationships/image" Target="../media/image2.jpeg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iming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楷体" panose="02010609060101010101" pitchFamily="49" charset="-122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9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11.png" /><Relationship Id="rId4" Type="http://schemas.openxmlformats.org/officeDocument/2006/relationships/image" Target="../media/image12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13.png" /><Relationship Id="rId4" Type="http://schemas.openxmlformats.org/officeDocument/2006/relationships/image" Target="../media/image14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15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3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4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6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4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5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6.png" /><Relationship Id="rId4" Type="http://schemas.openxmlformats.org/officeDocument/2006/relationships/image" Target="../media/image7.png" /><Relationship Id="rId5" Type="http://schemas.openxmlformats.org/officeDocument/2006/relationships/image" Target="../media/image8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5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6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9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10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066" y="3611539"/>
            <a:ext cx="9144000" cy="930537"/>
          </a:xfrm>
        </p:spPr>
        <p:txBody>
          <a:bodyPr>
            <a:normAutofit fontScale="90000"/>
          </a:bodyPr>
          <a:lstStyle/>
          <a:p>
            <a:r>
              <a:rPr lang="en-US" altLang="zh-CN" smtClean="0"/>
              <a:t>8  </a:t>
            </a:r>
            <a:r>
              <a:rPr lang="zh-CN" altLang="en-US" smtClean="0"/>
              <a:t>太阳、月球和地球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14066" y="2838734"/>
            <a:ext cx="9144000" cy="684112"/>
          </a:xfrm>
        </p:spPr>
        <p:txBody>
          <a:bodyPr>
            <a:normAutofit/>
          </a:bodyPr>
          <a:lstStyle/>
          <a:p>
            <a:r>
              <a:rPr lang="zh-CN" altLang="en-US" sz="3200" smtClean="0"/>
              <a:t>太阳、月亮和地球</a:t>
            </a:r>
            <a:endParaRPr lang="zh-CN" altLang="en-US" sz="3200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二、新知讲解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探索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92868" y="1417735"/>
            <a:ext cx="3272589" cy="5792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7996" y="1425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太阳和月球的颜色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7245" y="2313361"/>
            <a:ext cx="579120" cy="40158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52373" y="2242118"/>
            <a:ext cx="498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bg1"/>
                </a:solidFill>
                <a:latin typeface="+mj-lt"/>
              </a:rPr>
              <a:t>4</a:t>
            </a:r>
            <a:endParaRPr lang="zh-CN" altLang="en-US" sz="2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6365" y="2087128"/>
            <a:ext cx="10199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制作海报。合理利用收集到文字和图片，用色彩表达我们对地球的认识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52373" y="3587625"/>
            <a:ext cx="1568917" cy="6737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确定资料来源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594410" y="3593896"/>
            <a:ext cx="1568917" cy="6737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收集图片、文字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422217" y="3588950"/>
            <a:ext cx="1568917" cy="6737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验证材料的准确性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9346843" y="3574330"/>
            <a:ext cx="1568917" cy="6737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分工合作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2446867" y="3784600"/>
            <a:ext cx="1037789" cy="245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右箭头 22"/>
          <p:cNvSpPr/>
          <p:nvPr/>
        </p:nvSpPr>
        <p:spPr>
          <a:xfrm>
            <a:off x="5220688" y="3784600"/>
            <a:ext cx="1037789" cy="245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右箭头 23"/>
          <p:cNvSpPr/>
          <p:nvPr/>
        </p:nvSpPr>
        <p:spPr>
          <a:xfrm>
            <a:off x="8141795" y="3774192"/>
            <a:ext cx="1037789" cy="245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下箭头 24"/>
          <p:cNvSpPr/>
          <p:nvPr/>
        </p:nvSpPr>
        <p:spPr>
          <a:xfrm>
            <a:off x="1422400" y="4317096"/>
            <a:ext cx="187226" cy="759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对角圆角矩形 26"/>
          <p:cNvSpPr/>
          <p:nvPr/>
        </p:nvSpPr>
        <p:spPr>
          <a:xfrm>
            <a:off x="533400" y="5132137"/>
            <a:ext cx="1913467" cy="753533"/>
          </a:xfrm>
          <a:prstGeom prst="round2Diag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讨论资料的来源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下箭头 28"/>
          <p:cNvSpPr/>
          <p:nvPr/>
        </p:nvSpPr>
        <p:spPr>
          <a:xfrm>
            <a:off x="4378868" y="4334298"/>
            <a:ext cx="187226" cy="759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下箭头 29"/>
          <p:cNvSpPr/>
          <p:nvPr/>
        </p:nvSpPr>
        <p:spPr>
          <a:xfrm>
            <a:off x="7148110" y="4288221"/>
            <a:ext cx="187226" cy="759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对角圆角矩形 32"/>
          <p:cNvSpPr/>
          <p:nvPr/>
        </p:nvSpPr>
        <p:spPr>
          <a:xfrm>
            <a:off x="3336134" y="5160270"/>
            <a:ext cx="1913467" cy="753533"/>
          </a:xfrm>
          <a:prstGeom prst="round2Diag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各种方法收集所需资料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对角圆角矩形 33"/>
          <p:cNvSpPr/>
          <p:nvPr/>
        </p:nvSpPr>
        <p:spPr>
          <a:xfrm>
            <a:off x="6249941" y="5110542"/>
            <a:ext cx="1913467" cy="753533"/>
          </a:xfrm>
          <a:prstGeom prst="round2Diag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从材料中选出所需材料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对角圆角矩形 34"/>
          <p:cNvSpPr/>
          <p:nvPr/>
        </p:nvSpPr>
        <p:spPr>
          <a:xfrm>
            <a:off x="9346843" y="5110067"/>
            <a:ext cx="1913467" cy="753533"/>
          </a:xfrm>
          <a:prstGeom prst="round2Diag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手抄、贴图、写字等完成。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下箭头 35"/>
          <p:cNvSpPr/>
          <p:nvPr/>
        </p:nvSpPr>
        <p:spPr>
          <a:xfrm>
            <a:off x="10064810" y="4272344"/>
            <a:ext cx="187226" cy="759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二、新知讲解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探索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92868" y="1417735"/>
            <a:ext cx="3272589" cy="5792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7996" y="1425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太阳和月球的颜色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7245" y="2313361"/>
            <a:ext cx="579120" cy="40158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52373" y="2242118"/>
            <a:ext cx="498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bg1"/>
                </a:solidFill>
                <a:latin typeface="+mj-lt"/>
              </a:rPr>
              <a:t>4</a:t>
            </a:r>
            <a:endParaRPr lang="zh-CN" altLang="en-US" sz="2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6365" y="2087128"/>
            <a:ext cx="10199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制作海报。合理利用收集到文字和图片，用色彩表达我们对地球的认识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473" y="3005886"/>
            <a:ext cx="4240830" cy="351626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0417" y="3131755"/>
            <a:ext cx="3515179" cy="32742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二、新知讲解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探索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92868" y="1417735"/>
            <a:ext cx="3272589" cy="5792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7996" y="1425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太阳和月球的颜色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7245" y="2313361"/>
            <a:ext cx="579120" cy="40158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52373" y="2242118"/>
            <a:ext cx="498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2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6365" y="2087128"/>
            <a:ext cx="10199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小组讨论和确定地球海报的主题色彩，可以是蓝色、白色、绿色和彩色等。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426" y="3472123"/>
            <a:ext cx="4533900" cy="26860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162" y="3359515"/>
            <a:ext cx="4889751" cy="266078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二、新知讲解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探索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92868" y="1417735"/>
            <a:ext cx="3272589" cy="5792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7996" y="1425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太阳和月球的颜色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7245" y="2313361"/>
            <a:ext cx="579120" cy="40158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52373" y="2242118"/>
            <a:ext cx="498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2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6365" y="2087128"/>
            <a:ext cx="10199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小组讨论和确定地球海报的主题色彩，可以是蓝色、白色、绿色和彩色等。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7793" y="3160951"/>
            <a:ext cx="9403982" cy="37818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、新知讲解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研讨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206364" y="2175692"/>
            <a:ext cx="10497955" cy="82992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337011" y="2339278"/>
            <a:ext cx="10367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+mj-lt"/>
                <a:ea typeface="楷体" panose="02010609060101010101" pitchFamily="49" charset="-122"/>
              </a:rPr>
              <a:t>1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通过制作主题海报并交流，我们了解到地球的什么知识？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206365" y="3556152"/>
            <a:ext cx="9995254" cy="801008"/>
          </a:xfrm>
          <a:prstGeom prst="round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480683" y="3685462"/>
            <a:ext cx="989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800" smtClean="0">
                <a:latin typeface="+mj-lt"/>
                <a:ea typeface="楷体" panose="02010609060101010101" pitchFamily="49" charset="-122"/>
              </a:rPr>
              <a:t>2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相对于太阳、月球、地球有什么不同的特点？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206364" y="5027213"/>
            <a:ext cx="9995254" cy="801008"/>
          </a:xfrm>
          <a:prstGeom prst="round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480682" y="5156523"/>
            <a:ext cx="9289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800" smtClean="0">
                <a:latin typeface="+mj-lt"/>
                <a:ea typeface="楷体" panose="02010609060101010101" pitchFamily="49" charset="-122"/>
              </a:rPr>
              <a:t>3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我们对地球家园有产生了什么新问题？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二、新知讲解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研讨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3019" y="1873935"/>
            <a:ext cx="104299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地球上资源分布情况；知道了我国地形特点；知道了地球上几大海洋</a:t>
            </a:r>
            <a:r>
              <a:rPr lang="zh-CN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0949" y="3535928"/>
            <a:ext cx="11271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 有适宜的温度；水资源丰富；有比较厚的大气；有多种多样的生物。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7951" y="4747107"/>
            <a:ext cx="11271184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 如何保护我们的地球；如何防治白色污染等。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三、课堂小结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3274" y="1058299"/>
            <a:ext cx="1023406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通过</a:t>
            </a:r>
            <a:r>
              <a:rPr lang="zh-CN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本节课的学习，我们知道了太阳、地球和月球有不同的</a:t>
            </a:r>
            <a:r>
              <a:rPr lang="zh-CN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主题颜色</a:t>
            </a:r>
            <a:r>
              <a:rPr lang="zh-CN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，地球的资源十分丰富，颜色是五彩缤纷的。我们用比较科学的方式</a:t>
            </a:r>
            <a:r>
              <a:rPr lang="zh-CN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获取、加工、筛选和整理信息</a:t>
            </a:r>
            <a:r>
              <a:rPr lang="zh-CN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，学会了制作地球主题海报，从而更充分</a:t>
            </a:r>
            <a:r>
              <a:rPr lang="zh-CN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全面地认识了地球</a:t>
            </a:r>
            <a:r>
              <a:rPr lang="zh-CN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。通过制作、展示和交流海报，我们对地球有了足够丰富的了解。</a:t>
            </a:r>
            <a:endParaRPr lang="zh-CN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66274" y="1694049"/>
            <a:ext cx="10424160" cy="3229644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smtClean="0">
                <a:latin typeface="楷体" panose="02010609060101010101" pitchFamily="49" charset="-122"/>
                <a:ea typeface="楷体" panose="02010609060101010101" pitchFamily="49" charset="-122"/>
              </a:rPr>
              <a:t>再见</a:t>
            </a:r>
            <a:endParaRPr lang="zh-CN" altLang="en-US" sz="6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811000" y="113411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一、新课导入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WordArt 11"/>
          <p:cNvSpPr>
            <a:spLocks noChangeAspect="1" noChangeArrowheads="1" noChangeShapeType="1" noTextEdit="1"/>
          </p:cNvSpPr>
          <p:nvPr/>
        </p:nvSpPr>
        <p:spPr bwMode="auto">
          <a:xfrm>
            <a:off x="8819300" y="2286820"/>
            <a:ext cx="938609" cy="9386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3600" kern="10">
              <a:ln w="9525">
                <a:solidFill>
                  <a:srgbClr val="44546A"/>
                </a:solidFill>
                <a:round/>
              </a:ln>
              <a:solidFill>
                <a:srgbClr val="44546A"/>
              </a:solidFill>
              <a:latin typeface="楷体_GB2312"/>
              <a:ea typeface="楷体_GB231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聚焦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657757"/>
              </a:clrFrom>
              <a:clrTo>
                <a:srgbClr val="65775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1547" y="2180883"/>
            <a:ext cx="3840480" cy="3703014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1954723" y="2195308"/>
            <a:ext cx="2465429" cy="696212"/>
          </a:xfrm>
          <a:prstGeom prst="wedgeRoundRectCallout">
            <a:avLst>
              <a:gd name="adj1" fmla="val 43986"/>
              <a:gd name="adj2" fmla="val 135996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954723" y="2232904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存在空气和水。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6659312" y="1388565"/>
            <a:ext cx="2465429" cy="696212"/>
          </a:xfrm>
          <a:prstGeom prst="wedgeRoundRectCallout">
            <a:avLst>
              <a:gd name="adj1" fmla="val -36305"/>
              <a:gd name="adj2" fmla="val 117233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659312" y="142616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发光的球体。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8310711" y="3380106"/>
            <a:ext cx="2973588" cy="1091410"/>
          </a:xfrm>
          <a:prstGeom prst="wedgeRoundRectCallout">
            <a:avLst>
              <a:gd name="adj1" fmla="val -71764"/>
              <a:gd name="adj2" fmla="val 17646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310711" y="3417701"/>
            <a:ext cx="3043926" cy="963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水大约占了地球表面积的</a:t>
            </a:r>
            <a:r>
              <a:rPr lang="en-US" altLang="zh-CN" sz="2800" smtClean="0">
                <a:latin typeface="+mj-lt"/>
                <a:ea typeface="楷体" panose="02010609060101010101" pitchFamily="49" charset="-122"/>
              </a:rPr>
              <a:t>71%</a:t>
            </a:r>
            <a:r>
              <a:rPr lang="zh-CN" altLang="en-US" sz="2800" smtClean="0">
                <a:latin typeface="+mj-lt"/>
                <a:ea typeface="楷体" panose="02010609060101010101" pitchFamily="49" charset="-122"/>
              </a:rPr>
              <a:t>。</a:t>
            </a:r>
            <a:endParaRPr lang="zh-CN" altLang="en-US" sz="280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6919734" y="5603602"/>
            <a:ext cx="2838175" cy="696713"/>
          </a:xfrm>
          <a:prstGeom prst="wedgeRoundRectCallout">
            <a:avLst>
              <a:gd name="adj1" fmla="val -43641"/>
              <a:gd name="adj2" fmla="val -86271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919734" y="5641199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地球是一颗行星。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617808" y="3842003"/>
            <a:ext cx="2973588" cy="1091410"/>
          </a:xfrm>
          <a:prstGeom prst="wedgeRoundRectCallout">
            <a:avLst>
              <a:gd name="adj1" fmla="val 69825"/>
              <a:gd name="adj2" fmla="val -18260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17808" y="3879598"/>
            <a:ext cx="30439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地球上有多种多样的生物</a:t>
            </a:r>
            <a:r>
              <a:rPr lang="zh-CN" altLang="en-US" sz="2800" smtClean="0">
                <a:latin typeface="+mj-lt"/>
                <a:ea typeface="楷体" panose="02010609060101010101" pitchFamily="49" charset="-122"/>
              </a:rPr>
              <a:t>。</a:t>
            </a:r>
            <a:endParaRPr lang="zh-CN" altLang="en-US" sz="280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67175" y="10499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地球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5" grpId="0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196" y="2291800"/>
            <a:ext cx="3941203" cy="39995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一、新课导入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WordArt 11"/>
          <p:cNvSpPr>
            <a:spLocks noChangeAspect="1" noChangeArrowheads="1" noChangeShapeType="1" noTextEdit="1"/>
          </p:cNvSpPr>
          <p:nvPr/>
        </p:nvSpPr>
        <p:spPr bwMode="auto">
          <a:xfrm>
            <a:off x="8819300" y="2286820"/>
            <a:ext cx="938609" cy="9386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3600" kern="10">
              <a:ln w="9525">
                <a:solidFill>
                  <a:srgbClr val="44546A"/>
                </a:solidFill>
                <a:round/>
              </a:ln>
              <a:solidFill>
                <a:srgbClr val="44546A"/>
              </a:solidFill>
              <a:latin typeface="楷体_GB2312"/>
              <a:ea typeface="楷体_GB231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聚焦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1597795" y="2237161"/>
            <a:ext cx="2900596" cy="696212"/>
          </a:xfrm>
          <a:prstGeom prst="wedgeRoundRectCallout">
            <a:avLst>
              <a:gd name="adj1" fmla="val 43986"/>
              <a:gd name="adj2" fmla="val 135996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869332" y="2274757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没有空气和水。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6649687" y="1435584"/>
            <a:ext cx="2465429" cy="696212"/>
          </a:xfrm>
          <a:prstGeom prst="wedgeRoundRectCallout">
            <a:avLst>
              <a:gd name="adj1" fmla="val -36305"/>
              <a:gd name="adj2" fmla="val 117233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649687" y="147318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发光的球体。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8555840" y="3501046"/>
            <a:ext cx="2973588" cy="1091410"/>
          </a:xfrm>
          <a:prstGeom prst="wedgeRoundRectCallout">
            <a:avLst>
              <a:gd name="adj1" fmla="val -71764"/>
              <a:gd name="adj2" fmla="val 17646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555840" y="3538641"/>
            <a:ext cx="30439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月球是地球唯一的天然卫星。</a:t>
            </a:r>
            <a:endParaRPr lang="zh-CN" altLang="en-US" sz="280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7204459" y="5801703"/>
            <a:ext cx="2143403" cy="649694"/>
          </a:xfrm>
          <a:prstGeom prst="wedgeRoundRectCallout">
            <a:avLst>
              <a:gd name="adj1" fmla="val -43641"/>
              <a:gd name="adj2" fmla="val -86271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204459" y="5839299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昼夜温差大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433137" y="3983869"/>
            <a:ext cx="3129383" cy="608587"/>
          </a:xfrm>
          <a:prstGeom prst="wedgeRoundRectCallout">
            <a:avLst>
              <a:gd name="adj1" fmla="val 69825"/>
              <a:gd name="adj2" fmla="val -18260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33137" y="3983869"/>
            <a:ext cx="3043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表面有很多环形山</a:t>
            </a:r>
            <a:r>
              <a:rPr lang="zh-CN" altLang="en-US" sz="2800" smtClean="0">
                <a:latin typeface="+mj-lt"/>
                <a:ea typeface="楷体" panose="02010609060101010101" pitchFamily="49" charset="-122"/>
              </a:rPr>
              <a:t>。</a:t>
            </a:r>
            <a:endParaRPr lang="zh-CN" altLang="en-US" sz="280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267175" y="10499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地球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5" grpId="0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547" y="2257481"/>
            <a:ext cx="3677309" cy="35785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一、新课导入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WordArt 11"/>
          <p:cNvSpPr>
            <a:spLocks noChangeAspect="1" noChangeArrowheads="1" noChangeShapeType="1" noTextEdit="1"/>
          </p:cNvSpPr>
          <p:nvPr/>
        </p:nvSpPr>
        <p:spPr bwMode="auto">
          <a:xfrm>
            <a:off x="8819300" y="2286820"/>
            <a:ext cx="938609" cy="9386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3600" kern="10">
              <a:ln w="9525">
                <a:solidFill>
                  <a:srgbClr val="44546A"/>
                </a:solidFill>
                <a:round/>
              </a:ln>
              <a:solidFill>
                <a:srgbClr val="44546A"/>
              </a:solidFill>
              <a:latin typeface="楷体_GB2312"/>
              <a:ea typeface="楷体_GB231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聚焦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1366787" y="1882780"/>
            <a:ext cx="3131604" cy="1062551"/>
          </a:xfrm>
          <a:prstGeom prst="wedgeRoundRectCallout">
            <a:avLst>
              <a:gd name="adj1" fmla="val 45522"/>
              <a:gd name="adj2" fmla="val 105653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26423" y="1937001"/>
            <a:ext cx="33456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是一个会发光、放热的球体。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6496141" y="1479527"/>
            <a:ext cx="2253223" cy="696212"/>
          </a:xfrm>
          <a:prstGeom prst="wedgeRoundRectCallout">
            <a:avLst>
              <a:gd name="adj1" fmla="val -36305"/>
              <a:gd name="adj2" fmla="val 117233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496141" y="151712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距离地球远。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8276160" y="3325212"/>
            <a:ext cx="2973588" cy="658658"/>
          </a:xfrm>
          <a:prstGeom prst="wedgeRoundRectCallout">
            <a:avLst>
              <a:gd name="adj1" fmla="val -71764"/>
              <a:gd name="adj2" fmla="val 17646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276160" y="3362806"/>
            <a:ext cx="3043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太阳是一颗恒星。</a:t>
            </a:r>
            <a:endParaRPr lang="zh-CN" altLang="en-US" sz="280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6971713" y="5561027"/>
            <a:ext cx="1620957" cy="649694"/>
          </a:xfrm>
          <a:prstGeom prst="wedgeRoundRectCallout">
            <a:avLst>
              <a:gd name="adj1" fmla="val -43641"/>
              <a:gd name="adj2" fmla="val -86271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971713" y="559862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体积大。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404262" y="3940053"/>
            <a:ext cx="3129383" cy="708949"/>
          </a:xfrm>
          <a:prstGeom prst="wedgeRoundRectCallout">
            <a:avLst>
              <a:gd name="adj1" fmla="val 69825"/>
              <a:gd name="adj2" fmla="val -18260"/>
              <a:gd name="adj3" fmla="val 16667"/>
            </a:avLst>
          </a:prstGeom>
          <a:solidFill>
            <a:srgbClr val="FFFF00"/>
          </a:solidFill>
          <a:ln w="190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04262" y="3983869"/>
            <a:ext cx="3043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给地球提供能量</a:t>
            </a:r>
            <a:r>
              <a:rPr lang="zh-CN" altLang="en-US" sz="2800" smtClean="0">
                <a:latin typeface="+mj-lt"/>
                <a:ea typeface="楷体" panose="02010609060101010101" pitchFamily="49" charset="-122"/>
              </a:rPr>
              <a:t>。</a:t>
            </a:r>
            <a:endParaRPr lang="zh-CN" altLang="en-US" sz="2800"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267175" y="10499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5" grpId="0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一、新课导入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WordArt 11"/>
          <p:cNvSpPr>
            <a:spLocks noChangeAspect="1" noChangeArrowheads="1" noChangeShapeType="1" noTextEdit="1"/>
          </p:cNvSpPr>
          <p:nvPr/>
        </p:nvSpPr>
        <p:spPr bwMode="auto">
          <a:xfrm>
            <a:off x="8819300" y="2286820"/>
            <a:ext cx="938609" cy="9386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3600" kern="10">
              <a:ln w="9525">
                <a:solidFill>
                  <a:srgbClr val="44546A"/>
                </a:solidFill>
                <a:round/>
              </a:ln>
              <a:solidFill>
                <a:srgbClr val="44546A"/>
              </a:solidFill>
              <a:latin typeface="楷体_GB2312"/>
              <a:ea typeface="楷体_GB231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聚焦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1808" y="2160919"/>
            <a:ext cx="2741839" cy="21290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5839" y="2160919"/>
            <a:ext cx="2324532" cy="205325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3418" y="2042399"/>
            <a:ext cx="2716193" cy="236605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038660" y="4534359"/>
            <a:ext cx="1059777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是太阳系的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唯一恒星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，给地球和其他行星提供了光照和能量。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月球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是地球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唯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天然卫星，影响着地球的潮汐等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地球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是人类生活的家园，给人类提供了生存的必要条件。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二、新知讲解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探索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92868" y="1417735"/>
            <a:ext cx="3272589" cy="5792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7996" y="1425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太阳和月球的颜色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7245" y="2313361"/>
            <a:ext cx="579120" cy="40158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52373" y="2242118"/>
            <a:ext cx="498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2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6365" y="2087128"/>
            <a:ext cx="10199059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给太阳和月球图上颜色并说明原因。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004818" y="3240751"/>
            <a:ext cx="2764493" cy="254106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149515" y="3265060"/>
            <a:ext cx="2764493" cy="254106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35658" y="355704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80355" y="355704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月球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二、新知讲解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探索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92868" y="1417735"/>
            <a:ext cx="3272589" cy="5792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7996" y="1425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太阳和月球的颜色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7245" y="2313361"/>
            <a:ext cx="579120" cy="40158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52373" y="2242118"/>
            <a:ext cx="498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2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6365" y="2087128"/>
            <a:ext cx="10199059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给太阳和月球图上颜色并说明原因。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19991" y="3240751"/>
            <a:ext cx="2794000" cy="233826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287724" y="3440264"/>
            <a:ext cx="928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原因</a:t>
            </a:r>
            <a:r>
              <a:rPr lang="zh-CN" altLang="en-US" smtClean="0"/>
              <a:t>：</a:t>
            </a:r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3368405" y="4209828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277820" y="3741584"/>
            <a:ext cx="2528019" cy="1405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太阳是暖色的，卫星的照片是红、橙、黄的颜色。</a:t>
            </a:r>
            <a:endParaRPr lang="zh-CN" altLang="en-US" sz="200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388851" y="4717830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388851" y="5146777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314960" y="3251229"/>
            <a:ext cx="2794000" cy="233826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86785" y="3351952"/>
            <a:ext cx="928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原因</a:t>
            </a:r>
            <a:r>
              <a:rPr lang="zh-CN" altLang="en-US" smtClean="0"/>
              <a:t>：</a:t>
            </a:r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453705" y="4268888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72789" y="3785930"/>
            <a:ext cx="25280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月球的地面是灰色的。</a:t>
            </a:r>
            <a:endParaRPr lang="en-US" altLang="zh-CN" sz="2000" smtClean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月球上没有水分，还分布这环形山，从照片看是灰色的。</a:t>
            </a:r>
            <a:endParaRPr lang="zh-CN" altLang="en-US" sz="200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453705" y="4731703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453705" y="5179340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9207441" y="3240751"/>
            <a:ext cx="2794000" cy="233826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275174" y="3440264"/>
            <a:ext cx="928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原因</a:t>
            </a:r>
            <a:r>
              <a:rPr lang="zh-CN" altLang="en-US" smtClean="0"/>
              <a:t>：</a:t>
            </a:r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9355855" y="4209828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9265270" y="3741584"/>
            <a:ext cx="25280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太阳温度高，是个大火球，可以用红色，其中还含有黑子。</a:t>
            </a:r>
            <a:endParaRPr lang="zh-CN" altLang="en-US" sz="200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9376301" y="4717830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9376301" y="5146777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6182851" y="3238103"/>
            <a:ext cx="2794000" cy="233826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250584" y="3437616"/>
            <a:ext cx="928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原因</a:t>
            </a:r>
            <a:r>
              <a:rPr lang="zh-CN" altLang="en-US" smtClean="0"/>
              <a:t>：</a:t>
            </a:r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>
            <a:off x="6331265" y="4207180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6240680" y="3772804"/>
            <a:ext cx="25280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月球比较宁静，可以用黄色，环形山可以用灰色。</a:t>
            </a:r>
            <a:endParaRPr lang="zh-CN" altLang="en-US" sz="200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351711" y="4715182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351711" y="5144129"/>
            <a:ext cx="23661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二、新知讲解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探索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92868" y="1417735"/>
            <a:ext cx="3272589" cy="5792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7996" y="1425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太阳和月球的颜色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7245" y="2313361"/>
            <a:ext cx="579120" cy="40158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52373" y="2242118"/>
            <a:ext cx="498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bg1"/>
                </a:solidFill>
                <a:latin typeface="+mj-lt"/>
              </a:rPr>
              <a:t>2</a:t>
            </a:r>
            <a:endParaRPr lang="zh-CN" altLang="en-US" sz="2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6365" y="2087128"/>
            <a:ext cx="10199059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收集和选用与地球有关的图片和文字资料。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76" y="3372715"/>
            <a:ext cx="9955669" cy="25527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4051547" y="8734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二、新知讲解</a:t>
            </a:r>
            <a:endParaRPr lang="zh-CN" altLang="en-US" sz="4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58779" y="1039527"/>
            <a:ext cx="1328286" cy="5952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06365" y="104996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探索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92868" y="1417735"/>
            <a:ext cx="3272589" cy="5792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7996" y="1425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太阳和月球的颜色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7245" y="2313361"/>
            <a:ext cx="579120" cy="40158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52373" y="2242118"/>
            <a:ext cx="498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2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6365" y="2087128"/>
            <a:ext cx="10199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小组讨论和确定地球海报的主题色彩，可以是蓝色、白色、绿色和彩色等。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45" y="3564840"/>
            <a:ext cx="4610180" cy="273394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464546" y="3924137"/>
            <a:ext cx="482152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 蓝色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代表海洋、天空、白色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代表山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、云、大气，绿色代表森林、草原等。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6392333" y="3816408"/>
            <a:ext cx="4893733" cy="2415060"/>
          </a:xfrm>
          <a:prstGeom prst="roundRect">
            <a:avLst/>
          </a:prstGeom>
          <a:noFill/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75947cff-9fd0-439b-aef2-281bbb220b64"/>
</p:tagLst>
</file>

<file path=ppt/theme/theme1.xml><?xml version="1.0" encoding="utf-8"?>
<a:theme xmlns:r="http://schemas.openxmlformats.org/officeDocument/2006/relationships"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105</Paragraphs>
  <Slides>17</Slides>
  <Notes>14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5">
      <vt:lpstr>Arial</vt:lpstr>
      <vt:lpstr>Times New Roman</vt:lpstr>
      <vt:lpstr>宋体</vt:lpstr>
      <vt:lpstr>Calibri</vt:lpstr>
      <vt:lpstr>楷体</vt:lpstr>
      <vt:lpstr>Calibri Light</vt:lpstr>
      <vt:lpstr>楷体_GB2312</vt:lpstr>
      <vt:lpstr>1_Office 主题</vt:lpstr>
      <vt:lpstr>8  太阳、月球和地球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再见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2022-09-27T12:23:48.333</cp:lastPrinted>
  <dcterms:created xsi:type="dcterms:W3CDTF">2022-09-27T12:23:48Z</dcterms:created>
  <dcterms:modified xsi:type="dcterms:W3CDTF">2022-09-27T04:23:49Z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