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gif" ContentType="image/gif"/>
  <Default Extension="wdp" ContentType="image/vnd.ms-photo"/>
  <Default Extension="emf" ContentType="image/x-em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</p:sldMasterIdLst>
  <p:sldIdLst>
    <p:sldId id="286" r:id="rId3"/>
    <p:sldId id="412" r:id="rId4"/>
    <p:sldId id="413" r:id="rId5"/>
    <p:sldId id="414" r:id="rId6"/>
    <p:sldId id="415" r:id="rId7"/>
    <p:sldId id="416" r:id="rId8"/>
    <p:sldId id="417" r:id="rId9"/>
    <p:sldId id="354" r:id="rId10"/>
    <p:sldId id="357" r:id="rId11"/>
    <p:sldId id="418" r:id="rId12"/>
    <p:sldId id="395" r:id="rId13"/>
    <p:sldId id="419" r:id="rId14"/>
    <p:sldId id="397" r:id="rId15"/>
    <p:sldId id="398" r:id="rId16"/>
    <p:sldId id="420" r:id="rId17"/>
    <p:sldId id="396" r:id="rId18"/>
    <p:sldId id="379" r:id="rId19"/>
    <p:sldId id="343" r:id="rId20"/>
    <p:sldId id="382" r:id="rId21"/>
    <p:sldId id="400" r:id="rId22"/>
    <p:sldId id="385" r:id="rId23"/>
    <p:sldId id="353" r:id="rId24"/>
    <p:sldId id="411" r:id="rId25"/>
  </p:sldIdLst>
  <p:sldSz cx="12192000" cy="6858000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10" userDrawn="1">
          <p15:clr>
            <a:srgbClr val="A4A3A4"/>
          </p15:clr>
        </p15:guide>
        <p15:guide id="2" pos="383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p="http://schemas.openxmlformats.org/presentationml/2006/main">
  <p:cmAuthor id="0" name="微软用户" initials="微软用户" lastIdx="0" clrIdx="0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>
        <p:scale>
          <a:sx n="75" d="100"/>
          <a:sy n="75" d="100"/>
        </p:scale>
        <p:origin x="210" y="426"/>
      </p:cViewPr>
      <p:guideLst>
        <p:guide orient="horz" pos="2210"/>
        <p:guide pos="3832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tags" Target="tags/tag74.xml" /><Relationship Id="rId27" Type="http://schemas.openxmlformats.org/officeDocument/2006/relationships/presProps" Target="presProps.xml" /><Relationship Id="rId28" Type="http://schemas.openxmlformats.org/officeDocument/2006/relationships/viewProps" Target="viewProps.xml" /><Relationship Id="rId29" Type="http://schemas.openxmlformats.org/officeDocument/2006/relationships/theme" Target="theme/theme1.xml" /><Relationship Id="rId3" Type="http://schemas.openxmlformats.org/officeDocument/2006/relationships/slide" Target="slides/slide1.xml" /><Relationship Id="rId30" Type="http://schemas.openxmlformats.org/officeDocument/2006/relationships/tableStyles" Target="tableStyles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.xml" /><Relationship Id="rId2" Type="http://schemas.openxmlformats.org/officeDocument/2006/relationships/tags" Target="../tags/tag49.xml" /><Relationship Id="rId3" Type="http://schemas.openxmlformats.org/officeDocument/2006/relationships/tags" Target="../tags/tag50.xml" /><Relationship Id="rId4" Type="http://schemas.openxmlformats.org/officeDocument/2006/relationships/tags" Target="../tags/tag51.xml" /><Relationship Id="rId5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.xml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tags" Target="../tags/tag56.xml" /><Relationship Id="rId6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.xml" /><Relationship Id="rId2" Type="http://schemas.openxmlformats.org/officeDocument/2006/relationships/tags" Target="../tags/tag7.xml" /><Relationship Id="rId3" Type="http://schemas.openxmlformats.org/officeDocument/2006/relationships/tags" Target="../tags/tag8.xml" /><Relationship Id="rId4" Type="http://schemas.openxmlformats.org/officeDocument/2006/relationships/tags" Target="../tags/tag9.xml" /><Relationship Id="rId5" Type="http://schemas.openxmlformats.org/officeDocument/2006/relationships/tags" Target="../tags/tag10.xml" /><Relationship Id="rId6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2" Type="http://schemas.openxmlformats.org/officeDocument/2006/relationships/tags" Target="../tags/tag12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2" Type="http://schemas.openxmlformats.org/officeDocument/2006/relationships/tags" Target="../tags/tag23.xml" /><Relationship Id="rId3" Type="http://schemas.openxmlformats.org/officeDocument/2006/relationships/tags" Target="../tags/tag24.xml" /><Relationship Id="rId4" Type="http://schemas.openxmlformats.org/officeDocument/2006/relationships/tags" Target="../tags/tag25.xml" /><Relationship Id="rId5" Type="http://schemas.openxmlformats.org/officeDocument/2006/relationships/tags" Target="../tags/tag26.xml" /><Relationship Id="rId6" Type="http://schemas.openxmlformats.org/officeDocument/2006/relationships/tags" Target="../tags/tag27.xml" /><Relationship Id="rId7" Type="http://schemas.openxmlformats.org/officeDocument/2006/relationships/tags" Target="../tags/tag28.xml" /><Relationship Id="rId8" Type="http://schemas.openxmlformats.org/officeDocument/2006/relationships/tags" Target="../tags/tag29.xml" /><Relationship Id="rId9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.xml" /><Relationship Id="rId2" Type="http://schemas.openxmlformats.org/officeDocument/2006/relationships/tags" Target="../tags/tag31.xml" /><Relationship Id="rId3" Type="http://schemas.openxmlformats.org/officeDocument/2006/relationships/tags" Target="../tags/tag32.xml" /><Relationship Id="rId4" Type="http://schemas.openxmlformats.org/officeDocument/2006/relationships/tags" Target="../tags/tag33.xml" /><Relationship Id="rId5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2" Type="http://schemas.openxmlformats.org/officeDocument/2006/relationships/tags" Target="../tags/tag35.xml" /><Relationship Id="rId3" Type="http://schemas.openxmlformats.org/officeDocument/2006/relationships/tags" Target="../tags/tag36.xm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.xml" /><Relationship Id="rId2" Type="http://schemas.openxmlformats.org/officeDocument/2006/relationships/tags" Target="../tags/tag38.xml" /><Relationship Id="rId3" Type="http://schemas.openxmlformats.org/officeDocument/2006/relationships/tags" Target="../tags/tag39.xml" /><Relationship Id="rId4" Type="http://schemas.openxmlformats.org/officeDocument/2006/relationships/tags" Target="../tags/tag40.xml" /><Relationship Id="rId5" Type="http://schemas.openxmlformats.org/officeDocument/2006/relationships/tags" Target="../tags/tag41.xml" /><Relationship Id="rId6" Type="http://schemas.openxmlformats.org/officeDocument/2006/relationships/tags" Target="../tags/tag42.xml" /><Relationship Id="rId7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.xml" /><Relationship Id="rId2" Type="http://schemas.openxmlformats.org/officeDocument/2006/relationships/tags" Target="../tags/tag44.xml" /><Relationship Id="rId3" Type="http://schemas.openxmlformats.org/officeDocument/2006/relationships/tags" Target="../tags/tag45.xml" /><Relationship Id="rId4" Type="http://schemas.openxmlformats.org/officeDocument/2006/relationships/tags" Target="../tags/tag46.xml" /><Relationship Id="rId5" Type="http://schemas.openxmlformats.org/officeDocument/2006/relationships/tags" Target="../tags/tag47.xml" /><Relationship Id="rId6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57.xml" /><Relationship Id="rId13" Type="http://schemas.openxmlformats.org/officeDocument/2006/relationships/tags" Target="../tags/tag58.xml" /><Relationship Id="rId14" Type="http://schemas.openxmlformats.org/officeDocument/2006/relationships/tags" Target="../tags/tag59.xml" /><Relationship Id="rId15" Type="http://schemas.openxmlformats.org/officeDocument/2006/relationships/tags" Target="../tags/tag60.xml" /><Relationship Id="rId16" Type="http://schemas.openxmlformats.org/officeDocument/2006/relationships/tags" Target="../tags/tag61.xml" /><Relationship Id="rId17" Type="http://schemas.openxmlformats.org/officeDocument/2006/relationships/image" Target="file:///D:\qq&#25991;&#20214;\712321467\Image\C2C\Image2\%7b75232B38-A165-1FB7-499C-2E1C792CACB5%7d.png" TargetMode="External" /><Relationship Id="rId18" Type="http://schemas.openxmlformats.org/officeDocument/2006/relationships/image" Target="../media/image1.png" /><Relationship Id="rId19" Type="http://schemas.openxmlformats.org/officeDocument/2006/relationships/tags" Target="../tags/tag62.xml" /><Relationship Id="rId2" Type="http://schemas.openxmlformats.org/officeDocument/2006/relationships/slideLayout" Target="../slideLayouts/slideLayout2.xml" /><Relationship Id="rId20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/>
        </p:nvPicPr>
        <p:blipFill>
          <a:blip r:embed="rId18" r:link="rId17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  <p:custDataLst>
      <p:tags r:id="rId19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emf" /><Relationship Id="rId3" Type="http://schemas.openxmlformats.org/officeDocument/2006/relationships/image" Target="../media/image3.png" /><Relationship Id="rId4" Type="http://schemas.microsoft.com/office/2007/relationships/hdphoto" Target="../media/image4.wdp" /><Relationship Id="rId5" Type="http://schemas.openxmlformats.org/officeDocument/2006/relationships/image" Target="../media/image5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3.png" /><Relationship Id="rId3" Type="http://schemas.microsoft.com/office/2007/relationships/hdphoto" Target="../media/image24.wdp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5.jpeg" /><Relationship Id="rId3" Type="http://schemas.openxmlformats.org/officeDocument/2006/relationships/tags" Target="../tags/tag69.xml" /><Relationship Id="rId4" Type="http://schemas.openxmlformats.org/officeDocument/2006/relationships/tags" Target="../tags/tag70.xml" /><Relationship Id="rId5" Type="http://schemas.openxmlformats.org/officeDocument/2006/relationships/image" Target="../media/image21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6.jpe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7.jpe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8.emf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9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71.xml" /><Relationship Id="rId3" Type="http://schemas.openxmlformats.org/officeDocument/2006/relationships/tags" Target="../tags/tag72.xml" /><Relationship Id="rId4" Type="http://schemas.openxmlformats.org/officeDocument/2006/relationships/image" Target="../media/image21.png" /><Relationship Id="rId5" Type="http://schemas.openxmlformats.org/officeDocument/2006/relationships/image" Target="../media/image30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1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2.png" /><Relationship Id="rId3" Type="http://schemas.microsoft.com/office/2007/relationships/hdphoto" Target="../media/image33.wdp" /><Relationship Id="rId4" Type="http://schemas.openxmlformats.org/officeDocument/2006/relationships/image" Target="../media/image34.png" /><Relationship Id="rId5" Type="http://schemas.microsoft.com/office/2007/relationships/hdphoto" Target="../media/image35.wdp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6.png" /><Relationship Id="rId3" Type="http://schemas.openxmlformats.org/officeDocument/2006/relationships/tags" Target="../tags/tag63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1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6.png" /><Relationship Id="rId3" Type="http://schemas.openxmlformats.org/officeDocument/2006/relationships/image" Target="../media/image37.jpe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8.pn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9.png" /><Relationship Id="rId3" Type="http://schemas.openxmlformats.org/officeDocument/2006/relationships/tags" Target="../tags/tag73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64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image" Target="../media/image11.gif" /><Relationship Id="rId2" Type="http://schemas.openxmlformats.org/officeDocument/2006/relationships/image" Target="../media/image7.png" /><Relationship Id="rId3" Type="http://schemas.openxmlformats.org/officeDocument/2006/relationships/slide" Target="slide5.xml" TargetMode="Internal" /><Relationship Id="rId4" Type="http://schemas.openxmlformats.org/officeDocument/2006/relationships/image" Target="../media/image8.png" /><Relationship Id="rId5" Type="http://schemas.openxmlformats.org/officeDocument/2006/relationships/image" Target="../media/image9.png" /><Relationship Id="rId6" Type="http://schemas.openxmlformats.org/officeDocument/2006/relationships/tags" Target="../tags/tag65.xml" /><Relationship Id="rId7" Type="http://schemas.openxmlformats.org/officeDocument/2006/relationships/slide" Target="slide6.xml" TargetMode="Internal" /><Relationship Id="rId8" Type="http://schemas.openxmlformats.org/officeDocument/2006/relationships/image" Target="../media/image10.png" /><Relationship Id="rId9" Type="http://schemas.openxmlformats.org/officeDocument/2006/relationships/slide" Target="slide7.xml" TargetMode="Interna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2.png" /><Relationship Id="rId3" Type="http://schemas.microsoft.com/office/2007/relationships/hdphoto" Target="../media/image13.wdp" /><Relationship Id="rId4" Type="http://schemas.openxmlformats.org/officeDocument/2006/relationships/image" Target="../media/image14.png" /><Relationship Id="rId5" Type="http://schemas.openxmlformats.org/officeDocument/2006/relationships/slide" Target="slide4.xml" TargetMode="Internal" /><Relationship Id="rId6" Type="http://schemas.openxmlformats.org/officeDocument/2006/relationships/image" Target="../media/image15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6.png" /><Relationship Id="rId3" Type="http://schemas.microsoft.com/office/2007/relationships/hdphoto" Target="../media/image17.wdp" /><Relationship Id="rId4" Type="http://schemas.openxmlformats.org/officeDocument/2006/relationships/tags" Target="../tags/tag66.xml" /><Relationship Id="rId5" Type="http://schemas.openxmlformats.org/officeDocument/2006/relationships/image" Target="../media/image14.png" /><Relationship Id="rId6" Type="http://schemas.openxmlformats.org/officeDocument/2006/relationships/slide" Target="slide4.xml" TargetMode="Interna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8.png" /><Relationship Id="rId3" Type="http://schemas.microsoft.com/office/2007/relationships/hdphoto" Target="../media/image19.wdp" /><Relationship Id="rId4" Type="http://schemas.openxmlformats.org/officeDocument/2006/relationships/image" Target="../media/image14.png" /><Relationship Id="rId5" Type="http://schemas.openxmlformats.org/officeDocument/2006/relationships/slide" Target="slide4.xml" TargetMode="Interna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emf" /><Relationship Id="rId3" Type="http://schemas.openxmlformats.org/officeDocument/2006/relationships/image" Target="../media/image20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67.xml" /><Relationship Id="rId3" Type="http://schemas.openxmlformats.org/officeDocument/2006/relationships/tags" Target="../tags/tag68.xml" /><Relationship Id="rId4" Type="http://schemas.openxmlformats.org/officeDocument/2006/relationships/image" Target="../media/image21.png" /><Relationship Id="rId5" Type="http://schemas.openxmlformats.org/officeDocument/2006/relationships/image" Target="../media/image22.emf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t="7726" b="772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文本框 19"/>
          <p:cNvSpPr txBox="1"/>
          <p:nvPr/>
        </p:nvSpPr>
        <p:spPr>
          <a:xfrm>
            <a:off x="132825" y="253453"/>
            <a:ext cx="43794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科学  教</a:t>
            </a:r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科</a:t>
            </a:r>
            <a:r>
              <a:rPr lang="zh-CN" altLang="en-US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版</a:t>
            </a:r>
            <a:r>
              <a:rPr lang="en-US" altLang="zh-CN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六年级  下册</a:t>
            </a:r>
            <a:endParaRPr lang="zh-CN" altLang="en-US" sz="240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290" b="89071" l="3646" r="94618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95429" y="1149685"/>
            <a:ext cx="5703771" cy="1812136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" name="组合 5"/>
          <p:cNvGrpSpPr/>
          <p:nvPr/>
        </p:nvGrpSpPr>
        <p:grpSpPr>
          <a:xfrm>
            <a:off x="0" y="0"/>
            <a:ext cx="12192000" cy="6858000"/>
            <a:chExt cx="12192000" cy="6858000"/>
          </a:xfrm>
        </p:grpSpPr>
        <p:sp>
          <p:nvSpPr>
            <p:cNvPr id="3" name="矩形 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007DC4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2068769" y="121633"/>
              <a:ext cx="7267062" cy="6614733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194853" y="226754"/>
            <a:ext cx="3747831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smtClean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北斗七星</a:t>
            </a:r>
            <a:r>
              <a:rPr lang="zh-CN" altLang="en-US" sz="32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的勺子</a:t>
            </a:r>
            <a:r>
              <a:rPr lang="zh-CN" altLang="en-US" sz="3200" b="1" smtClean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前端(</a:t>
            </a:r>
            <a:r>
              <a:rPr lang="zh-CN" altLang="en-US" sz="32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口)两颗星连线向外延长约5倍处便能找到北极星。</a:t>
            </a:r>
            <a:endParaRPr lang="zh-CN" altLang="en-US" sz="3200" b="1">
              <a:solidFill>
                <a:srgbClr val="FFFF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右中括号 7"/>
          <p:cNvSpPr/>
          <p:nvPr/>
        </p:nvSpPr>
        <p:spPr>
          <a:xfrm rot="1614812">
            <a:off x="5846463" y="3702083"/>
            <a:ext cx="236762" cy="693633"/>
          </a:xfrm>
          <a:prstGeom prst="rightBracket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右中括号 8"/>
          <p:cNvSpPr/>
          <p:nvPr/>
        </p:nvSpPr>
        <p:spPr>
          <a:xfrm rot="1614812">
            <a:off x="6193753" y="3082182"/>
            <a:ext cx="236762" cy="693633"/>
          </a:xfrm>
          <a:prstGeom prst="rightBracket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右中括号 9"/>
          <p:cNvSpPr/>
          <p:nvPr/>
        </p:nvSpPr>
        <p:spPr>
          <a:xfrm rot="1614812">
            <a:off x="6541043" y="2459596"/>
            <a:ext cx="236762" cy="693633"/>
          </a:xfrm>
          <a:prstGeom prst="rightBracket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右中括号 10"/>
          <p:cNvSpPr/>
          <p:nvPr/>
        </p:nvSpPr>
        <p:spPr>
          <a:xfrm rot="1614812">
            <a:off x="6888334" y="1837009"/>
            <a:ext cx="236762" cy="693633"/>
          </a:xfrm>
          <a:prstGeom prst="rightBracket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右中括号 11"/>
          <p:cNvSpPr/>
          <p:nvPr/>
        </p:nvSpPr>
        <p:spPr>
          <a:xfrm rot="1614812">
            <a:off x="7235626" y="1257869"/>
            <a:ext cx="236762" cy="693633"/>
          </a:xfrm>
          <a:prstGeom prst="rightBracket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右中括号 12"/>
          <p:cNvSpPr/>
          <p:nvPr/>
        </p:nvSpPr>
        <p:spPr>
          <a:xfrm rot="1614812">
            <a:off x="7570219" y="680531"/>
            <a:ext cx="236762" cy="693633"/>
          </a:xfrm>
          <a:prstGeom prst="rightBracket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" b="5000"/>
          <a:stretch>
            <a:fillRect/>
          </a:stretch>
        </p:blipFill>
        <p:spPr>
          <a:xfrm>
            <a:off x="-1" y="-16510"/>
            <a:ext cx="12221351" cy="6874510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3629660" y="754760"/>
            <a:ext cx="5500370" cy="882650"/>
            <a:chOff x="6378" y="2715"/>
            <a:chExt cx="11560" cy="1055"/>
          </a:xfrm>
        </p:grpSpPr>
        <p:sp>
          <p:nvSpPr>
            <p:cNvPr id="16" name="矩形 15"/>
            <p:cNvSpPr/>
            <p:nvPr>
              <p:custDataLst>
                <p:tags r:id="rId3"/>
              </p:custDataLst>
            </p:nvPr>
          </p:nvSpPr>
          <p:spPr>
            <a:xfrm>
              <a:off x="6378" y="2718"/>
              <a:ext cx="11560" cy="810"/>
            </a:xfrm>
            <a:prstGeom prst="rect">
              <a:avLst/>
            </a:prstGeom>
            <a:solidFill>
              <a:srgbClr val="92D05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792000" tIns="36000" rIns="36000" bIns="108000" anchor="ctr">
              <a:normAutofit/>
            </a:bodyPr>
            <a:lstStyle/>
            <a:p>
              <a:pPr>
                <a:defRPr/>
              </a:pPr>
              <a:endParaRPr lang="zh-CN" altLang="en-US" kern="0">
                <a:solidFill>
                  <a:prstClr val="white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7" name="矩形 3"/>
            <p:cNvSpPr/>
            <p:nvPr>
              <p:custDataLst>
                <p:tags r:id="rId4"/>
              </p:custDataLst>
            </p:nvPr>
          </p:nvSpPr>
          <p:spPr>
            <a:xfrm>
              <a:off x="6378" y="2715"/>
              <a:ext cx="370" cy="1055"/>
            </a:xfrm>
            <a:custGeom>
              <a:gdLst>
                <a:gd name="connsiteX0" fmla="*/ 0 w 235132"/>
                <a:gd name="connsiteY0" fmla="*/ 0 h 496389"/>
                <a:gd name="connsiteX1" fmla="*/ 235132 w 235132"/>
                <a:gd name="connsiteY1" fmla="*/ 0 h 496389"/>
                <a:gd name="connsiteX2" fmla="*/ 235132 w 235132"/>
                <a:gd name="connsiteY2" fmla="*/ 496389 h 496389"/>
                <a:gd name="connsiteX3" fmla="*/ 0 w 235132"/>
                <a:gd name="connsiteY3" fmla="*/ 496389 h 496389"/>
                <a:gd name="connsiteX4" fmla="*/ 0 w 235132"/>
                <a:gd name="connsiteY4" fmla="*/ 0 h 496389"/>
                <a:gd name="connsiteX0-1" fmla="*/ 0 w 243840"/>
                <a:gd name="connsiteY0-2" fmla="*/ 0 h 566058"/>
                <a:gd name="connsiteX1-3" fmla="*/ 235132 w 243840"/>
                <a:gd name="connsiteY1-4" fmla="*/ 0 h 566058"/>
                <a:gd name="connsiteX2-5" fmla="*/ 243840 w 243840"/>
                <a:gd name="connsiteY2-6" fmla="*/ 566058 h 566058"/>
                <a:gd name="connsiteX3-7" fmla="*/ 0 w 243840"/>
                <a:gd name="connsiteY3-8" fmla="*/ 496389 h 566058"/>
                <a:gd name="connsiteX4-9" fmla="*/ 0 w 243840"/>
                <a:gd name="connsiteY4-10" fmla="*/ 0 h 566058"/>
                <a:gd name="connsiteX0-11" fmla="*/ 0 w 235132"/>
                <a:gd name="connsiteY0-12" fmla="*/ 0 h 637965"/>
                <a:gd name="connsiteX1-13" fmla="*/ 235132 w 235132"/>
                <a:gd name="connsiteY1-14" fmla="*/ 0 h 637965"/>
                <a:gd name="connsiteX2-15" fmla="*/ 235131 w 235132"/>
                <a:gd name="connsiteY2-16" fmla="*/ 637965 h 637965"/>
                <a:gd name="connsiteX3-17" fmla="*/ 0 w 235132"/>
                <a:gd name="connsiteY3-18" fmla="*/ 496389 h 637965"/>
                <a:gd name="connsiteX4-19" fmla="*/ 0 w 235132"/>
                <a:gd name="connsiteY4-20" fmla="*/ 0 h 637965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35132" h="637965">
                  <a:moveTo>
                    <a:pt x="0" y="0"/>
                  </a:moveTo>
                  <a:lnTo>
                    <a:pt x="235132" y="0"/>
                  </a:lnTo>
                  <a:cubicBezTo>
                    <a:pt x="235132" y="212655"/>
                    <a:pt x="235131" y="425310"/>
                    <a:pt x="235131" y="637965"/>
                  </a:cubicBezTo>
                  <a:lnTo>
                    <a:pt x="0" y="4963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D05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  <a:latin typeface="Calibri" panose="020f0502020204030204"/>
                <a:ea typeface="幼圆" panose="02010509060101010101" charset="-122"/>
              </a:endParaRPr>
            </a:p>
          </p:txBody>
        </p:sp>
      </p:grpSp>
      <p:pic>
        <p:nvPicPr>
          <p:cNvPr id="14" name="图片 13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17" t="806" r="47300" b="73387"/>
          <a:stretch>
            <a:fillRect/>
          </a:stretch>
        </p:blipFill>
        <p:spPr>
          <a:xfrm>
            <a:off x="47909" y="-16510"/>
            <a:ext cx="2339691" cy="769213"/>
          </a:xfrm>
          <a:prstGeom prst="rect">
            <a:avLst/>
          </a:prstGeom>
        </p:spPr>
      </p:pic>
      <p:sp>
        <p:nvSpPr>
          <p:cNvPr id="18" name="文本框 3"/>
          <p:cNvSpPr txBox="1"/>
          <p:nvPr/>
        </p:nvSpPr>
        <p:spPr>
          <a:xfrm>
            <a:off x="3862961" y="752703"/>
            <a:ext cx="46202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认识夏季星座的方法。</a:t>
            </a:r>
            <a:endParaRPr lang="zh-CN" altLang="en-US" sz="36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" name="矩形: 圆角 17"/>
          <p:cNvSpPr/>
          <p:nvPr/>
        </p:nvSpPr>
        <p:spPr>
          <a:xfrm>
            <a:off x="2978489" y="752703"/>
            <a:ext cx="532442" cy="707885"/>
          </a:xfrm>
          <a:prstGeom prst="roundRect">
            <a:avLst>
              <a:gd name="adj" fmla="val 0"/>
            </a:avLst>
          </a:prstGeom>
          <a:solidFill>
            <a:srgbClr val="87C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b="1">
                <a:ea typeface="黑体" panose="02010609060101010101" pitchFamily="49" charset="-122"/>
              </a:rPr>
              <a:t>2</a:t>
            </a:r>
            <a:endParaRPr lang="zh-CN" altLang="en-US" sz="4400" b="1"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52718" y="2116221"/>
            <a:ext cx="108542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认识星座的方法有很多，下面的方法可供夜间观星时参考。</a:t>
            </a:r>
            <a:endParaRPr lang="zh-CN" altLang="en-US" sz="32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720725" y="582295"/>
            <a:ext cx="10721975" cy="145424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定方向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：根据季节和星图，确认要认识的星座大致在天空的什么方向。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295" y="2301874"/>
            <a:ext cx="6666833" cy="441642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1072515" y="527050"/>
            <a:ext cx="5810885" cy="45243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defRPr sz="3200" b="1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/>
              <a:t>②</a:t>
            </a:r>
            <a:r>
              <a:rPr lang="zh-CN" altLang="en-US">
                <a:solidFill>
                  <a:srgbClr val="FF0000"/>
                </a:solidFill>
              </a:rPr>
              <a:t>找明显的特征</a:t>
            </a:r>
            <a:r>
              <a:rPr lang="zh-CN" altLang="en-US"/>
              <a:t>：找明显特征。在晴朗的夜空，我们会发现一条闪亮的光带，它就是人们常说</a:t>
            </a:r>
            <a:r>
              <a:rPr lang="zh-CN" altLang="en-US" smtClean="0"/>
              <a:t>的“银河”</a:t>
            </a:r>
            <a:r>
              <a:rPr lang="zh-CN" altLang="en-US"/>
              <a:t>。银河是由许许多多的恒星组成的，可以成为明显的标志。</a:t>
            </a:r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1835" y="0"/>
            <a:ext cx="4710165" cy="68580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863123" y="868519"/>
            <a:ext cx="5607685" cy="293157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③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找亮星，定星座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：找到夏季大三角，找到亮星后，对照星图中星座的形态，再去辨认天空中某个星座的其他星星。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63123" y="4130040"/>
            <a:ext cx="5207477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天琴座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和天鹰座的主要标志是什么？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97699" y="868519"/>
            <a:ext cx="4927601" cy="5049841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9055100" y="1447960"/>
            <a:ext cx="622300" cy="622300"/>
          </a:xfrm>
          <a:prstGeom prst="ellipse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8140700" y="2895760"/>
            <a:ext cx="622300" cy="622300"/>
          </a:xfrm>
          <a:prstGeom prst="ellipse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7658101" y="1143320"/>
            <a:ext cx="622300" cy="622300"/>
          </a:xfrm>
          <a:prstGeom prst="ellipse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>
            <a:off x="7927182" y="1454470"/>
            <a:ext cx="524668" cy="165703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8480425" y="1759110"/>
            <a:ext cx="876300" cy="135239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 flipV="1">
            <a:off x="7905750" y="1454470"/>
            <a:ext cx="1479551" cy="31115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9161684" y="2381410"/>
            <a:ext cx="40479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夏季大三角</a:t>
            </a:r>
            <a:endParaRPr lang="zh-CN" altLang="en-US" sz="36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  <p:bldP spid="7" grpId="0"/>
      <p:bldP spid="8" grpId="0"/>
      <p:bldP spid="1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457200" y="652018"/>
            <a:ext cx="4318000" cy="526297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天蝎座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形似蝎子，它的主要标志是心宿二，也称“大火”，它是一颗耀眼的红色亮星。找到这些星座就可以引导学生根据已知星座来确认未知星座。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56606" y="0"/>
            <a:ext cx="7035394" cy="6858594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/>
        </p:nvGrpSpPr>
        <p:grpSpPr>
          <a:xfrm>
            <a:off x="4033771" y="776519"/>
            <a:ext cx="5539287" cy="882558"/>
            <a:chOff x="6378" y="2715"/>
            <a:chExt cx="11560" cy="1055"/>
          </a:xfrm>
        </p:grpSpPr>
        <p:sp>
          <p:nvSpPr>
            <p:cNvPr id="8" name="矩形 7"/>
            <p:cNvSpPr/>
            <p:nvPr>
              <p:custDataLst>
                <p:tags r:id="rId2"/>
              </p:custDataLst>
            </p:nvPr>
          </p:nvSpPr>
          <p:spPr>
            <a:xfrm>
              <a:off x="6378" y="2718"/>
              <a:ext cx="11560" cy="810"/>
            </a:xfrm>
            <a:prstGeom prst="rect">
              <a:avLst/>
            </a:prstGeom>
            <a:solidFill>
              <a:srgbClr val="92D05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792000" tIns="36000" rIns="36000" bIns="108000" anchor="ctr">
              <a:normAutofit/>
            </a:bodyPr>
            <a:lstStyle/>
            <a:p>
              <a:pPr>
                <a:defRPr/>
              </a:pPr>
              <a:endParaRPr lang="zh-CN" altLang="en-US" kern="0">
                <a:solidFill>
                  <a:prstClr val="white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1" name="矩形 3"/>
            <p:cNvSpPr/>
            <p:nvPr>
              <p:custDataLst>
                <p:tags r:id="rId3"/>
              </p:custDataLst>
            </p:nvPr>
          </p:nvSpPr>
          <p:spPr>
            <a:xfrm>
              <a:off x="6378" y="2715"/>
              <a:ext cx="370" cy="1055"/>
            </a:xfrm>
            <a:custGeom>
              <a:gdLst>
                <a:gd name="connsiteX0" fmla="*/ 0 w 235132"/>
                <a:gd name="connsiteY0" fmla="*/ 0 h 496389"/>
                <a:gd name="connsiteX1" fmla="*/ 235132 w 235132"/>
                <a:gd name="connsiteY1" fmla="*/ 0 h 496389"/>
                <a:gd name="connsiteX2" fmla="*/ 235132 w 235132"/>
                <a:gd name="connsiteY2" fmla="*/ 496389 h 496389"/>
                <a:gd name="connsiteX3" fmla="*/ 0 w 235132"/>
                <a:gd name="connsiteY3" fmla="*/ 496389 h 496389"/>
                <a:gd name="connsiteX4" fmla="*/ 0 w 235132"/>
                <a:gd name="connsiteY4" fmla="*/ 0 h 496389"/>
                <a:gd name="connsiteX0-1" fmla="*/ 0 w 243840"/>
                <a:gd name="connsiteY0-2" fmla="*/ 0 h 566058"/>
                <a:gd name="connsiteX1-3" fmla="*/ 235132 w 243840"/>
                <a:gd name="connsiteY1-4" fmla="*/ 0 h 566058"/>
                <a:gd name="connsiteX2-5" fmla="*/ 243840 w 243840"/>
                <a:gd name="connsiteY2-6" fmla="*/ 566058 h 566058"/>
                <a:gd name="connsiteX3-7" fmla="*/ 0 w 243840"/>
                <a:gd name="connsiteY3-8" fmla="*/ 496389 h 566058"/>
                <a:gd name="connsiteX4-9" fmla="*/ 0 w 243840"/>
                <a:gd name="connsiteY4-10" fmla="*/ 0 h 566058"/>
                <a:gd name="connsiteX0-11" fmla="*/ 0 w 235132"/>
                <a:gd name="connsiteY0-12" fmla="*/ 0 h 637965"/>
                <a:gd name="connsiteX1-13" fmla="*/ 235132 w 235132"/>
                <a:gd name="connsiteY1-14" fmla="*/ 0 h 637965"/>
                <a:gd name="connsiteX2-15" fmla="*/ 235131 w 235132"/>
                <a:gd name="connsiteY2-16" fmla="*/ 637965 h 637965"/>
                <a:gd name="connsiteX3-17" fmla="*/ 0 w 235132"/>
                <a:gd name="connsiteY3-18" fmla="*/ 496389 h 637965"/>
                <a:gd name="connsiteX4-19" fmla="*/ 0 w 235132"/>
                <a:gd name="connsiteY4-20" fmla="*/ 0 h 637965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35132" h="637965">
                  <a:moveTo>
                    <a:pt x="0" y="0"/>
                  </a:moveTo>
                  <a:lnTo>
                    <a:pt x="235132" y="0"/>
                  </a:lnTo>
                  <a:cubicBezTo>
                    <a:pt x="235132" y="212655"/>
                    <a:pt x="235131" y="425310"/>
                    <a:pt x="235131" y="637965"/>
                  </a:cubicBezTo>
                  <a:lnTo>
                    <a:pt x="0" y="4963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D05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  <a:latin typeface="Calibri" panose="020f0502020204030204"/>
                <a:ea typeface="幼圆" panose="02010509060101010101" charset="-122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17" t="806" r="47300" b="73387"/>
          <a:stretch>
            <a:fillRect/>
          </a:stretch>
        </p:blipFill>
        <p:spPr>
          <a:xfrm>
            <a:off x="284" y="0"/>
            <a:ext cx="2361916" cy="776519"/>
          </a:xfrm>
          <a:prstGeom prst="rect">
            <a:avLst/>
          </a:prstGeom>
        </p:spPr>
      </p:pic>
      <p:sp>
        <p:nvSpPr>
          <p:cNvPr id="9" name="文本框 3"/>
          <p:cNvSpPr txBox="1"/>
          <p:nvPr/>
        </p:nvSpPr>
        <p:spPr>
          <a:xfrm>
            <a:off x="4186275" y="794665"/>
            <a:ext cx="53867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利用活动观星盘观星。</a:t>
            </a:r>
            <a:endParaRPr lang="zh-CN" altLang="en-US" sz="36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矩形: 圆角 17"/>
          <p:cNvSpPr/>
          <p:nvPr/>
        </p:nvSpPr>
        <p:spPr>
          <a:xfrm>
            <a:off x="3351392" y="774147"/>
            <a:ext cx="532442" cy="707885"/>
          </a:xfrm>
          <a:prstGeom prst="roundRect">
            <a:avLst>
              <a:gd name="adj" fmla="val 0"/>
            </a:avLst>
          </a:prstGeom>
          <a:solidFill>
            <a:srgbClr val="87C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b="1">
                <a:ea typeface="黑体" panose="02010609060101010101" pitchFamily="49" charset="-122"/>
              </a:rPr>
              <a:t>3</a:t>
            </a:r>
            <a:endParaRPr lang="zh-CN" altLang="en-US" sz="4400" b="1">
              <a:ea typeface="黑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023961" y="5572938"/>
            <a:ext cx="10717414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制作活动观星盘，并尝试使用，寻找家乡6月的星空范围。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1061" y="1674713"/>
            <a:ext cx="10507640" cy="3882589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4418965" y="328930"/>
            <a:ext cx="376618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星盘操作步骤</a:t>
            </a:r>
            <a:endParaRPr lang="zh-CN" altLang="en-US" sz="4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13460" y="1518285"/>
            <a:ext cx="10111740" cy="378565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1.组装，将面盘放在底盘的上面，使之两个大圆重合，并保证能活动。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2.在夜晚时，将活动观星盘举过头顶，让观星盘上“北斗七星”与天空中的北斗七星处于大致相同的方位。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3.根据盘中的星座，对应天上的星座来认识它们。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617" y="107109"/>
            <a:ext cx="2314683" cy="67311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194435" y="780222"/>
            <a:ext cx="6096000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1.认识星座有什么作用？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84201" y="1644015"/>
            <a:ext cx="10922000" cy="219290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可以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帮助人们在夜晚辨别方向，同时也是中国一些传统故事的载体。古代人们因为科技不发达，还会通过观察星座来占星解释一些自然现象。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84200" y="3912235"/>
            <a:ext cx="10811257" cy="219290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星座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相当于夜空的平面坐标，古人很早就开展了观星活动。同时星座确实可以帮助人们估测四季指示方向等，与自然现象确有一定的关系。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6136615" cy="6161828"/>
          </a:xfrm>
          <a:prstGeom prst="roundRect">
            <a:avLst>
              <a:gd name="adj" fmla="val 0"/>
            </a:avLst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136615" y="0"/>
            <a:ext cx="6004585" cy="6161828"/>
          </a:xfrm>
          <a:prstGeom prst="roundRect">
            <a:avLst>
              <a:gd name="adj" fmla="val 0"/>
            </a:avLst>
          </a:prstGeom>
        </p:spPr>
      </p:pic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燕尾形箭头 12"/>
          <p:cNvSpPr/>
          <p:nvPr/>
        </p:nvSpPr>
        <p:spPr>
          <a:xfrm flipV="1">
            <a:off x="4225613" y="719520"/>
            <a:ext cx="3879435" cy="1173058"/>
          </a:xfrm>
          <a:prstGeom prst="notchedRightArrow">
            <a:avLst>
              <a:gd name="adj1" fmla="val 50000"/>
              <a:gd name="adj2" fmla="val 43193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651431" y="1892578"/>
            <a:ext cx="9692958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北斗七星是大熊星座的明显标志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703441" y="991246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科学概念目标</a:t>
            </a:r>
            <a:endParaRPr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圆角矩形 14"/>
          <p:cNvSpPr/>
          <p:nvPr/>
        </p:nvSpPr>
        <p:spPr bwMode="auto">
          <a:xfrm>
            <a:off x="996964" y="2125802"/>
            <a:ext cx="360045" cy="37367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34925">
            <a:solidFill>
              <a:srgbClr val="FFFFFF"/>
            </a:solidFill>
          </a:ln>
          <a:effectLst/>
          <a:scene3d>
            <a:camera prst="orthographicFront"/>
            <a:lightRig rig="threePt" dir="t"/>
          </a:scene3d>
          <a:sp3d extrusionH="349250" prstMaterial="metal">
            <a:bevelB w="88900" h="19685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6" name="圆角矩形 15"/>
          <p:cNvSpPr/>
          <p:nvPr/>
        </p:nvSpPr>
        <p:spPr bwMode="auto">
          <a:xfrm>
            <a:off x="996964" y="5618697"/>
            <a:ext cx="360045" cy="360045"/>
          </a:xfrm>
          <a:prstGeom prst="roundRect">
            <a:avLst>
              <a:gd name="adj" fmla="val 50000"/>
            </a:avLst>
          </a:prstGeom>
          <a:solidFill>
            <a:srgbClr val="92D050"/>
          </a:solidFill>
          <a:ln w="34925">
            <a:solidFill>
              <a:srgbClr val="FFFFF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2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" name="燕尾形箭头 4"/>
          <p:cNvSpPr/>
          <p:nvPr/>
        </p:nvSpPr>
        <p:spPr>
          <a:xfrm flipV="1">
            <a:off x="4086548" y="2841985"/>
            <a:ext cx="3879435" cy="1173058"/>
          </a:xfrm>
          <a:prstGeom prst="notchedRightArrow">
            <a:avLst>
              <a:gd name="adj1" fmla="val 50000"/>
              <a:gd name="adj2" fmla="val 43193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395786" y="3106060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科学探究目标</a:t>
            </a:r>
            <a:endParaRPr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Box 19"/>
          <p:cNvSpPr txBox="1"/>
          <p:nvPr/>
        </p:nvSpPr>
        <p:spPr>
          <a:xfrm>
            <a:off x="1651432" y="3871853"/>
            <a:ext cx="9692958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能够根据北极星辨认方向，尝试根据星座的特征观察认识星座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en-US" alt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制作活动观星图，并运用到实际的观察中去。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8" name="圆角矩形 7"/>
          <p:cNvSpPr/>
          <p:nvPr/>
        </p:nvSpPr>
        <p:spPr bwMode="auto">
          <a:xfrm>
            <a:off x="996964" y="4186672"/>
            <a:ext cx="360045" cy="37367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34925">
            <a:solidFill>
              <a:srgbClr val="FFFFFF"/>
            </a:solidFill>
          </a:ln>
          <a:effectLst/>
          <a:scene3d>
            <a:camera prst="orthographicFront"/>
            <a:lightRig rig="threePt" dir="t"/>
          </a:scene3d>
          <a:sp3d extrusionH="349250" prstMaterial="metal">
            <a:bevelB w="88900" h="19685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859" y="0"/>
            <a:ext cx="2662370" cy="990649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mc:AlternateContent>
    <mc:Choice xmlns:p14="http://schemas.microsoft.com/office/powerpoint/2010/main" Requires="p14">
      <p:transition advTm="5000" p14:dur="10"/>
    </mc:Choice>
    <mc:Fallback>
      <p:transition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677035" y="970531"/>
            <a:ext cx="8263890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2.我们有哪些辨识星座的方法？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58851" y="1745615"/>
            <a:ext cx="10179050" cy="304698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    我们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可以通过找星座的明显特征、找亮星的方法辨识一些常见的星座。我们还可以利用活动观星盘，将盘上的“北斗七星”与天空中的北斗七星处于大致相同的方位，对照辨识其他的星座。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617" y="107109"/>
            <a:ext cx="2314683" cy="67311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9271" y="134015"/>
            <a:ext cx="1774629" cy="711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965200" y="1350010"/>
            <a:ext cx="10453370" cy="15696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smtClean="0">
                <a:latin typeface="宋体" panose="02010600030101010101" pitchFamily="2" charset="-122"/>
                <a:ea typeface="宋体" panose="02010600030101010101" pitchFamily="2" charset="-122"/>
              </a:rPr>
              <a:t>    可以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在手机上安装有关识别星座的软件，利用手机软件辨认星座，让夜间观星更加方便。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0" y="3124560"/>
            <a:ext cx="4009518" cy="33524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文本框 8"/>
          <p:cNvSpPr txBox="1"/>
          <p:nvPr/>
        </p:nvSpPr>
        <p:spPr>
          <a:xfrm>
            <a:off x="1109345" y="1443990"/>
            <a:ext cx="10714355" cy="526297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1.北斗七星是小熊座的明显标志</a:t>
            </a:r>
            <a:r>
              <a:rPr lang="en-US" sz="32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en-US" sz="32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    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endParaRPr 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32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2.我们可以先找到亮星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，对照星图中星座的形态，再去辨认某个星座的其他星星。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    )</a:t>
            </a:r>
            <a:endParaRPr 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3.牛郎星、织女星的命名来自古希腊</a:t>
            </a:r>
            <a:r>
              <a:rPr lang="en-US" sz="32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en-US" sz="32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    )</a:t>
            </a:r>
            <a:endParaRPr 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4.北极星不论季节变化，都始终在北方，可以给人们指引方向</a:t>
            </a:r>
            <a:r>
              <a:rPr lang="en-US" sz="32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 </a:t>
            </a:r>
            <a:r>
              <a:rPr lang="en-US" sz="32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    )</a:t>
            </a:r>
            <a:endParaRPr 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5.北斗七星会随着季节围绕着北极星转动。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    )</a:t>
            </a:r>
            <a:endParaRPr 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972050" y="370823"/>
            <a:ext cx="2014855" cy="7683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400" b="1" smtClean="0">
                <a:latin typeface="黑体" panose="02010609060101010101" pitchFamily="49" charset="-122"/>
                <a:ea typeface="黑体" panose="02010609060101010101" pitchFamily="49" charset="-122"/>
              </a:rPr>
              <a:t>判  断</a:t>
            </a:r>
            <a:endParaRPr lang="zh-CN" altLang="en-US" sz="4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615554" y="1523228"/>
            <a:ext cx="768985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×</a:t>
            </a:r>
            <a:endParaRPr lang="en-US" altLang="zh-CN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384539" y="3748844"/>
            <a:ext cx="768985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×</a:t>
            </a:r>
            <a:endParaRPr lang="en-US" altLang="zh-CN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324379" y="5877278"/>
            <a:ext cx="768985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×</a:t>
            </a:r>
            <a:endParaRPr lang="en-US" altLang="zh-CN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979477" y="3016336"/>
            <a:ext cx="768985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√</a:t>
            </a:r>
            <a:endParaRPr lang="en-US" altLang="zh-CN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934711" y="5144770"/>
            <a:ext cx="896620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√</a:t>
            </a:r>
            <a:endParaRPr lang="en-US" altLang="zh-CN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680"/>
            <a:ext cx="2828031" cy="105978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椭圆 10"/>
          <p:cNvSpPr/>
          <p:nvPr/>
        </p:nvSpPr>
        <p:spPr>
          <a:xfrm>
            <a:off x="567611" y="3552646"/>
            <a:ext cx="2654025" cy="2131104"/>
          </a:xfrm>
          <a:prstGeom prst="ellipse">
            <a:avLst/>
          </a:prstGeom>
          <a:solidFill>
            <a:srgbClr val="FF0000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夏季星空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右箭头 11"/>
          <p:cNvSpPr/>
          <p:nvPr/>
        </p:nvSpPr>
        <p:spPr>
          <a:xfrm rot="420000">
            <a:off x="3325246" y="4656377"/>
            <a:ext cx="928255" cy="488759"/>
          </a:xfrm>
          <a:prstGeom prst="rightArrow">
            <a:avLst>
              <a:gd name="adj1" fmla="val 30645"/>
              <a:gd name="adj2" fmla="val 59584"/>
            </a:avLst>
          </a:prstGeom>
          <a:ln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4314673" y="4240131"/>
            <a:ext cx="1593272" cy="1625709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星座的作用</a:t>
            </a:r>
            <a:endParaRPr lang="zh-CN" altLang="en-US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043420" y="4607194"/>
            <a:ext cx="1494155" cy="1076325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夜晚辨认方向</a:t>
            </a:r>
            <a:endParaRPr lang="zh-CN" altLang="en-US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168723" y="1584014"/>
            <a:ext cx="1933575" cy="583565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tx1"/>
                </a:solidFill>
                <a:ea typeface="黑体" panose="02010609060101010101" pitchFamily="49" charset="-122"/>
              </a:defRPr>
            </a:lvl1pPr>
          </a:lstStyle>
          <a:p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找亮星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1" name="右箭头 40"/>
          <p:cNvSpPr/>
          <p:nvPr/>
        </p:nvSpPr>
        <p:spPr>
          <a:xfrm rot="19001556">
            <a:off x="2819885" y="3059639"/>
            <a:ext cx="928255" cy="488759"/>
          </a:xfrm>
          <a:prstGeom prst="rightArrow">
            <a:avLst>
              <a:gd name="adj1" fmla="val 30645"/>
              <a:gd name="adj2" fmla="val 59584"/>
            </a:avLst>
          </a:prstGeom>
          <a:ln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9" name="右中括号 28"/>
          <p:cNvSpPr/>
          <p:nvPr/>
        </p:nvSpPr>
        <p:spPr>
          <a:xfrm rot="10800000">
            <a:off x="5788660" y="1013094"/>
            <a:ext cx="196850" cy="2334895"/>
          </a:xfrm>
          <a:prstGeom prst="rightBracket">
            <a:avLst>
              <a:gd name="adj" fmla="val 0"/>
            </a:avLst>
          </a:prstGeom>
          <a:ln w="107950" cmpd="thickThin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圆角矩形 16"/>
          <p:cNvSpPr/>
          <p:nvPr/>
        </p:nvSpPr>
        <p:spPr>
          <a:xfrm>
            <a:off x="3735070" y="1474104"/>
            <a:ext cx="1870075" cy="1413510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认识星座的方法</a:t>
            </a:r>
            <a:endParaRPr lang="zh-CN" altLang="en-US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281035" y="773699"/>
            <a:ext cx="2377440" cy="583565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tx1"/>
                </a:solidFill>
                <a:ea typeface="黑体" panose="02010609060101010101" pitchFamily="49" charset="-122"/>
              </a:defRPr>
            </a:lvl1pPr>
          </a:lstStyle>
          <a:p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找明显特征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169260" y="774187"/>
            <a:ext cx="1933575" cy="583565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tx1"/>
                </a:solidFill>
                <a:ea typeface="黑体" panose="02010609060101010101" pitchFamily="49" charset="-122"/>
              </a:defRPr>
            </a:lvl1pPr>
          </a:lstStyle>
          <a:p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定方向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281270" y="1584212"/>
            <a:ext cx="2377205" cy="583565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tx1"/>
                </a:solidFill>
                <a:ea typeface="黑体" panose="02010609060101010101" pitchFamily="49" charset="-122"/>
              </a:defRPr>
            </a:lvl1pPr>
          </a:lstStyle>
          <a:p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定星座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169025" y="2969081"/>
            <a:ext cx="3510280" cy="583565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chemeClr val="tx1"/>
                </a:solidFill>
                <a:ea typeface="黑体" panose="02010609060101010101" pitchFamily="49" charset="-122"/>
              </a:defRPr>
            </a:lvl1pPr>
          </a:lstStyle>
          <a:p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利用活动观星盘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右箭头 1"/>
          <p:cNvSpPr/>
          <p:nvPr/>
        </p:nvSpPr>
        <p:spPr>
          <a:xfrm>
            <a:off x="6011555" y="4900756"/>
            <a:ext cx="928255" cy="488759"/>
          </a:xfrm>
          <a:prstGeom prst="rightArrow">
            <a:avLst>
              <a:gd name="adj1" fmla="val 30645"/>
              <a:gd name="adj2" fmla="val 59584"/>
            </a:avLst>
          </a:prstGeom>
          <a:ln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599" y="107698"/>
            <a:ext cx="2200501" cy="80853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mc:AlternateContent>
    <mc:Choice xmlns:p14="http://schemas.microsoft.com/office/powerpoint/2010/main" Requires="p14">
      <p:transition advTm="5000" p14:dur="0"/>
    </mc:Choice>
    <mc:Fallback>
      <p:transition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  <p:bldP spid="22" grpId="0"/>
      <p:bldP spid="26" grpId="0"/>
      <p:bldP spid="41" grpId="0"/>
      <p:bldP spid="29" grpId="0"/>
      <p:bldP spid="3" grpId="0"/>
      <p:bldP spid="9" grpId="0"/>
      <p:bldP spid="13" grpId="0"/>
      <p:bldP spid="18" grpId="0"/>
      <p:bldP spid="20" grpId="0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燕尾形箭头 12"/>
          <p:cNvSpPr/>
          <p:nvPr/>
        </p:nvSpPr>
        <p:spPr>
          <a:xfrm flipV="1">
            <a:off x="4242416" y="646301"/>
            <a:ext cx="3879435" cy="1173058"/>
          </a:xfrm>
          <a:prstGeom prst="notchedRightArrow">
            <a:avLst>
              <a:gd name="adj1" fmla="val 50000"/>
              <a:gd name="adj2" fmla="val 43193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488801" y="1740027"/>
            <a:ext cx="10059601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培养观星等天文活动的兴趣，认识到较长时间内持续地观察星空活动的意义</a:t>
            </a:r>
            <a:r>
              <a:rPr lang="zh-CN" altLang="en-US" sz="3200" b="1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en-US" altLang="zh-CN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5" name="圆角矩形 14"/>
          <p:cNvSpPr/>
          <p:nvPr/>
        </p:nvSpPr>
        <p:spPr bwMode="auto">
          <a:xfrm>
            <a:off x="1061392" y="1989083"/>
            <a:ext cx="360045" cy="37367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34925">
            <a:solidFill>
              <a:srgbClr val="FFFFFF"/>
            </a:solidFill>
          </a:ln>
          <a:effectLst/>
          <a:scene3d>
            <a:camera prst="orthographicFront"/>
            <a:lightRig rig="threePt" dir="t"/>
          </a:scene3d>
          <a:sp3d extrusionH="349250" prstMaterial="metal">
            <a:bevelB w="88900" h="19685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7" name="燕尾形箭头 16"/>
          <p:cNvSpPr/>
          <p:nvPr/>
        </p:nvSpPr>
        <p:spPr>
          <a:xfrm flipV="1">
            <a:off x="2865755" y="3460115"/>
            <a:ext cx="7289800" cy="1172845"/>
          </a:xfrm>
          <a:prstGeom prst="notchedRightArrow">
            <a:avLst>
              <a:gd name="adj1" fmla="val 50000"/>
              <a:gd name="adj2" fmla="val 43193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548199" y="4566266"/>
            <a:ext cx="8002201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意识到星座与人类生活的关系。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意识到我们可以利用工具更好地认识宇宙。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9" name="文本框 13"/>
          <p:cNvSpPr txBox="1"/>
          <p:nvPr/>
        </p:nvSpPr>
        <p:spPr>
          <a:xfrm>
            <a:off x="4610709" y="910376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科学态度目标</a:t>
            </a:r>
            <a:endParaRPr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圆角矩形 20"/>
          <p:cNvSpPr/>
          <p:nvPr/>
        </p:nvSpPr>
        <p:spPr bwMode="auto">
          <a:xfrm>
            <a:off x="1133489" y="4815322"/>
            <a:ext cx="360045" cy="37367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34925">
            <a:solidFill>
              <a:srgbClr val="FFFFFF"/>
            </a:solidFill>
          </a:ln>
          <a:effectLst/>
          <a:scene3d>
            <a:camera prst="orthographicFront"/>
            <a:lightRig rig="threePt" dir="t"/>
          </a:scene3d>
          <a:sp3d extrusionH="349250" prstMaterial="metal">
            <a:bevelB w="88900" h="19685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2" name="圆角矩形 21"/>
          <p:cNvSpPr/>
          <p:nvPr/>
        </p:nvSpPr>
        <p:spPr bwMode="auto">
          <a:xfrm>
            <a:off x="1128756" y="5586947"/>
            <a:ext cx="360045" cy="360045"/>
          </a:xfrm>
          <a:prstGeom prst="roundRect">
            <a:avLst>
              <a:gd name="adj" fmla="val 50000"/>
            </a:avLst>
          </a:prstGeom>
          <a:solidFill>
            <a:srgbClr val="92D050"/>
          </a:solidFill>
          <a:ln w="34925">
            <a:solidFill>
              <a:srgbClr val="FFFFF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2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434011" y="3723915"/>
            <a:ext cx="618630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科学、技术、社会与环境目标</a:t>
            </a:r>
            <a:endParaRPr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mc:AlternateContent>
    <mc:Choice xmlns:p14="http://schemas.microsoft.com/office/powerpoint/2010/main" Requires="p14">
      <p:transition advTm="5000" p14:dur="10"/>
    </mc:Choice>
    <mc:Fallback>
      <p:transition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1212668" y="1177968"/>
            <a:ext cx="9748520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你知道这些分别是什么星座吗？你是怎么看出来的？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5" name="图片 4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9275" y="2531329"/>
            <a:ext cx="2787905" cy="23308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1424" y="-150178"/>
            <a:ext cx="2181804" cy="1353361"/>
          </a:xfrm>
          <a:prstGeom prst="rect">
            <a:avLst/>
          </a:prstGeom>
        </p:spPr>
      </p:pic>
      <p:pic>
        <p:nvPicPr>
          <p:cNvPr id="13" name="图片 12">
            <a:hlinkClick r:id="rId7" action="ppaction://hlinksldjump"/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8035046" y="2237215"/>
            <a:ext cx="2926142" cy="23992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图片 13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324350" y="4090363"/>
            <a:ext cx="2906395" cy="21697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" name="图片 3"/>
          <p:cNvPicPr>
            <a:picLocks noChangeAspect="1" noChangeArrowheads="1"/>
          </p:cNvPicPr>
          <p:nvPr/>
        </p:nvPicPr>
        <p:blipFill>
          <a:blip r:embed="rId10">
            <a:duotone>
              <a:prstClr val="black"/>
              <a:srgbClr val="56CA95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24808" y="4446840"/>
            <a:ext cx="464928" cy="379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3"/>
          <p:cNvPicPr>
            <a:picLocks noChangeAspect="1" noChangeArrowheads="1"/>
          </p:cNvPicPr>
          <p:nvPr/>
        </p:nvPicPr>
        <p:blipFill>
          <a:blip r:embed="rId10">
            <a:duotone>
              <a:prstClr val="black"/>
              <a:srgbClr val="56CA95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785253" y="5866218"/>
            <a:ext cx="464928" cy="379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3"/>
          <p:cNvPicPr>
            <a:picLocks noChangeAspect="1" noChangeArrowheads="1"/>
          </p:cNvPicPr>
          <p:nvPr/>
        </p:nvPicPr>
        <p:blipFill>
          <a:blip r:embed="rId10">
            <a:duotone>
              <a:prstClr val="black"/>
              <a:srgbClr val="56CA95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496260" y="4256221"/>
            <a:ext cx="464928" cy="379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00000"/>
                    </a14:imgEffect>
                  </a14:imgLayer>
                </a14:imgProps>
              </a:ext>
            </a:extLst>
          </a:blip>
          <a:srcRect t="2563" b="1354"/>
          <a:stretch>
            <a:fillRect/>
          </a:stretch>
        </p:blipFill>
        <p:spPr>
          <a:xfrm>
            <a:off x="131326" y="79828"/>
            <a:ext cx="8338415" cy="669834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文本框 3"/>
          <p:cNvSpPr txBox="1"/>
          <p:nvPr/>
        </p:nvSpPr>
        <p:spPr>
          <a:xfrm>
            <a:off x="9905420" y="2120900"/>
            <a:ext cx="8509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大熊座</a:t>
            </a:r>
            <a:endParaRPr lang="zh-CN" altLang="en-US" sz="60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图片 10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95495" y="6110695"/>
            <a:ext cx="518706" cy="518706"/>
          </a:xfrm>
          <a:prstGeom prst="rect">
            <a:avLst/>
          </a:prstGeom>
        </p:spPr>
      </p:pic>
      <p:pic>
        <p:nvPicPr>
          <p:cNvPr id="12" name="New picture"/>
          <p:cNvPicPr/>
          <p:nvPr/>
        </p:nvPicPr>
        <p:blipFill>
          <a:blip r:embed="rId6"/>
          <a:stretch>
            <a:fillRect/>
          </a:stretch>
        </p:blipFill>
        <p:spPr>
          <a:xfrm>
            <a:off x="11315700" y="12585700"/>
            <a:ext cx="317500" cy="228600"/>
          </a:xfrm>
          <a:prstGeom prst="cube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00000"/>
                    </a14:imgEffect>
                  </a14:imgLayer>
                </a14:imgProps>
              </a:ext>
            </a:extLst>
          </a:blip>
          <a:srcRect l="2171" r="-1"/>
          <a:stretch>
            <a:fillRect/>
          </a:stretch>
        </p:blipFill>
        <p:spPr>
          <a:xfrm>
            <a:off x="101600" y="70857"/>
            <a:ext cx="8013436" cy="67162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文本框 5"/>
          <p:cNvSpPr txBox="1"/>
          <p:nvPr/>
        </p:nvSpPr>
        <p:spPr>
          <a:xfrm>
            <a:off x="9905420" y="2120900"/>
            <a:ext cx="8509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狮子座</a:t>
            </a:r>
            <a:endParaRPr lang="zh-CN" altLang="en-US" sz="60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495495" y="6110695"/>
            <a:ext cx="518706" cy="518706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00000"/>
                    </a14:imgEffect>
                  </a14:imgLayer>
                </a14:imgProps>
              </a:ext>
            </a:extLst>
          </a:blip>
          <a:srcRect t="-1" b="754"/>
          <a:stretch>
            <a:fillRect/>
          </a:stretch>
        </p:blipFill>
        <p:spPr>
          <a:xfrm>
            <a:off x="0" y="116259"/>
            <a:ext cx="9030646" cy="66909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文本框 5"/>
          <p:cNvSpPr txBox="1"/>
          <p:nvPr/>
        </p:nvSpPr>
        <p:spPr>
          <a:xfrm>
            <a:off x="9905420" y="2120900"/>
            <a:ext cx="8509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巨蟹座</a:t>
            </a:r>
            <a:endParaRPr lang="zh-CN" altLang="en-US" sz="60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95495" y="6110695"/>
            <a:ext cx="518706" cy="518706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rcRect t="7726" b="772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0932" y="362409"/>
            <a:ext cx="2365814" cy="877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922383" y="1407704"/>
            <a:ext cx="10297160" cy="219290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夏季</a:t>
            </a:r>
            <a:r>
              <a:rPr lang="zh-CN" altLang="en-US" sz="32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，是观察星空的好季节，天空中有许多亮星，可以帮助我们识别一些星座。星座有什么作用呢</a:t>
            </a:r>
            <a:r>
              <a:rPr lang="en-US" altLang="zh-CN" sz="32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?</a:t>
            </a:r>
            <a:r>
              <a:rPr lang="zh-CN" altLang="en-US" sz="32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我们该如何去认识天空中的星座呢</a:t>
            </a:r>
            <a:r>
              <a:rPr lang="en-US" altLang="zh-CN" sz="32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?</a:t>
            </a:r>
            <a:r>
              <a:rPr lang="zh-CN" altLang="en-US" sz="3200" b="1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？</a:t>
            </a:r>
            <a:endParaRPr lang="zh-CN" altLang="en-US" sz="32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4762500" y="1852334"/>
            <a:ext cx="6832600" cy="397031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我们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已经知道北斗七星是大熊星座的明显标志。找到北斗七星，也就可以比较容易地找到北极星。由于北极星始终在北方，所以能帮助我们在夜间辨别方向。仔细观察，如何利用大熊星座找到北极星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879215" y="708660"/>
            <a:ext cx="5114925" cy="882650"/>
            <a:chOff x="6378" y="2715"/>
            <a:chExt cx="11560" cy="1055"/>
          </a:xfrm>
        </p:grpSpPr>
        <p:sp>
          <p:nvSpPr>
            <p:cNvPr id="14" name="矩形 13"/>
            <p:cNvSpPr/>
            <p:nvPr>
              <p:custDataLst>
                <p:tags r:id="rId2"/>
              </p:custDataLst>
            </p:nvPr>
          </p:nvSpPr>
          <p:spPr>
            <a:xfrm>
              <a:off x="6378" y="2718"/>
              <a:ext cx="11560" cy="810"/>
            </a:xfrm>
            <a:prstGeom prst="rect">
              <a:avLst/>
            </a:prstGeom>
            <a:solidFill>
              <a:srgbClr val="92D05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792000" tIns="36000" rIns="36000" bIns="108000" anchor="ctr">
              <a:normAutofit/>
            </a:bodyPr>
            <a:lstStyle/>
            <a:p>
              <a:pPr>
                <a:defRPr/>
              </a:pPr>
              <a:endParaRPr lang="zh-CN" altLang="en-US" kern="0">
                <a:solidFill>
                  <a:prstClr val="white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5" name="矩形 3"/>
            <p:cNvSpPr/>
            <p:nvPr>
              <p:custDataLst>
                <p:tags r:id="rId3"/>
              </p:custDataLst>
            </p:nvPr>
          </p:nvSpPr>
          <p:spPr>
            <a:xfrm>
              <a:off x="6378" y="2715"/>
              <a:ext cx="370" cy="1055"/>
            </a:xfrm>
            <a:custGeom>
              <a:gdLst>
                <a:gd name="connsiteX0" fmla="*/ 0 w 235132"/>
                <a:gd name="connsiteY0" fmla="*/ 0 h 496389"/>
                <a:gd name="connsiteX1" fmla="*/ 235132 w 235132"/>
                <a:gd name="connsiteY1" fmla="*/ 0 h 496389"/>
                <a:gd name="connsiteX2" fmla="*/ 235132 w 235132"/>
                <a:gd name="connsiteY2" fmla="*/ 496389 h 496389"/>
                <a:gd name="connsiteX3" fmla="*/ 0 w 235132"/>
                <a:gd name="connsiteY3" fmla="*/ 496389 h 496389"/>
                <a:gd name="connsiteX4" fmla="*/ 0 w 235132"/>
                <a:gd name="connsiteY4" fmla="*/ 0 h 496389"/>
                <a:gd name="connsiteX0-1" fmla="*/ 0 w 243840"/>
                <a:gd name="connsiteY0-2" fmla="*/ 0 h 566058"/>
                <a:gd name="connsiteX1-3" fmla="*/ 235132 w 243840"/>
                <a:gd name="connsiteY1-4" fmla="*/ 0 h 566058"/>
                <a:gd name="connsiteX2-5" fmla="*/ 243840 w 243840"/>
                <a:gd name="connsiteY2-6" fmla="*/ 566058 h 566058"/>
                <a:gd name="connsiteX3-7" fmla="*/ 0 w 243840"/>
                <a:gd name="connsiteY3-8" fmla="*/ 496389 h 566058"/>
                <a:gd name="connsiteX4-9" fmla="*/ 0 w 243840"/>
                <a:gd name="connsiteY4-10" fmla="*/ 0 h 566058"/>
                <a:gd name="connsiteX0-11" fmla="*/ 0 w 235132"/>
                <a:gd name="connsiteY0-12" fmla="*/ 0 h 637965"/>
                <a:gd name="connsiteX1-13" fmla="*/ 235132 w 235132"/>
                <a:gd name="connsiteY1-14" fmla="*/ 0 h 637965"/>
                <a:gd name="connsiteX2-15" fmla="*/ 235131 w 235132"/>
                <a:gd name="connsiteY2-16" fmla="*/ 637965 h 637965"/>
                <a:gd name="connsiteX3-17" fmla="*/ 0 w 235132"/>
                <a:gd name="connsiteY3-18" fmla="*/ 496389 h 637965"/>
                <a:gd name="connsiteX4-19" fmla="*/ 0 w 235132"/>
                <a:gd name="connsiteY4-20" fmla="*/ 0 h 637965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35132" h="637965">
                  <a:moveTo>
                    <a:pt x="0" y="0"/>
                  </a:moveTo>
                  <a:lnTo>
                    <a:pt x="235132" y="0"/>
                  </a:lnTo>
                  <a:cubicBezTo>
                    <a:pt x="235132" y="212655"/>
                    <a:pt x="235131" y="425310"/>
                    <a:pt x="235131" y="637965"/>
                  </a:cubicBezTo>
                  <a:lnTo>
                    <a:pt x="0" y="4963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D05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2400" kern="0">
                <a:solidFill>
                  <a:prstClr val="white"/>
                </a:solidFill>
                <a:latin typeface="Calibri" panose="020f0502020204030204"/>
                <a:ea typeface="幼圆" panose="02010509060101010101" charset="-122"/>
              </a:endParaRPr>
            </a:p>
          </p:txBody>
        </p:sp>
      </p:grpSp>
      <p:pic>
        <p:nvPicPr>
          <p:cNvPr id="17" name="图片 16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17" t="806" r="47300" b="73387"/>
          <a:stretch>
            <a:fillRect/>
          </a:stretch>
        </p:blipFill>
        <p:spPr>
          <a:xfrm>
            <a:off x="1553" y="39001"/>
            <a:ext cx="1996675" cy="656441"/>
          </a:xfrm>
          <a:prstGeom prst="rect">
            <a:avLst/>
          </a:prstGeom>
        </p:spPr>
      </p:pic>
      <p:sp>
        <p:nvSpPr>
          <p:cNvPr id="19" name="矩形: 圆角 17"/>
          <p:cNvSpPr/>
          <p:nvPr/>
        </p:nvSpPr>
        <p:spPr>
          <a:xfrm>
            <a:off x="3196590" y="729649"/>
            <a:ext cx="532130" cy="640715"/>
          </a:xfrm>
          <a:prstGeom prst="roundRect">
            <a:avLst>
              <a:gd name="adj" fmla="val 0"/>
            </a:avLst>
          </a:prstGeom>
          <a:solidFill>
            <a:srgbClr val="87C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b="1">
                <a:ea typeface="黑体" panose="02010609060101010101" pitchFamily="49" charset="-122"/>
              </a:rPr>
              <a:t>1</a:t>
            </a:r>
            <a:endParaRPr lang="zh-CN" altLang="en-US" sz="4400" b="1">
              <a:ea typeface="黑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193423" y="706120"/>
            <a:ext cx="36391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利用星座找方向。</a:t>
            </a:r>
            <a:endParaRPr lang="zh-CN" altLang="en-US" sz="36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7723" y="2077143"/>
            <a:ext cx="3695700" cy="35207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3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4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5.xml><?xml version="1.0" encoding="utf-8"?>
<p:tagLst xmlns:p="http://schemas.openxmlformats.org/presentationml/2006/main">
  <p:tag name="KSO_WM_UNIT_PLACING_PICTURE_USER_VIEWPORT" val="{&quot;height&quot;:6120,&quot;width&quot;:7464}"/>
</p:tagLst>
</file>

<file path=ppt/tags/tag66.xml><?xml version="1.0" encoding="utf-8"?>
<p:tagLst xmlns:p="http://schemas.openxmlformats.org/presentationml/2006/main">
  <p:tag name="KSO_WM_UNIT_PLACING_PICTURE_USER_VIEWPORT" val="{&quot;height&quot;:6120,&quot;width&quot;:7464}"/>
</p:tagLst>
</file>

<file path=ppt/tags/tag67.xml><?xml version="1.0" encoding="utf-8"?>
<p:tagLst xmlns:p="http://schemas.openxmlformats.org/presentationml/2006/main">
  <p:tag name="MH" val="20150826203849"/>
  <p:tag name="MH_LIBRARY" val="GRAPHIC"/>
  <p:tag name="MH_ORDER" val="Rectangle 17"/>
</p:tagLst>
</file>

<file path=ppt/tags/tag68.xml><?xml version="1.0" encoding="utf-8"?>
<p:tagLst xmlns:p="http://schemas.openxmlformats.org/presentationml/2006/main">
  <p:tag name="MH" val="20150826203849"/>
  <p:tag name="MH_LIBRARY" val="GRAPHIC"/>
  <p:tag name="MH_ORDER" val="矩形 3"/>
</p:tagLst>
</file>

<file path=ppt/tags/tag69.xml><?xml version="1.0" encoding="utf-8"?>
<p:tagLst xmlns:p="http://schemas.openxmlformats.org/presentationml/2006/main">
  <p:tag name="MH" val="20150826203849"/>
  <p:tag name="MH_LIBRARY" val="GRAPHIC"/>
  <p:tag name="MH_ORDER" val="Rectangle 17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.xml><?xml version="1.0" encoding="utf-8"?>
<p:tagLst xmlns:p="http://schemas.openxmlformats.org/presentationml/2006/main">
  <p:tag name="MH" val="20150826203849"/>
  <p:tag name="MH_LIBRARY" val="GRAPHIC"/>
  <p:tag name="MH_ORDER" val="矩形 3"/>
</p:tagLst>
</file>

<file path=ppt/tags/tag71.xml><?xml version="1.0" encoding="utf-8"?>
<p:tagLst xmlns:p="http://schemas.openxmlformats.org/presentationml/2006/main">
  <p:tag name="MH" val="20150826203849"/>
  <p:tag name="MH_LIBRARY" val="GRAPHIC"/>
  <p:tag name="MH_ORDER" val="Rectangle 17"/>
</p:tagLst>
</file>

<file path=ppt/tags/tag72.xml><?xml version="1.0" encoding="utf-8"?>
<p:tagLst xmlns:p="http://schemas.openxmlformats.org/presentationml/2006/main">
  <p:tag name="MH" val="20150826203849"/>
  <p:tag name="MH_LIBRARY" val="GRAPHIC"/>
  <p:tag name="MH_ORDER" val="矩形 3"/>
</p:tagLst>
</file>

<file path=ppt/tags/tag73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74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Yjk5N2NlY2M3YTYxOWZiOGYxNjRiYWQ5ODRlZGVhYmYifQ=="/>
  <p:tag name="KSO_WPP_MARK_KEY" val="c1476f1f-71a2-4952-8297-c1f3449dc799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自定义设计方案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68</Paragraphs>
  <Slides>23</Slides>
  <Notes>0</Notes>
  <TotalTime>0</TotalTime>
  <HiddenSlides>3</HiddenSlides>
  <MMClips>0</MMClips>
  <ScaleCrop>0</ScaleCrop>
  <HeadingPairs>
    <vt:vector baseType="variant" size="6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baseType="lpstr" size="34">
      <vt:lpstr>Arial</vt:lpstr>
      <vt:lpstr>微软雅黑</vt:lpstr>
      <vt:lpstr>Wingdings</vt:lpstr>
      <vt:lpstr>黑体</vt:lpstr>
      <vt:lpstr>宋体</vt:lpstr>
      <vt:lpstr>楷体</vt:lpstr>
      <vt:lpstr>华文细黑</vt:lpstr>
      <vt:lpstr>Calibri</vt:lpstr>
      <vt:lpstr>幼圆</vt:lpstr>
      <vt:lpstr>楷体_GB2312</vt:lpstr>
      <vt:lpstr>自定义设计方案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2023-02-20T11:54:49.943</cp:lastPrinted>
  <dcterms:created xsi:type="dcterms:W3CDTF">2023-02-20T11:54:49Z</dcterms:created>
  <dcterms:modified xsi:type="dcterms:W3CDTF">2023-02-20T03:54:57Z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